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9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50172178341509E-2"/>
          <c:y val="6.9747957989447135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rgbClr val="A50021"/>
                  </a:gs>
                  <a:gs pos="50000">
                    <a:srgbClr val="CC3300"/>
                  </a:gs>
                  <a:gs pos="100000">
                    <a:srgbClr val="A50021"/>
                  </a:gs>
                </a:gsLst>
                <a:lin ang="5400000" scaled="0"/>
              </a:gradFill>
              <a:ln>
                <a:solidFill>
                  <a:srgbClr val="A50021"/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3 511,0; 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49,8%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2575379466757794"/>
                  <c:y val="0.2467589217636396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2 634,1;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37,3%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395,2;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5,6%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515,1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7,3%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3511</c:v>
                </c:pt>
                <c:pt idx="1">
                  <c:v>2634.1</c:v>
                </c:pt>
                <c:pt idx="2">
                  <c:v>395.2</c:v>
                </c:pt>
                <c:pt idx="3">
                  <c:v>515.09999999999991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2017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2421745892874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-3.8948411596242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2023063089336052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3418756683192375E-2"/>
                  <c:y val="-0.1246832913626880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7.431624866336152E-2"/>
                  <c:y val="-2.18012041871890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13986.4</c:v>
                </c:pt>
                <c:pt idx="1">
                  <c:v>13921.7</c:v>
                </c:pt>
                <c:pt idx="2">
                  <c:v>13965.4</c:v>
                </c:pt>
                <c:pt idx="3">
                  <c:v>13501.4</c:v>
                </c:pt>
                <c:pt idx="4">
                  <c:v>13803.9</c:v>
                </c:pt>
                <c:pt idx="5">
                  <c:v>13912.2</c:v>
                </c:pt>
                <c:pt idx="6">
                  <c:v>14274.2</c:v>
                </c:pt>
                <c:pt idx="7">
                  <c:v>14523.2</c:v>
                </c:pt>
                <c:pt idx="8">
                  <c:v>14364.7</c:v>
                </c:pt>
                <c:pt idx="9">
                  <c:v>18831.2</c:v>
                </c:pt>
                <c:pt idx="10">
                  <c:v>18870.3</c:v>
                </c:pt>
                <c:pt idx="11">
                  <c:v>18957.099999999999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177578497132304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720909886264214E-2"/>
                  <c:y val="-4.3847365724795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3418803418803312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966047513291607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3424512"/>
        <c:axId val="143430400"/>
      </c:lineChart>
      <c:catAx>
        <c:axId val="143424512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3430400"/>
        <c:crosses val="autoZero"/>
        <c:auto val="0"/>
        <c:lblAlgn val="ctr"/>
        <c:lblOffset val="100"/>
        <c:tickLblSkip val="1"/>
        <c:noMultiLvlLbl val="0"/>
      </c:catAx>
      <c:valAx>
        <c:axId val="143430400"/>
        <c:scaling>
          <c:orientation val="minMax"/>
          <c:max val="22000"/>
          <c:min val="1000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3424512"/>
        <c:crosses val="autoZero"/>
        <c:crossBetween val="between"/>
        <c:majorUnit val="1500"/>
      </c:valAx>
      <c:spPr>
        <a:gradFill>
          <a:gsLst>
            <a:gs pos="0">
              <a:srgbClr val="CCFF99"/>
            </a:gs>
            <a:gs pos="50000">
              <a:schemeClr val="bg1">
                <a:lumMod val="95000"/>
              </a:schemeClr>
            </a:gs>
            <a:gs pos="100000">
              <a:srgbClr val="CCFF99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0.54074</cdr:x>
      <cdr:y>0.77632</cdr:y>
    </cdr:from>
    <cdr:to>
      <cdr:x>0.99259</cdr:x>
      <cdr:y>0.98684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5256580" y="4248472"/>
          <a:ext cx="4392488" cy="1152128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99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4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 055,4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7" y="3312368"/>
          <a:ext cx="3190533" cy="10081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січень-жовтень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7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145 084,3 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січень-жовтень 201</a:t>
          </a:r>
          <a:r>
            <a:rPr lang="en-US" sz="1050" dirty="0" smtClean="0">
              <a:solidFill>
                <a:srgbClr val="003300"/>
              </a:solidFill>
              <a:latin typeface="Bookman Old Style" pitchFamily="18" charset="0"/>
            </a:rPr>
            <a:t>8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199 724,0 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4566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57172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17620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76834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16446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25483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85679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6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9130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079393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10581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3" y="274643"/>
            <a:ext cx="603152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61767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65111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fld id="{B4C71EC6-210F-42DE-9C53-41977AD35B3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7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927" y="0"/>
            <a:ext cx="8229600" cy="1152128"/>
          </a:xfrm>
        </p:spPr>
        <p:txBody>
          <a:bodyPr/>
          <a:lstStyle/>
          <a:p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01.11.2018 року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435382538"/>
              </p:ext>
            </p:extLst>
          </p:nvPr>
        </p:nvGraphicFramePr>
        <p:xfrm>
          <a:off x="52118" y="1052736"/>
          <a:ext cx="8973305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6061918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в установах банків впродовж 201</a:t>
            </a:r>
            <a:r>
              <a:rPr lang="en-US" sz="2000" b="1" dirty="0">
                <a:solidFill>
                  <a:srgbClr val="A50021"/>
                </a:solidFill>
                <a:latin typeface="Times New Roman" pitchFamily="18" charset="0"/>
              </a:rPr>
              <a:t>7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-201</a:t>
            </a:r>
            <a:r>
              <a:rPr lang="en-US" sz="2000" b="1" dirty="0">
                <a:solidFill>
                  <a:srgbClr val="A50021"/>
                </a:solidFill>
                <a:latin typeface="Times New Roman" pitchFamily="18" charset="0"/>
              </a:rPr>
              <a:t>8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 років, млн. грн.</a:t>
            </a:r>
            <a:endParaRPr lang="ru-RU" sz="20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23430729"/>
              </p:ext>
            </p:extLst>
          </p:nvPr>
        </p:nvGraphicFramePr>
        <p:xfrm>
          <a:off x="457200" y="1196752"/>
          <a:ext cx="8229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3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141</Words>
  <Application>Microsoft Office PowerPoint</Application>
  <PresentationFormat>Экран (4:3)</PresentationFormat>
  <Paragraphs>40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Розподіл банків, уповноважених на здійснення пенсійної виплати,  за чисельністю пенсіонерів, станом на 01.11.2018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2017-2018 років, млн. грн.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Розподіл банків, уповноважених на здійснення пенсійної виплати,  за чисельністю пенсіонерів, станом на 01.03.2018 року</dc:title>
  <dc:creator>Diakonchuk</dc:creator>
  <cp:lastModifiedBy>Tysiachna</cp:lastModifiedBy>
  <cp:revision>25</cp:revision>
  <cp:lastPrinted>2018-11-08T09:45:18Z</cp:lastPrinted>
  <dcterms:created xsi:type="dcterms:W3CDTF">2018-03-14T11:59:46Z</dcterms:created>
  <dcterms:modified xsi:type="dcterms:W3CDTF">2018-11-09T13:03:59Z</dcterms:modified>
</cp:coreProperties>
</file>