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handoutMasterIdLst>
    <p:handoutMasterId r:id="rId12"/>
  </p:handoutMasterIdLst>
  <p:sldIdLst>
    <p:sldId id="256" r:id="rId2"/>
    <p:sldId id="301" r:id="rId3"/>
    <p:sldId id="302" r:id="rId4"/>
    <p:sldId id="303" r:id="rId5"/>
    <p:sldId id="304" r:id="rId6"/>
    <p:sldId id="306" r:id="rId7"/>
    <p:sldId id="307" r:id="rId8"/>
    <p:sldId id="308" r:id="rId9"/>
    <p:sldId id="309" r:id="rId10"/>
  </p:sldIdLst>
  <p:sldSz cx="9144000" cy="5143500" type="screen16x9"/>
  <p:notesSz cx="6858000" cy="9144000"/>
  <p:embeddedFontLst>
    <p:embeddedFont>
      <p:font typeface="Muli" panose="020B0604020202020204" charset="0"/>
      <p:regular r:id="rId13"/>
      <p:bold r:id="rId14"/>
      <p:italic r:id="rId15"/>
      <p:boldItalic r:id="rId16"/>
    </p:embeddedFont>
    <p:embeddedFont>
      <p:font typeface="Franklin Gothic Heavy" panose="020B0903020102020204" pitchFamily="34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Source Sans Pro" panose="020B0604020202020204" charset="0"/>
      <p:regular r:id="rId23"/>
      <p:bold r:id="rId24"/>
      <p:italic r:id="rId25"/>
      <p:boldItalic r:id="rId26"/>
    </p:embeddedFont>
    <p:embeddedFont>
      <p:font typeface="Franklin Gothic Demi" panose="020B0703020102020204" pitchFamily="34" charset="0"/>
      <p:regular r:id="rId27"/>
      <p:italic r:id="rId28"/>
    </p:embeddedFont>
    <p:embeddedFont>
      <p:font typeface="Quattrocento Sans" panose="020B0604020202020204" charset="0"/>
      <p:regular r:id="rId29"/>
      <p:bold r:id="rId30"/>
      <p:italic r:id="rId31"/>
      <p:boldItalic r:id="rId32"/>
    </p:embeddedFont>
    <p:embeddedFont>
      <p:font typeface="Franklin Gothic Book" panose="020B0503020102020204" pitchFamily="34" charset="0"/>
      <p:regular r:id="rId33"/>
      <p:italic r:id="rId34"/>
    </p:embeddedFont>
    <p:embeddedFont>
      <p:font typeface="Georgia" panose="02040502050405020303" pitchFamily="18" charset="0"/>
      <p:regular r:id="rId35"/>
      <p:bold r:id="rId36"/>
      <p:italic r:id="rId37"/>
      <p:boldItalic r:id="rId38"/>
    </p:embeddedFont>
    <p:embeddedFont>
      <p:font typeface="Muli Light" panose="020B060402020202020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8E40"/>
    <a:srgbClr val="FFD148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60BAFDCE-63CD-47D3-9CAB-1C90A90DCAE1}">
  <a:tblStyle styleId="{60BAFDCE-63CD-47D3-9CAB-1C90A90DCAE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20" autoAdjust="0"/>
    <p:restoredTop sz="94660" autoAdjust="0"/>
  </p:normalViewPr>
  <p:slideViewPr>
    <p:cSldViewPr snapToGrid="0">
      <p:cViewPr>
        <p:scale>
          <a:sx n="130" d="100"/>
          <a:sy n="130" d="100"/>
        </p:scale>
        <p:origin x="-1314" y="-5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18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9" Type="http://schemas.openxmlformats.org/officeDocument/2006/relationships/font" Target="fonts/font27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34" Type="http://schemas.openxmlformats.org/officeDocument/2006/relationships/font" Target="fonts/font22.fntdata"/><Relationship Id="rId42" Type="http://schemas.openxmlformats.org/officeDocument/2006/relationships/font" Target="fonts/font30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font" Target="fonts/font21.fntdata"/><Relationship Id="rId38" Type="http://schemas.openxmlformats.org/officeDocument/2006/relationships/font" Target="fonts/font26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41" Type="http://schemas.openxmlformats.org/officeDocument/2006/relationships/font" Target="fonts/font2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37" Type="http://schemas.openxmlformats.org/officeDocument/2006/relationships/font" Target="fonts/font25.fntdata"/><Relationship Id="rId40" Type="http://schemas.openxmlformats.org/officeDocument/2006/relationships/font" Target="fonts/font28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font" Target="fonts/font24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font" Target="fonts/font23.fntdata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095874-E0B0-4010-91BF-C59DDF7C2770}" type="doc">
      <dgm:prSet loTypeId="urn:microsoft.com/office/officeart/2008/layout/LinedList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B943AAEB-712C-4560-8C59-7DA03AE6847D}">
      <dgm:prSet phldrT="[Текст]" custT="1"/>
      <dgm:spPr/>
      <dgm:t>
        <a:bodyPr/>
        <a:lstStyle/>
        <a:p>
          <a:pPr algn="ctr"/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Мінімальна пенсія шахтарям </a:t>
          </a:r>
        </a:p>
      </dgm:t>
    </dgm:pt>
    <dgm:pt modelId="{4A9FB121-6216-4E06-B000-1ED38D27D91D}" type="parTrans" cxnId="{0BB61B3F-2145-42B5-A614-1C45EB009C0A}">
      <dgm:prSet/>
      <dgm:spPr/>
      <dgm:t>
        <a:bodyPr/>
        <a:lstStyle/>
        <a:p>
          <a:endParaRPr lang="ru-RU"/>
        </a:p>
      </dgm:t>
    </dgm:pt>
    <dgm:pt modelId="{862C6D91-5D23-4A4A-88A6-73AE052B7DCA}" type="sibTrans" cxnId="{0BB61B3F-2145-42B5-A614-1C45EB009C0A}">
      <dgm:prSet/>
      <dgm:spPr/>
      <dgm:t>
        <a:bodyPr/>
        <a:lstStyle/>
        <a:p>
          <a:endParaRPr lang="ru-RU"/>
        </a:p>
      </dgm:t>
    </dgm:pt>
    <dgm:pt modelId="{E2FB59D7-9EFE-4949-9DA0-03C8D3C7F425}">
      <dgm:prSet phldrT="[Текст]" custT="1"/>
      <dgm:spPr/>
      <dgm:t>
        <a:bodyPr/>
        <a:lstStyle/>
        <a:p>
          <a:pPr algn="ctr"/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Мінімальні пенсійні виплати особам з інвалідністю внаслідок війни та учасникам бойових дій</a:t>
          </a:r>
        </a:p>
      </dgm:t>
    </dgm:pt>
    <dgm:pt modelId="{73D51AD7-AF31-4B80-982B-107C1DF2A9F2}" type="parTrans" cxnId="{98C61C9C-AF2A-4E3C-AB8C-487DDA0D142B}">
      <dgm:prSet/>
      <dgm:spPr/>
      <dgm:t>
        <a:bodyPr/>
        <a:lstStyle/>
        <a:p>
          <a:endParaRPr lang="ru-RU"/>
        </a:p>
      </dgm:t>
    </dgm:pt>
    <dgm:pt modelId="{F3802D66-C790-4F8D-84FF-D8F6D249A7B0}" type="sibTrans" cxnId="{98C61C9C-AF2A-4E3C-AB8C-487DDA0D142B}">
      <dgm:prSet/>
      <dgm:spPr/>
      <dgm:t>
        <a:bodyPr/>
        <a:lstStyle/>
        <a:p>
          <a:endParaRPr lang="ru-RU"/>
        </a:p>
      </dgm:t>
    </dgm:pt>
    <dgm:pt modelId="{C8CF234F-F8DA-42BE-BC84-75A6F7726F2C}">
      <dgm:prSet phldrT="[Текст]" custT="1"/>
      <dgm:spPr/>
      <dgm:t>
        <a:bodyPr/>
        <a:lstStyle/>
        <a:p>
          <a:pPr algn="ctr"/>
          <a:r>
            <a:rPr lang="uk-UA" sz="12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 </a:t>
          </a:r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Мінімальна пенсійна виплата особам з інвалідністю внаслідок ліквідації аварії на ЧАЕС</a:t>
          </a:r>
        </a:p>
      </dgm:t>
    </dgm:pt>
    <dgm:pt modelId="{C27212E6-AC2F-43BE-94E7-E6BD8913EEAA}" type="parTrans" cxnId="{F6EED2ED-0DB4-449A-91E7-1C86DEDF760A}">
      <dgm:prSet/>
      <dgm:spPr/>
      <dgm:t>
        <a:bodyPr/>
        <a:lstStyle/>
        <a:p>
          <a:endParaRPr lang="ru-RU"/>
        </a:p>
      </dgm:t>
    </dgm:pt>
    <dgm:pt modelId="{710F81A7-FCC2-4063-AE24-BAF5B05D5925}" type="sibTrans" cxnId="{F6EED2ED-0DB4-449A-91E7-1C86DEDF760A}">
      <dgm:prSet/>
      <dgm:spPr/>
      <dgm:t>
        <a:bodyPr/>
        <a:lstStyle/>
        <a:p>
          <a:endParaRPr lang="ru-RU"/>
        </a:p>
      </dgm:t>
    </dgm:pt>
    <dgm:pt modelId="{CF07EB03-E709-44E8-AA00-3B837F34DCA6}">
      <dgm:prSet phldrT="[Текст]" custT="1"/>
      <dgm:spPr/>
      <dgm:t>
        <a:bodyPr/>
        <a:lstStyle/>
        <a:p>
          <a:pPr algn="ctr"/>
          <a:r>
            <a:rPr lang="ru-RU" sz="1100" b="1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Мінімальна</a:t>
          </a:r>
          <a:r>
            <a:rPr lang="ru-RU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</a:t>
          </a:r>
          <a:r>
            <a:rPr lang="ru-RU" sz="1100" b="1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пенсія</a:t>
          </a:r>
          <a:r>
            <a:rPr lang="ru-RU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за </a:t>
          </a:r>
          <a:r>
            <a:rPr lang="ru-RU" sz="1100" b="1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віком</a:t>
          </a:r>
          <a:r>
            <a:rPr lang="ru-RU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для </a:t>
          </a:r>
          <a:r>
            <a:rPr lang="ru-RU" sz="1100" b="1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непрацюючих</a:t>
          </a:r>
          <a:endParaRPr lang="uk-UA" sz="1100" b="1" dirty="0" smtClean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  <a:p>
          <a:pPr algn="ctr"/>
          <a:r>
            <a:rPr lang="uk-UA" sz="12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</a:t>
          </a:r>
        </a:p>
      </dgm:t>
    </dgm:pt>
    <dgm:pt modelId="{036B00E0-CB13-4C01-8373-677840FBFBA1}" type="parTrans" cxnId="{84393C96-1E20-4693-B3E9-424A74E07532}">
      <dgm:prSet/>
      <dgm:spPr/>
      <dgm:t>
        <a:bodyPr/>
        <a:lstStyle/>
        <a:p>
          <a:endParaRPr lang="ru-RU"/>
        </a:p>
      </dgm:t>
    </dgm:pt>
    <dgm:pt modelId="{CA8B389B-2CA3-4FD7-9B84-98508C57D45B}" type="sibTrans" cxnId="{84393C96-1E20-4693-B3E9-424A74E07532}">
      <dgm:prSet/>
      <dgm:spPr/>
      <dgm:t>
        <a:bodyPr/>
        <a:lstStyle/>
        <a:p>
          <a:endParaRPr lang="ru-RU"/>
        </a:p>
      </dgm:t>
    </dgm:pt>
    <dgm:pt modelId="{5A3004E0-C6E0-4C63-A48B-D3AC47AD7DA0}" type="pres">
      <dgm:prSet presAssocID="{1F095874-E0B0-4010-91BF-C59DDF7C277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7D4FF0A3-57CB-4FBE-AD13-57409DEFFC7A}" type="pres">
      <dgm:prSet presAssocID="{B943AAEB-712C-4560-8C59-7DA03AE6847D}" presName="thickLine" presStyleLbl="alignNode1" presStyleIdx="0" presStyleCnt="4"/>
      <dgm:spPr/>
    </dgm:pt>
    <dgm:pt modelId="{D6A873E8-8366-4385-93DC-3A8F0495552D}" type="pres">
      <dgm:prSet presAssocID="{B943AAEB-712C-4560-8C59-7DA03AE6847D}" presName="horz1" presStyleCnt="0"/>
      <dgm:spPr/>
    </dgm:pt>
    <dgm:pt modelId="{BCEFF0E6-7763-4AFC-BD0F-D5A42515B40E}" type="pres">
      <dgm:prSet presAssocID="{B943AAEB-712C-4560-8C59-7DA03AE6847D}" presName="tx1" presStyleLbl="revTx" presStyleIdx="0" presStyleCnt="4"/>
      <dgm:spPr/>
      <dgm:t>
        <a:bodyPr/>
        <a:lstStyle/>
        <a:p>
          <a:endParaRPr lang="uk-UA"/>
        </a:p>
      </dgm:t>
    </dgm:pt>
    <dgm:pt modelId="{D4D6B542-F1E3-4DAF-9D96-955455E3BB78}" type="pres">
      <dgm:prSet presAssocID="{B943AAEB-712C-4560-8C59-7DA03AE6847D}" presName="vert1" presStyleCnt="0"/>
      <dgm:spPr/>
    </dgm:pt>
    <dgm:pt modelId="{D9EADEDD-635E-4957-9AC0-068667114A68}" type="pres">
      <dgm:prSet presAssocID="{E2FB59D7-9EFE-4949-9DA0-03C8D3C7F425}" presName="thickLine" presStyleLbl="alignNode1" presStyleIdx="1" presStyleCnt="4"/>
      <dgm:spPr/>
    </dgm:pt>
    <dgm:pt modelId="{5F74FD44-A9F3-4D98-8119-54DA3D0FB576}" type="pres">
      <dgm:prSet presAssocID="{E2FB59D7-9EFE-4949-9DA0-03C8D3C7F425}" presName="horz1" presStyleCnt="0"/>
      <dgm:spPr/>
    </dgm:pt>
    <dgm:pt modelId="{4591C272-9A3A-4A4B-876D-8D3E7F31AB72}" type="pres">
      <dgm:prSet presAssocID="{E2FB59D7-9EFE-4949-9DA0-03C8D3C7F425}" presName="tx1" presStyleLbl="revTx" presStyleIdx="1" presStyleCnt="4"/>
      <dgm:spPr/>
      <dgm:t>
        <a:bodyPr/>
        <a:lstStyle/>
        <a:p>
          <a:endParaRPr lang="uk-UA"/>
        </a:p>
      </dgm:t>
    </dgm:pt>
    <dgm:pt modelId="{1897A163-E107-49E1-9265-779B08F68DD4}" type="pres">
      <dgm:prSet presAssocID="{E2FB59D7-9EFE-4949-9DA0-03C8D3C7F425}" presName="vert1" presStyleCnt="0"/>
      <dgm:spPr/>
    </dgm:pt>
    <dgm:pt modelId="{CFF9CAD5-0839-49DB-AA20-323710AFD119}" type="pres">
      <dgm:prSet presAssocID="{C8CF234F-F8DA-42BE-BC84-75A6F7726F2C}" presName="thickLine" presStyleLbl="alignNode1" presStyleIdx="2" presStyleCnt="4"/>
      <dgm:spPr/>
    </dgm:pt>
    <dgm:pt modelId="{7514C5DA-1707-4DC9-8698-83CA092877AC}" type="pres">
      <dgm:prSet presAssocID="{C8CF234F-F8DA-42BE-BC84-75A6F7726F2C}" presName="horz1" presStyleCnt="0"/>
      <dgm:spPr/>
    </dgm:pt>
    <dgm:pt modelId="{CA4C2A0C-0C6E-4CC5-BB4B-C9391DC649E1}" type="pres">
      <dgm:prSet presAssocID="{C8CF234F-F8DA-42BE-BC84-75A6F7726F2C}" presName="tx1" presStyleLbl="revTx" presStyleIdx="2" presStyleCnt="4"/>
      <dgm:spPr/>
      <dgm:t>
        <a:bodyPr/>
        <a:lstStyle/>
        <a:p>
          <a:endParaRPr lang="uk-UA"/>
        </a:p>
      </dgm:t>
    </dgm:pt>
    <dgm:pt modelId="{BC03442E-BE39-43CC-8647-6378520CDC85}" type="pres">
      <dgm:prSet presAssocID="{C8CF234F-F8DA-42BE-BC84-75A6F7726F2C}" presName="vert1" presStyleCnt="0"/>
      <dgm:spPr/>
    </dgm:pt>
    <dgm:pt modelId="{A686D498-9721-4561-9FB4-A9CE183D330F}" type="pres">
      <dgm:prSet presAssocID="{CF07EB03-E709-44E8-AA00-3B837F34DCA6}" presName="thickLine" presStyleLbl="alignNode1" presStyleIdx="3" presStyleCnt="4"/>
      <dgm:spPr/>
    </dgm:pt>
    <dgm:pt modelId="{B6E2057C-5165-4564-A575-CEC80007E991}" type="pres">
      <dgm:prSet presAssocID="{CF07EB03-E709-44E8-AA00-3B837F34DCA6}" presName="horz1" presStyleCnt="0"/>
      <dgm:spPr/>
    </dgm:pt>
    <dgm:pt modelId="{E6DB29A4-6C1E-4B2D-B873-977307560E34}" type="pres">
      <dgm:prSet presAssocID="{CF07EB03-E709-44E8-AA00-3B837F34DCA6}" presName="tx1" presStyleLbl="revTx" presStyleIdx="3" presStyleCnt="4"/>
      <dgm:spPr/>
      <dgm:t>
        <a:bodyPr/>
        <a:lstStyle/>
        <a:p>
          <a:endParaRPr lang="uk-UA"/>
        </a:p>
      </dgm:t>
    </dgm:pt>
    <dgm:pt modelId="{CD1E0CB2-A4EC-4C6F-94B7-339A07FA6A93}" type="pres">
      <dgm:prSet presAssocID="{CF07EB03-E709-44E8-AA00-3B837F34DCA6}" presName="vert1" presStyleCnt="0"/>
      <dgm:spPr/>
    </dgm:pt>
  </dgm:ptLst>
  <dgm:cxnLst>
    <dgm:cxn modelId="{0BB61B3F-2145-42B5-A614-1C45EB009C0A}" srcId="{1F095874-E0B0-4010-91BF-C59DDF7C2770}" destId="{B943AAEB-712C-4560-8C59-7DA03AE6847D}" srcOrd="0" destOrd="0" parTransId="{4A9FB121-6216-4E06-B000-1ED38D27D91D}" sibTransId="{862C6D91-5D23-4A4A-88A6-73AE052B7DCA}"/>
    <dgm:cxn modelId="{F6EED2ED-0DB4-449A-91E7-1C86DEDF760A}" srcId="{1F095874-E0B0-4010-91BF-C59DDF7C2770}" destId="{C8CF234F-F8DA-42BE-BC84-75A6F7726F2C}" srcOrd="2" destOrd="0" parTransId="{C27212E6-AC2F-43BE-94E7-E6BD8913EEAA}" sibTransId="{710F81A7-FCC2-4063-AE24-BAF5B05D5925}"/>
    <dgm:cxn modelId="{8A1AC44A-F9B5-4D77-B5DE-CDD52338215C}" type="presOf" srcId="{B943AAEB-712C-4560-8C59-7DA03AE6847D}" destId="{BCEFF0E6-7763-4AFC-BD0F-D5A42515B40E}" srcOrd="0" destOrd="0" presId="urn:microsoft.com/office/officeart/2008/layout/LinedList"/>
    <dgm:cxn modelId="{84393C96-1E20-4693-B3E9-424A74E07532}" srcId="{1F095874-E0B0-4010-91BF-C59DDF7C2770}" destId="{CF07EB03-E709-44E8-AA00-3B837F34DCA6}" srcOrd="3" destOrd="0" parTransId="{036B00E0-CB13-4C01-8373-677840FBFBA1}" sibTransId="{CA8B389B-2CA3-4FD7-9B84-98508C57D45B}"/>
    <dgm:cxn modelId="{98C61C9C-AF2A-4E3C-AB8C-487DDA0D142B}" srcId="{1F095874-E0B0-4010-91BF-C59DDF7C2770}" destId="{E2FB59D7-9EFE-4949-9DA0-03C8D3C7F425}" srcOrd="1" destOrd="0" parTransId="{73D51AD7-AF31-4B80-982B-107C1DF2A9F2}" sibTransId="{F3802D66-C790-4F8D-84FF-D8F6D249A7B0}"/>
    <dgm:cxn modelId="{743DDCA3-D009-4AC8-AFD2-DE9FEF69524A}" type="presOf" srcId="{E2FB59D7-9EFE-4949-9DA0-03C8D3C7F425}" destId="{4591C272-9A3A-4A4B-876D-8D3E7F31AB72}" srcOrd="0" destOrd="0" presId="urn:microsoft.com/office/officeart/2008/layout/LinedList"/>
    <dgm:cxn modelId="{A1A527E2-B7EA-44ED-898A-3B6C9BA15920}" type="presOf" srcId="{C8CF234F-F8DA-42BE-BC84-75A6F7726F2C}" destId="{CA4C2A0C-0C6E-4CC5-BB4B-C9391DC649E1}" srcOrd="0" destOrd="0" presId="urn:microsoft.com/office/officeart/2008/layout/LinedList"/>
    <dgm:cxn modelId="{34503D27-41DB-4761-B6F9-0F4339F67FAA}" type="presOf" srcId="{CF07EB03-E709-44E8-AA00-3B837F34DCA6}" destId="{E6DB29A4-6C1E-4B2D-B873-977307560E34}" srcOrd="0" destOrd="0" presId="urn:microsoft.com/office/officeart/2008/layout/LinedList"/>
    <dgm:cxn modelId="{E8798BE3-17A9-4ACA-8259-622AD82EB9C3}" type="presOf" srcId="{1F095874-E0B0-4010-91BF-C59DDF7C2770}" destId="{5A3004E0-C6E0-4C63-A48B-D3AC47AD7DA0}" srcOrd="0" destOrd="0" presId="urn:microsoft.com/office/officeart/2008/layout/LinedList"/>
    <dgm:cxn modelId="{A19297AA-970A-484B-8180-D57EB89D2E28}" type="presParOf" srcId="{5A3004E0-C6E0-4C63-A48B-D3AC47AD7DA0}" destId="{7D4FF0A3-57CB-4FBE-AD13-57409DEFFC7A}" srcOrd="0" destOrd="0" presId="urn:microsoft.com/office/officeart/2008/layout/LinedList"/>
    <dgm:cxn modelId="{E9548DDF-43E8-44A8-BDE2-3FFA3C073793}" type="presParOf" srcId="{5A3004E0-C6E0-4C63-A48B-D3AC47AD7DA0}" destId="{D6A873E8-8366-4385-93DC-3A8F0495552D}" srcOrd="1" destOrd="0" presId="urn:microsoft.com/office/officeart/2008/layout/LinedList"/>
    <dgm:cxn modelId="{87CFDA22-7F2E-4EF9-9157-DFB9FCE27C83}" type="presParOf" srcId="{D6A873E8-8366-4385-93DC-3A8F0495552D}" destId="{BCEFF0E6-7763-4AFC-BD0F-D5A42515B40E}" srcOrd="0" destOrd="0" presId="urn:microsoft.com/office/officeart/2008/layout/LinedList"/>
    <dgm:cxn modelId="{AE1F9472-867A-4516-AEE8-11E5FDA18945}" type="presParOf" srcId="{D6A873E8-8366-4385-93DC-3A8F0495552D}" destId="{D4D6B542-F1E3-4DAF-9D96-955455E3BB78}" srcOrd="1" destOrd="0" presId="urn:microsoft.com/office/officeart/2008/layout/LinedList"/>
    <dgm:cxn modelId="{119957E4-6AC8-486A-9C5F-F2E85BF49C69}" type="presParOf" srcId="{5A3004E0-C6E0-4C63-A48B-D3AC47AD7DA0}" destId="{D9EADEDD-635E-4957-9AC0-068667114A68}" srcOrd="2" destOrd="0" presId="urn:microsoft.com/office/officeart/2008/layout/LinedList"/>
    <dgm:cxn modelId="{B3BB2CE6-E272-4A89-B0D6-5DCB3A44043B}" type="presParOf" srcId="{5A3004E0-C6E0-4C63-A48B-D3AC47AD7DA0}" destId="{5F74FD44-A9F3-4D98-8119-54DA3D0FB576}" srcOrd="3" destOrd="0" presId="urn:microsoft.com/office/officeart/2008/layout/LinedList"/>
    <dgm:cxn modelId="{919B2E52-329C-4049-816B-5F41E6056E4B}" type="presParOf" srcId="{5F74FD44-A9F3-4D98-8119-54DA3D0FB576}" destId="{4591C272-9A3A-4A4B-876D-8D3E7F31AB72}" srcOrd="0" destOrd="0" presId="urn:microsoft.com/office/officeart/2008/layout/LinedList"/>
    <dgm:cxn modelId="{05C256AB-1371-4202-8939-40DA42BBFFA3}" type="presParOf" srcId="{5F74FD44-A9F3-4D98-8119-54DA3D0FB576}" destId="{1897A163-E107-49E1-9265-779B08F68DD4}" srcOrd="1" destOrd="0" presId="urn:microsoft.com/office/officeart/2008/layout/LinedList"/>
    <dgm:cxn modelId="{70F0F2DE-703D-403D-AE1A-17EA6D24EBCC}" type="presParOf" srcId="{5A3004E0-C6E0-4C63-A48B-D3AC47AD7DA0}" destId="{CFF9CAD5-0839-49DB-AA20-323710AFD119}" srcOrd="4" destOrd="0" presId="urn:microsoft.com/office/officeart/2008/layout/LinedList"/>
    <dgm:cxn modelId="{EDD2355E-7B69-4DB1-8FB8-36EBB5947ECB}" type="presParOf" srcId="{5A3004E0-C6E0-4C63-A48B-D3AC47AD7DA0}" destId="{7514C5DA-1707-4DC9-8698-83CA092877AC}" srcOrd="5" destOrd="0" presId="urn:microsoft.com/office/officeart/2008/layout/LinedList"/>
    <dgm:cxn modelId="{2691EE47-1AFF-4728-B302-E481F106FDA2}" type="presParOf" srcId="{7514C5DA-1707-4DC9-8698-83CA092877AC}" destId="{CA4C2A0C-0C6E-4CC5-BB4B-C9391DC649E1}" srcOrd="0" destOrd="0" presId="urn:microsoft.com/office/officeart/2008/layout/LinedList"/>
    <dgm:cxn modelId="{50E26722-62B0-4937-8771-512BFA426B6A}" type="presParOf" srcId="{7514C5DA-1707-4DC9-8698-83CA092877AC}" destId="{BC03442E-BE39-43CC-8647-6378520CDC85}" srcOrd="1" destOrd="0" presId="urn:microsoft.com/office/officeart/2008/layout/LinedList"/>
    <dgm:cxn modelId="{94637C21-9663-4C8E-9BE5-A926A59C330C}" type="presParOf" srcId="{5A3004E0-C6E0-4C63-A48B-D3AC47AD7DA0}" destId="{A686D498-9721-4561-9FB4-A9CE183D330F}" srcOrd="6" destOrd="0" presId="urn:microsoft.com/office/officeart/2008/layout/LinedList"/>
    <dgm:cxn modelId="{01178D55-7D83-4FC2-9A33-3FA8306F8E00}" type="presParOf" srcId="{5A3004E0-C6E0-4C63-A48B-D3AC47AD7DA0}" destId="{B6E2057C-5165-4564-A575-CEC80007E991}" srcOrd="7" destOrd="0" presId="urn:microsoft.com/office/officeart/2008/layout/LinedList"/>
    <dgm:cxn modelId="{C6408FBE-DCA5-40BD-ADEC-EB5062E4A6EC}" type="presParOf" srcId="{B6E2057C-5165-4564-A575-CEC80007E991}" destId="{E6DB29A4-6C1E-4B2D-B873-977307560E34}" srcOrd="0" destOrd="0" presId="urn:microsoft.com/office/officeart/2008/layout/LinedList"/>
    <dgm:cxn modelId="{88843C49-7D75-47EF-9AB3-90218272A0D3}" type="presParOf" srcId="{B6E2057C-5165-4564-A575-CEC80007E991}" destId="{CD1E0CB2-A4EC-4C6F-94B7-339A07FA6A9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A1AD0F-02A0-4DB0-87FB-0256823ECAE8}" type="doc">
      <dgm:prSet loTypeId="urn:microsoft.com/office/officeart/2008/layout/LinedList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09DEBD6E-CBD9-4C84-8400-21348AA30AE2}">
      <dgm:prSet phldrT="[Текст]" custT="1"/>
      <dgm:spPr/>
      <dgm:t>
        <a:bodyPr/>
        <a:lstStyle/>
        <a:p>
          <a:pPr algn="ctr"/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 Мінімальна пенсія  у разі втрати годувальника з числа військовослужбовців</a:t>
          </a:r>
          <a:endParaRPr lang="ru-RU" sz="1100" b="1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gm:t>
    </dgm:pt>
    <dgm:pt modelId="{72A35034-46DC-46D2-9C4B-BBCCDDBD47F7}" type="parTrans" cxnId="{5630527D-27C4-448C-BABB-883D26647F4F}">
      <dgm:prSet/>
      <dgm:spPr/>
      <dgm:t>
        <a:bodyPr/>
        <a:lstStyle/>
        <a:p>
          <a:endParaRPr lang="ru-RU"/>
        </a:p>
      </dgm:t>
    </dgm:pt>
    <dgm:pt modelId="{FD99C83B-C9A4-4113-B0B9-3048F572C3D7}" type="sibTrans" cxnId="{5630527D-27C4-448C-BABB-883D26647F4F}">
      <dgm:prSet/>
      <dgm:spPr/>
      <dgm:t>
        <a:bodyPr/>
        <a:lstStyle/>
        <a:p>
          <a:endParaRPr lang="ru-RU"/>
        </a:p>
      </dgm:t>
    </dgm:pt>
    <dgm:pt modelId="{024BE226-B02B-4206-8547-F999137FD65B}">
      <dgm:prSet phldrT="[Текст]" custT="1"/>
      <dgm:spPr/>
      <dgm:t>
        <a:bodyPr/>
        <a:lstStyle/>
        <a:p>
          <a:pPr algn="ctr">
            <a:spcAft>
              <a:spcPts val="0"/>
            </a:spcAft>
          </a:pPr>
          <a:r>
            <a:rPr lang="uk-UA" sz="12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   </a:t>
          </a:r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Державна соціальна допомога на догляд особам з         інвалідністю внаслідок війни</a:t>
          </a:r>
          <a:endParaRPr lang="ru-RU" sz="1100" b="1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gm:t>
    </dgm:pt>
    <dgm:pt modelId="{C744D14A-8614-4DD6-B8A6-EB1ABB6FB289}" type="parTrans" cxnId="{0334EF8F-2A42-48B4-ADFC-51C3F3C76857}">
      <dgm:prSet/>
      <dgm:spPr/>
      <dgm:t>
        <a:bodyPr/>
        <a:lstStyle/>
        <a:p>
          <a:endParaRPr lang="ru-RU"/>
        </a:p>
      </dgm:t>
    </dgm:pt>
    <dgm:pt modelId="{A0BAA426-3717-44DD-8BF4-C2F7A8A70BC1}" type="sibTrans" cxnId="{0334EF8F-2A42-48B4-ADFC-51C3F3C76857}">
      <dgm:prSet/>
      <dgm:spPr/>
      <dgm:t>
        <a:bodyPr/>
        <a:lstStyle/>
        <a:p>
          <a:endParaRPr lang="ru-RU"/>
        </a:p>
      </dgm:t>
    </dgm:pt>
    <dgm:pt modelId="{26FC5B7D-1220-426A-820F-0A95B03D338C}">
      <dgm:prSet phldrT="[Текст]" custT="1"/>
      <dgm:spPr/>
      <dgm:t>
        <a:bodyPr/>
        <a:lstStyle/>
        <a:p>
          <a:pPr algn="ctr"/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Підвищення жертвам нацистських переслідувань</a:t>
          </a:r>
          <a:endParaRPr lang="ru-RU" sz="1100" b="1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gm:t>
    </dgm:pt>
    <dgm:pt modelId="{97BAE41C-0386-4FFF-B390-E570A949A63F}" type="parTrans" cxnId="{C274CEDF-17FF-4D9F-9103-0BED8E2EEA42}">
      <dgm:prSet/>
      <dgm:spPr/>
      <dgm:t>
        <a:bodyPr/>
        <a:lstStyle/>
        <a:p>
          <a:endParaRPr lang="ru-RU"/>
        </a:p>
      </dgm:t>
    </dgm:pt>
    <dgm:pt modelId="{98E394E3-D3D4-4457-9BEE-F9F90624AC9A}" type="sibTrans" cxnId="{C274CEDF-17FF-4D9F-9103-0BED8E2EEA42}">
      <dgm:prSet/>
      <dgm:spPr/>
      <dgm:t>
        <a:bodyPr/>
        <a:lstStyle/>
        <a:p>
          <a:endParaRPr lang="ru-RU"/>
        </a:p>
      </dgm:t>
    </dgm:pt>
    <dgm:pt modelId="{3A318983-F901-4A26-96B5-C642ECF5925A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Підвищення особам з інвалідністю внаслідок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війни та УБД</a:t>
          </a:r>
          <a:endParaRPr lang="ru-RU" sz="1100" b="1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gm:t>
    </dgm:pt>
    <dgm:pt modelId="{EC6D12C7-A360-4266-A5FE-D1A49055F970}" type="parTrans" cxnId="{37E7BE97-0B58-451D-BF0E-C81F0252DCB5}">
      <dgm:prSet/>
      <dgm:spPr/>
      <dgm:t>
        <a:bodyPr/>
        <a:lstStyle/>
        <a:p>
          <a:endParaRPr lang="uk-UA"/>
        </a:p>
      </dgm:t>
    </dgm:pt>
    <dgm:pt modelId="{EC531A97-4AD7-458C-B4A6-A7F70E4B126B}" type="sibTrans" cxnId="{37E7BE97-0B58-451D-BF0E-C81F0252DCB5}">
      <dgm:prSet/>
      <dgm:spPr/>
      <dgm:t>
        <a:bodyPr/>
        <a:lstStyle/>
        <a:p>
          <a:endParaRPr lang="uk-UA"/>
        </a:p>
      </dgm:t>
    </dgm:pt>
    <dgm:pt modelId="{585FAC32-15BB-408F-BC97-764102507618}" type="pres">
      <dgm:prSet presAssocID="{D8A1AD0F-02A0-4DB0-87FB-0256823ECAE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9B5045E4-2FDF-4A6A-8EE1-B70122997F79}" type="pres">
      <dgm:prSet presAssocID="{09DEBD6E-CBD9-4C84-8400-21348AA30AE2}" presName="thickLine" presStyleLbl="alignNode1" presStyleIdx="0" presStyleCnt="4"/>
      <dgm:spPr/>
    </dgm:pt>
    <dgm:pt modelId="{622F313A-C41C-4A87-BAE9-FCB31BE9C2C5}" type="pres">
      <dgm:prSet presAssocID="{09DEBD6E-CBD9-4C84-8400-21348AA30AE2}" presName="horz1" presStyleCnt="0"/>
      <dgm:spPr/>
    </dgm:pt>
    <dgm:pt modelId="{90B109B6-024C-450E-8594-6BFB81116EDB}" type="pres">
      <dgm:prSet presAssocID="{09DEBD6E-CBD9-4C84-8400-21348AA30AE2}" presName="tx1" presStyleLbl="revTx" presStyleIdx="0" presStyleCnt="4"/>
      <dgm:spPr/>
      <dgm:t>
        <a:bodyPr/>
        <a:lstStyle/>
        <a:p>
          <a:endParaRPr lang="uk-UA"/>
        </a:p>
      </dgm:t>
    </dgm:pt>
    <dgm:pt modelId="{6A122750-F3E3-43C8-9DDC-B1D4EBB1B621}" type="pres">
      <dgm:prSet presAssocID="{09DEBD6E-CBD9-4C84-8400-21348AA30AE2}" presName="vert1" presStyleCnt="0"/>
      <dgm:spPr/>
    </dgm:pt>
    <dgm:pt modelId="{D1D8A8F6-9A2E-4378-8CA0-0941821D323F}" type="pres">
      <dgm:prSet presAssocID="{3A318983-F901-4A26-96B5-C642ECF5925A}" presName="thickLine" presStyleLbl="alignNode1" presStyleIdx="1" presStyleCnt="4"/>
      <dgm:spPr/>
    </dgm:pt>
    <dgm:pt modelId="{DEB977C9-2D43-4926-964E-6B7F6DE186BD}" type="pres">
      <dgm:prSet presAssocID="{3A318983-F901-4A26-96B5-C642ECF5925A}" presName="horz1" presStyleCnt="0"/>
      <dgm:spPr/>
    </dgm:pt>
    <dgm:pt modelId="{E6AAA2DD-9CAC-4C8C-B144-F931D0F16D77}" type="pres">
      <dgm:prSet presAssocID="{3A318983-F901-4A26-96B5-C642ECF5925A}" presName="tx1" presStyleLbl="revTx" presStyleIdx="1" presStyleCnt="4"/>
      <dgm:spPr/>
      <dgm:t>
        <a:bodyPr/>
        <a:lstStyle/>
        <a:p>
          <a:endParaRPr lang="uk-UA"/>
        </a:p>
      </dgm:t>
    </dgm:pt>
    <dgm:pt modelId="{DA1B63E0-7B26-49F7-9724-8BF25C4F4247}" type="pres">
      <dgm:prSet presAssocID="{3A318983-F901-4A26-96B5-C642ECF5925A}" presName="vert1" presStyleCnt="0"/>
      <dgm:spPr/>
    </dgm:pt>
    <dgm:pt modelId="{91E67F50-C617-4C66-B7CD-D285DAC10EAE}" type="pres">
      <dgm:prSet presAssocID="{26FC5B7D-1220-426A-820F-0A95B03D338C}" presName="thickLine" presStyleLbl="alignNode1" presStyleIdx="2" presStyleCnt="4"/>
      <dgm:spPr/>
    </dgm:pt>
    <dgm:pt modelId="{5C7B19D9-4FB5-4273-A091-B893670A3FF3}" type="pres">
      <dgm:prSet presAssocID="{26FC5B7D-1220-426A-820F-0A95B03D338C}" presName="horz1" presStyleCnt="0"/>
      <dgm:spPr/>
    </dgm:pt>
    <dgm:pt modelId="{E74D76F4-03E2-4DDE-A70F-99DAD6AAF8C6}" type="pres">
      <dgm:prSet presAssocID="{26FC5B7D-1220-426A-820F-0A95B03D338C}" presName="tx1" presStyleLbl="revTx" presStyleIdx="2" presStyleCnt="4"/>
      <dgm:spPr/>
      <dgm:t>
        <a:bodyPr/>
        <a:lstStyle/>
        <a:p>
          <a:endParaRPr lang="uk-UA"/>
        </a:p>
      </dgm:t>
    </dgm:pt>
    <dgm:pt modelId="{109BC563-8D89-4A5D-A577-EC4003AA63D7}" type="pres">
      <dgm:prSet presAssocID="{26FC5B7D-1220-426A-820F-0A95B03D338C}" presName="vert1" presStyleCnt="0"/>
      <dgm:spPr/>
    </dgm:pt>
    <dgm:pt modelId="{7305ECD0-166E-49A1-8ECB-F9CB20A864B4}" type="pres">
      <dgm:prSet presAssocID="{024BE226-B02B-4206-8547-F999137FD65B}" presName="thickLine" presStyleLbl="alignNode1" presStyleIdx="3" presStyleCnt="4"/>
      <dgm:spPr/>
    </dgm:pt>
    <dgm:pt modelId="{3C4F4449-058A-4A0D-B7C0-97DCBE1E3027}" type="pres">
      <dgm:prSet presAssocID="{024BE226-B02B-4206-8547-F999137FD65B}" presName="horz1" presStyleCnt="0"/>
      <dgm:spPr/>
    </dgm:pt>
    <dgm:pt modelId="{186255D0-4A28-46B7-8034-D08CAEC18E92}" type="pres">
      <dgm:prSet presAssocID="{024BE226-B02B-4206-8547-F999137FD65B}" presName="tx1" presStyleLbl="revTx" presStyleIdx="3" presStyleCnt="4"/>
      <dgm:spPr/>
      <dgm:t>
        <a:bodyPr/>
        <a:lstStyle/>
        <a:p>
          <a:endParaRPr lang="uk-UA"/>
        </a:p>
      </dgm:t>
    </dgm:pt>
    <dgm:pt modelId="{F5249081-DD41-43F6-A666-C65306E13C54}" type="pres">
      <dgm:prSet presAssocID="{024BE226-B02B-4206-8547-F999137FD65B}" presName="vert1" presStyleCnt="0"/>
      <dgm:spPr/>
    </dgm:pt>
  </dgm:ptLst>
  <dgm:cxnLst>
    <dgm:cxn modelId="{C274CEDF-17FF-4D9F-9103-0BED8E2EEA42}" srcId="{D8A1AD0F-02A0-4DB0-87FB-0256823ECAE8}" destId="{26FC5B7D-1220-426A-820F-0A95B03D338C}" srcOrd="2" destOrd="0" parTransId="{97BAE41C-0386-4FFF-B390-E570A949A63F}" sibTransId="{98E394E3-D3D4-4457-9BEE-F9F90624AC9A}"/>
    <dgm:cxn modelId="{37E7BE97-0B58-451D-BF0E-C81F0252DCB5}" srcId="{D8A1AD0F-02A0-4DB0-87FB-0256823ECAE8}" destId="{3A318983-F901-4A26-96B5-C642ECF5925A}" srcOrd="1" destOrd="0" parTransId="{EC6D12C7-A360-4266-A5FE-D1A49055F970}" sibTransId="{EC531A97-4AD7-458C-B4A6-A7F70E4B126B}"/>
    <dgm:cxn modelId="{0334EF8F-2A42-48B4-ADFC-51C3F3C76857}" srcId="{D8A1AD0F-02A0-4DB0-87FB-0256823ECAE8}" destId="{024BE226-B02B-4206-8547-F999137FD65B}" srcOrd="3" destOrd="0" parTransId="{C744D14A-8614-4DD6-B8A6-EB1ABB6FB289}" sibTransId="{A0BAA426-3717-44DD-8BF4-C2F7A8A70BC1}"/>
    <dgm:cxn modelId="{D7B9936B-49B6-4C56-B120-321386C91F1D}" type="presOf" srcId="{3A318983-F901-4A26-96B5-C642ECF5925A}" destId="{E6AAA2DD-9CAC-4C8C-B144-F931D0F16D77}" srcOrd="0" destOrd="0" presId="urn:microsoft.com/office/officeart/2008/layout/LinedList"/>
    <dgm:cxn modelId="{41091AE8-4E2B-49B3-A06E-FA24D2558BD5}" type="presOf" srcId="{D8A1AD0F-02A0-4DB0-87FB-0256823ECAE8}" destId="{585FAC32-15BB-408F-BC97-764102507618}" srcOrd="0" destOrd="0" presId="urn:microsoft.com/office/officeart/2008/layout/LinedList"/>
    <dgm:cxn modelId="{CFC9E37C-249D-438F-886B-005E95F494FB}" type="presOf" srcId="{26FC5B7D-1220-426A-820F-0A95B03D338C}" destId="{E74D76F4-03E2-4DDE-A70F-99DAD6AAF8C6}" srcOrd="0" destOrd="0" presId="urn:microsoft.com/office/officeart/2008/layout/LinedList"/>
    <dgm:cxn modelId="{FD926107-FAD9-4DA4-9EFA-0DF884142945}" type="presOf" srcId="{09DEBD6E-CBD9-4C84-8400-21348AA30AE2}" destId="{90B109B6-024C-450E-8594-6BFB81116EDB}" srcOrd="0" destOrd="0" presId="urn:microsoft.com/office/officeart/2008/layout/LinedList"/>
    <dgm:cxn modelId="{5630527D-27C4-448C-BABB-883D26647F4F}" srcId="{D8A1AD0F-02A0-4DB0-87FB-0256823ECAE8}" destId="{09DEBD6E-CBD9-4C84-8400-21348AA30AE2}" srcOrd="0" destOrd="0" parTransId="{72A35034-46DC-46D2-9C4B-BBCCDDBD47F7}" sibTransId="{FD99C83B-C9A4-4113-B0B9-3048F572C3D7}"/>
    <dgm:cxn modelId="{313F33AD-AF2C-464B-BB21-6CB15243C342}" type="presOf" srcId="{024BE226-B02B-4206-8547-F999137FD65B}" destId="{186255D0-4A28-46B7-8034-D08CAEC18E92}" srcOrd="0" destOrd="0" presId="urn:microsoft.com/office/officeart/2008/layout/LinedList"/>
    <dgm:cxn modelId="{2FF127A6-9752-45DA-B140-8E1B6DEA91FC}" type="presParOf" srcId="{585FAC32-15BB-408F-BC97-764102507618}" destId="{9B5045E4-2FDF-4A6A-8EE1-B70122997F79}" srcOrd="0" destOrd="0" presId="urn:microsoft.com/office/officeart/2008/layout/LinedList"/>
    <dgm:cxn modelId="{24038E10-02A5-45C7-B447-41AE3CBE714B}" type="presParOf" srcId="{585FAC32-15BB-408F-BC97-764102507618}" destId="{622F313A-C41C-4A87-BAE9-FCB31BE9C2C5}" srcOrd="1" destOrd="0" presId="urn:microsoft.com/office/officeart/2008/layout/LinedList"/>
    <dgm:cxn modelId="{9387C994-D278-49AC-AE0D-9DBF33FE6226}" type="presParOf" srcId="{622F313A-C41C-4A87-BAE9-FCB31BE9C2C5}" destId="{90B109B6-024C-450E-8594-6BFB81116EDB}" srcOrd="0" destOrd="0" presId="urn:microsoft.com/office/officeart/2008/layout/LinedList"/>
    <dgm:cxn modelId="{E3689BFB-EC44-4C3B-9C76-BFC346D695F7}" type="presParOf" srcId="{622F313A-C41C-4A87-BAE9-FCB31BE9C2C5}" destId="{6A122750-F3E3-43C8-9DDC-B1D4EBB1B621}" srcOrd="1" destOrd="0" presId="urn:microsoft.com/office/officeart/2008/layout/LinedList"/>
    <dgm:cxn modelId="{B273DECE-F653-4C55-B1D4-08577B825216}" type="presParOf" srcId="{585FAC32-15BB-408F-BC97-764102507618}" destId="{D1D8A8F6-9A2E-4378-8CA0-0941821D323F}" srcOrd="2" destOrd="0" presId="urn:microsoft.com/office/officeart/2008/layout/LinedList"/>
    <dgm:cxn modelId="{11A20688-FC6D-4E1E-B78C-B8B285E70FA9}" type="presParOf" srcId="{585FAC32-15BB-408F-BC97-764102507618}" destId="{DEB977C9-2D43-4926-964E-6B7F6DE186BD}" srcOrd="3" destOrd="0" presId="urn:microsoft.com/office/officeart/2008/layout/LinedList"/>
    <dgm:cxn modelId="{F239F86B-47B4-42B2-A6E0-D452788210EB}" type="presParOf" srcId="{DEB977C9-2D43-4926-964E-6B7F6DE186BD}" destId="{E6AAA2DD-9CAC-4C8C-B144-F931D0F16D77}" srcOrd="0" destOrd="0" presId="urn:microsoft.com/office/officeart/2008/layout/LinedList"/>
    <dgm:cxn modelId="{ABEDB301-86EC-4EC6-B46C-66123F014C84}" type="presParOf" srcId="{DEB977C9-2D43-4926-964E-6B7F6DE186BD}" destId="{DA1B63E0-7B26-49F7-9724-8BF25C4F4247}" srcOrd="1" destOrd="0" presId="urn:microsoft.com/office/officeart/2008/layout/LinedList"/>
    <dgm:cxn modelId="{FE6C7B80-A968-420D-A709-0737F12DE539}" type="presParOf" srcId="{585FAC32-15BB-408F-BC97-764102507618}" destId="{91E67F50-C617-4C66-B7CD-D285DAC10EAE}" srcOrd="4" destOrd="0" presId="urn:microsoft.com/office/officeart/2008/layout/LinedList"/>
    <dgm:cxn modelId="{09A5B4D4-2BF7-4CCD-B32D-89144DF89C00}" type="presParOf" srcId="{585FAC32-15BB-408F-BC97-764102507618}" destId="{5C7B19D9-4FB5-4273-A091-B893670A3FF3}" srcOrd="5" destOrd="0" presId="urn:microsoft.com/office/officeart/2008/layout/LinedList"/>
    <dgm:cxn modelId="{F0102E0F-A989-4C0C-9656-E8C46E029005}" type="presParOf" srcId="{5C7B19D9-4FB5-4273-A091-B893670A3FF3}" destId="{E74D76F4-03E2-4DDE-A70F-99DAD6AAF8C6}" srcOrd="0" destOrd="0" presId="urn:microsoft.com/office/officeart/2008/layout/LinedList"/>
    <dgm:cxn modelId="{927A3761-4EFD-4587-B161-872AEE42A4FE}" type="presParOf" srcId="{5C7B19D9-4FB5-4273-A091-B893670A3FF3}" destId="{109BC563-8D89-4A5D-A577-EC4003AA63D7}" srcOrd="1" destOrd="0" presId="urn:microsoft.com/office/officeart/2008/layout/LinedList"/>
    <dgm:cxn modelId="{16A9C577-D30A-42B3-8971-B15E8C78A1D1}" type="presParOf" srcId="{585FAC32-15BB-408F-BC97-764102507618}" destId="{7305ECD0-166E-49A1-8ECB-F9CB20A864B4}" srcOrd="6" destOrd="0" presId="urn:microsoft.com/office/officeart/2008/layout/LinedList"/>
    <dgm:cxn modelId="{BDBE92E2-2344-40BF-A779-C11F8130952D}" type="presParOf" srcId="{585FAC32-15BB-408F-BC97-764102507618}" destId="{3C4F4449-058A-4A0D-B7C0-97DCBE1E3027}" srcOrd="7" destOrd="0" presId="urn:microsoft.com/office/officeart/2008/layout/LinedList"/>
    <dgm:cxn modelId="{AA49EC4C-3CE8-42B6-9F09-B0830CD10FDB}" type="presParOf" srcId="{3C4F4449-058A-4A0D-B7C0-97DCBE1E3027}" destId="{186255D0-4A28-46B7-8034-D08CAEC18E92}" srcOrd="0" destOrd="0" presId="urn:microsoft.com/office/officeart/2008/layout/LinedList"/>
    <dgm:cxn modelId="{1FDF6407-294B-4A60-BFC5-C7CBBDB4FF8F}" type="presParOf" srcId="{3C4F4449-058A-4A0D-B7C0-97DCBE1E3027}" destId="{F5249081-DD41-43F6-A666-C65306E13C5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095874-E0B0-4010-91BF-C59DDF7C2770}" type="doc">
      <dgm:prSet loTypeId="urn:microsoft.com/office/officeart/2008/layout/LinedList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B943AAEB-712C-4560-8C59-7DA03AE6847D}">
      <dgm:prSet phldrT="[Текст]" custT="1"/>
      <dgm:spPr/>
      <dgm:t>
        <a:bodyPr/>
        <a:lstStyle/>
        <a:p>
          <a:pPr algn="ctr"/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Мінімальна пенсія шахтарям </a:t>
          </a:r>
        </a:p>
      </dgm:t>
    </dgm:pt>
    <dgm:pt modelId="{4A9FB121-6216-4E06-B000-1ED38D27D91D}" type="parTrans" cxnId="{0BB61B3F-2145-42B5-A614-1C45EB009C0A}">
      <dgm:prSet/>
      <dgm:spPr/>
      <dgm:t>
        <a:bodyPr/>
        <a:lstStyle/>
        <a:p>
          <a:endParaRPr lang="ru-RU"/>
        </a:p>
      </dgm:t>
    </dgm:pt>
    <dgm:pt modelId="{862C6D91-5D23-4A4A-88A6-73AE052B7DCA}" type="sibTrans" cxnId="{0BB61B3F-2145-42B5-A614-1C45EB009C0A}">
      <dgm:prSet/>
      <dgm:spPr/>
      <dgm:t>
        <a:bodyPr/>
        <a:lstStyle/>
        <a:p>
          <a:endParaRPr lang="ru-RU"/>
        </a:p>
      </dgm:t>
    </dgm:pt>
    <dgm:pt modelId="{E2FB59D7-9EFE-4949-9DA0-03C8D3C7F425}">
      <dgm:prSet phldrT="[Текст]" custT="1"/>
      <dgm:spPr/>
      <dgm:t>
        <a:bodyPr/>
        <a:lstStyle/>
        <a:p>
          <a:pPr algn="ctr"/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Мінімальні пенсійні виплати особам з інвалідністю внаслідок війни та учасникам бойових дій</a:t>
          </a:r>
        </a:p>
      </dgm:t>
    </dgm:pt>
    <dgm:pt modelId="{73D51AD7-AF31-4B80-982B-107C1DF2A9F2}" type="parTrans" cxnId="{98C61C9C-AF2A-4E3C-AB8C-487DDA0D142B}">
      <dgm:prSet/>
      <dgm:spPr/>
      <dgm:t>
        <a:bodyPr/>
        <a:lstStyle/>
        <a:p>
          <a:endParaRPr lang="ru-RU"/>
        </a:p>
      </dgm:t>
    </dgm:pt>
    <dgm:pt modelId="{F3802D66-C790-4F8D-84FF-D8F6D249A7B0}" type="sibTrans" cxnId="{98C61C9C-AF2A-4E3C-AB8C-487DDA0D142B}">
      <dgm:prSet/>
      <dgm:spPr/>
      <dgm:t>
        <a:bodyPr/>
        <a:lstStyle/>
        <a:p>
          <a:endParaRPr lang="ru-RU"/>
        </a:p>
      </dgm:t>
    </dgm:pt>
    <dgm:pt modelId="{C8CF234F-F8DA-42BE-BC84-75A6F7726F2C}">
      <dgm:prSet phldrT="[Текст]" custT="1"/>
      <dgm:spPr/>
      <dgm:t>
        <a:bodyPr/>
        <a:lstStyle/>
        <a:p>
          <a:pPr algn="ctr"/>
          <a:r>
            <a:rPr lang="uk-UA" sz="12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 </a:t>
          </a:r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Мінімальна пенсійна виплата особам з інвалідністю внаслідок ліквідації аварії на ЧАЕС</a:t>
          </a:r>
        </a:p>
      </dgm:t>
    </dgm:pt>
    <dgm:pt modelId="{C27212E6-AC2F-43BE-94E7-E6BD8913EEAA}" type="parTrans" cxnId="{F6EED2ED-0DB4-449A-91E7-1C86DEDF760A}">
      <dgm:prSet/>
      <dgm:spPr/>
      <dgm:t>
        <a:bodyPr/>
        <a:lstStyle/>
        <a:p>
          <a:endParaRPr lang="ru-RU"/>
        </a:p>
      </dgm:t>
    </dgm:pt>
    <dgm:pt modelId="{710F81A7-FCC2-4063-AE24-BAF5B05D5925}" type="sibTrans" cxnId="{F6EED2ED-0DB4-449A-91E7-1C86DEDF760A}">
      <dgm:prSet/>
      <dgm:spPr/>
      <dgm:t>
        <a:bodyPr/>
        <a:lstStyle/>
        <a:p>
          <a:endParaRPr lang="ru-RU"/>
        </a:p>
      </dgm:t>
    </dgm:pt>
    <dgm:pt modelId="{CF07EB03-E709-44E8-AA00-3B837F34DCA6}">
      <dgm:prSet phldrT="[Текст]" custT="1"/>
      <dgm:spPr/>
      <dgm:t>
        <a:bodyPr/>
        <a:lstStyle/>
        <a:p>
          <a:pPr algn="ctr"/>
          <a:r>
            <a:rPr lang="ru-RU" sz="1100" b="1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Мінімальна</a:t>
          </a:r>
          <a:r>
            <a:rPr lang="ru-RU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</a:t>
          </a:r>
          <a:r>
            <a:rPr lang="ru-RU" sz="1100" b="1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пенсія</a:t>
          </a:r>
          <a:r>
            <a:rPr lang="ru-RU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за </a:t>
          </a:r>
          <a:r>
            <a:rPr lang="ru-RU" sz="1100" b="1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віком</a:t>
          </a:r>
          <a:r>
            <a:rPr lang="ru-RU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для </a:t>
          </a:r>
          <a:r>
            <a:rPr lang="ru-RU" sz="1100" b="1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непрацюючих</a:t>
          </a:r>
          <a:endParaRPr lang="uk-UA" sz="1100" b="1" dirty="0" smtClean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  <a:p>
          <a:pPr algn="ctr"/>
          <a:r>
            <a:rPr lang="uk-UA" sz="12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</a:t>
          </a:r>
        </a:p>
      </dgm:t>
    </dgm:pt>
    <dgm:pt modelId="{036B00E0-CB13-4C01-8373-677840FBFBA1}" type="parTrans" cxnId="{84393C96-1E20-4693-B3E9-424A74E07532}">
      <dgm:prSet/>
      <dgm:spPr/>
      <dgm:t>
        <a:bodyPr/>
        <a:lstStyle/>
        <a:p>
          <a:endParaRPr lang="ru-RU"/>
        </a:p>
      </dgm:t>
    </dgm:pt>
    <dgm:pt modelId="{CA8B389B-2CA3-4FD7-9B84-98508C57D45B}" type="sibTrans" cxnId="{84393C96-1E20-4693-B3E9-424A74E07532}">
      <dgm:prSet/>
      <dgm:spPr/>
      <dgm:t>
        <a:bodyPr/>
        <a:lstStyle/>
        <a:p>
          <a:endParaRPr lang="ru-RU"/>
        </a:p>
      </dgm:t>
    </dgm:pt>
    <dgm:pt modelId="{5A3004E0-C6E0-4C63-A48B-D3AC47AD7DA0}" type="pres">
      <dgm:prSet presAssocID="{1F095874-E0B0-4010-91BF-C59DDF7C277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7D4FF0A3-57CB-4FBE-AD13-57409DEFFC7A}" type="pres">
      <dgm:prSet presAssocID="{B943AAEB-712C-4560-8C59-7DA03AE6847D}" presName="thickLine" presStyleLbl="alignNode1" presStyleIdx="0" presStyleCnt="4"/>
      <dgm:spPr/>
    </dgm:pt>
    <dgm:pt modelId="{D6A873E8-8366-4385-93DC-3A8F0495552D}" type="pres">
      <dgm:prSet presAssocID="{B943AAEB-712C-4560-8C59-7DA03AE6847D}" presName="horz1" presStyleCnt="0"/>
      <dgm:spPr/>
    </dgm:pt>
    <dgm:pt modelId="{BCEFF0E6-7763-4AFC-BD0F-D5A42515B40E}" type="pres">
      <dgm:prSet presAssocID="{B943AAEB-712C-4560-8C59-7DA03AE6847D}" presName="tx1" presStyleLbl="revTx" presStyleIdx="0" presStyleCnt="4"/>
      <dgm:spPr/>
      <dgm:t>
        <a:bodyPr/>
        <a:lstStyle/>
        <a:p>
          <a:endParaRPr lang="uk-UA"/>
        </a:p>
      </dgm:t>
    </dgm:pt>
    <dgm:pt modelId="{D4D6B542-F1E3-4DAF-9D96-955455E3BB78}" type="pres">
      <dgm:prSet presAssocID="{B943AAEB-712C-4560-8C59-7DA03AE6847D}" presName="vert1" presStyleCnt="0"/>
      <dgm:spPr/>
    </dgm:pt>
    <dgm:pt modelId="{D9EADEDD-635E-4957-9AC0-068667114A68}" type="pres">
      <dgm:prSet presAssocID="{E2FB59D7-9EFE-4949-9DA0-03C8D3C7F425}" presName="thickLine" presStyleLbl="alignNode1" presStyleIdx="1" presStyleCnt="4"/>
      <dgm:spPr/>
    </dgm:pt>
    <dgm:pt modelId="{5F74FD44-A9F3-4D98-8119-54DA3D0FB576}" type="pres">
      <dgm:prSet presAssocID="{E2FB59D7-9EFE-4949-9DA0-03C8D3C7F425}" presName="horz1" presStyleCnt="0"/>
      <dgm:spPr/>
    </dgm:pt>
    <dgm:pt modelId="{4591C272-9A3A-4A4B-876D-8D3E7F31AB72}" type="pres">
      <dgm:prSet presAssocID="{E2FB59D7-9EFE-4949-9DA0-03C8D3C7F425}" presName="tx1" presStyleLbl="revTx" presStyleIdx="1" presStyleCnt="4"/>
      <dgm:spPr/>
      <dgm:t>
        <a:bodyPr/>
        <a:lstStyle/>
        <a:p>
          <a:endParaRPr lang="uk-UA"/>
        </a:p>
      </dgm:t>
    </dgm:pt>
    <dgm:pt modelId="{1897A163-E107-49E1-9265-779B08F68DD4}" type="pres">
      <dgm:prSet presAssocID="{E2FB59D7-9EFE-4949-9DA0-03C8D3C7F425}" presName="vert1" presStyleCnt="0"/>
      <dgm:spPr/>
    </dgm:pt>
    <dgm:pt modelId="{CFF9CAD5-0839-49DB-AA20-323710AFD119}" type="pres">
      <dgm:prSet presAssocID="{C8CF234F-F8DA-42BE-BC84-75A6F7726F2C}" presName="thickLine" presStyleLbl="alignNode1" presStyleIdx="2" presStyleCnt="4"/>
      <dgm:spPr/>
    </dgm:pt>
    <dgm:pt modelId="{7514C5DA-1707-4DC9-8698-83CA092877AC}" type="pres">
      <dgm:prSet presAssocID="{C8CF234F-F8DA-42BE-BC84-75A6F7726F2C}" presName="horz1" presStyleCnt="0"/>
      <dgm:spPr/>
    </dgm:pt>
    <dgm:pt modelId="{CA4C2A0C-0C6E-4CC5-BB4B-C9391DC649E1}" type="pres">
      <dgm:prSet presAssocID="{C8CF234F-F8DA-42BE-BC84-75A6F7726F2C}" presName="tx1" presStyleLbl="revTx" presStyleIdx="2" presStyleCnt="4"/>
      <dgm:spPr/>
      <dgm:t>
        <a:bodyPr/>
        <a:lstStyle/>
        <a:p>
          <a:endParaRPr lang="uk-UA"/>
        </a:p>
      </dgm:t>
    </dgm:pt>
    <dgm:pt modelId="{BC03442E-BE39-43CC-8647-6378520CDC85}" type="pres">
      <dgm:prSet presAssocID="{C8CF234F-F8DA-42BE-BC84-75A6F7726F2C}" presName="vert1" presStyleCnt="0"/>
      <dgm:spPr/>
    </dgm:pt>
    <dgm:pt modelId="{A686D498-9721-4561-9FB4-A9CE183D330F}" type="pres">
      <dgm:prSet presAssocID="{CF07EB03-E709-44E8-AA00-3B837F34DCA6}" presName="thickLine" presStyleLbl="alignNode1" presStyleIdx="3" presStyleCnt="4"/>
      <dgm:spPr/>
    </dgm:pt>
    <dgm:pt modelId="{B6E2057C-5165-4564-A575-CEC80007E991}" type="pres">
      <dgm:prSet presAssocID="{CF07EB03-E709-44E8-AA00-3B837F34DCA6}" presName="horz1" presStyleCnt="0"/>
      <dgm:spPr/>
    </dgm:pt>
    <dgm:pt modelId="{E6DB29A4-6C1E-4B2D-B873-977307560E34}" type="pres">
      <dgm:prSet presAssocID="{CF07EB03-E709-44E8-AA00-3B837F34DCA6}" presName="tx1" presStyleLbl="revTx" presStyleIdx="3" presStyleCnt="4"/>
      <dgm:spPr/>
      <dgm:t>
        <a:bodyPr/>
        <a:lstStyle/>
        <a:p>
          <a:endParaRPr lang="uk-UA"/>
        </a:p>
      </dgm:t>
    </dgm:pt>
    <dgm:pt modelId="{CD1E0CB2-A4EC-4C6F-94B7-339A07FA6A93}" type="pres">
      <dgm:prSet presAssocID="{CF07EB03-E709-44E8-AA00-3B837F34DCA6}" presName="vert1" presStyleCnt="0"/>
      <dgm:spPr/>
    </dgm:pt>
  </dgm:ptLst>
  <dgm:cxnLst>
    <dgm:cxn modelId="{0BB61B3F-2145-42B5-A614-1C45EB009C0A}" srcId="{1F095874-E0B0-4010-91BF-C59DDF7C2770}" destId="{B943AAEB-712C-4560-8C59-7DA03AE6847D}" srcOrd="0" destOrd="0" parTransId="{4A9FB121-6216-4E06-B000-1ED38D27D91D}" sibTransId="{862C6D91-5D23-4A4A-88A6-73AE052B7DCA}"/>
    <dgm:cxn modelId="{5A127296-CC91-4815-A570-19EF4EFC978C}" type="presOf" srcId="{1F095874-E0B0-4010-91BF-C59DDF7C2770}" destId="{5A3004E0-C6E0-4C63-A48B-D3AC47AD7DA0}" srcOrd="0" destOrd="0" presId="urn:microsoft.com/office/officeart/2008/layout/LinedList"/>
    <dgm:cxn modelId="{F6EED2ED-0DB4-449A-91E7-1C86DEDF760A}" srcId="{1F095874-E0B0-4010-91BF-C59DDF7C2770}" destId="{C8CF234F-F8DA-42BE-BC84-75A6F7726F2C}" srcOrd="2" destOrd="0" parTransId="{C27212E6-AC2F-43BE-94E7-E6BD8913EEAA}" sibTransId="{710F81A7-FCC2-4063-AE24-BAF5B05D5925}"/>
    <dgm:cxn modelId="{84393C96-1E20-4693-B3E9-424A74E07532}" srcId="{1F095874-E0B0-4010-91BF-C59DDF7C2770}" destId="{CF07EB03-E709-44E8-AA00-3B837F34DCA6}" srcOrd="3" destOrd="0" parTransId="{036B00E0-CB13-4C01-8373-677840FBFBA1}" sibTransId="{CA8B389B-2CA3-4FD7-9B84-98508C57D45B}"/>
    <dgm:cxn modelId="{98C61C9C-AF2A-4E3C-AB8C-487DDA0D142B}" srcId="{1F095874-E0B0-4010-91BF-C59DDF7C2770}" destId="{E2FB59D7-9EFE-4949-9DA0-03C8D3C7F425}" srcOrd="1" destOrd="0" parTransId="{73D51AD7-AF31-4B80-982B-107C1DF2A9F2}" sibTransId="{F3802D66-C790-4F8D-84FF-D8F6D249A7B0}"/>
    <dgm:cxn modelId="{AC28121D-2A7D-4015-84EC-44190F5F449A}" type="presOf" srcId="{CF07EB03-E709-44E8-AA00-3B837F34DCA6}" destId="{E6DB29A4-6C1E-4B2D-B873-977307560E34}" srcOrd="0" destOrd="0" presId="urn:microsoft.com/office/officeart/2008/layout/LinedList"/>
    <dgm:cxn modelId="{71999238-1880-4998-B8DD-77CA41EAC4E5}" type="presOf" srcId="{E2FB59D7-9EFE-4949-9DA0-03C8D3C7F425}" destId="{4591C272-9A3A-4A4B-876D-8D3E7F31AB72}" srcOrd="0" destOrd="0" presId="urn:microsoft.com/office/officeart/2008/layout/LinedList"/>
    <dgm:cxn modelId="{60924306-9A3A-452D-BDDD-26B2AF08D5BF}" type="presOf" srcId="{C8CF234F-F8DA-42BE-BC84-75A6F7726F2C}" destId="{CA4C2A0C-0C6E-4CC5-BB4B-C9391DC649E1}" srcOrd="0" destOrd="0" presId="urn:microsoft.com/office/officeart/2008/layout/LinedList"/>
    <dgm:cxn modelId="{6EF63D36-7C30-4123-A951-A588842D76E2}" type="presOf" srcId="{B943AAEB-712C-4560-8C59-7DA03AE6847D}" destId="{BCEFF0E6-7763-4AFC-BD0F-D5A42515B40E}" srcOrd="0" destOrd="0" presId="urn:microsoft.com/office/officeart/2008/layout/LinedList"/>
    <dgm:cxn modelId="{D7D68479-8189-4A70-BB1F-4C279B5BCC61}" type="presParOf" srcId="{5A3004E0-C6E0-4C63-A48B-D3AC47AD7DA0}" destId="{7D4FF0A3-57CB-4FBE-AD13-57409DEFFC7A}" srcOrd="0" destOrd="0" presId="urn:microsoft.com/office/officeart/2008/layout/LinedList"/>
    <dgm:cxn modelId="{B2D252AF-1D28-44A2-8C60-B1BB11AB9144}" type="presParOf" srcId="{5A3004E0-C6E0-4C63-A48B-D3AC47AD7DA0}" destId="{D6A873E8-8366-4385-93DC-3A8F0495552D}" srcOrd="1" destOrd="0" presId="urn:microsoft.com/office/officeart/2008/layout/LinedList"/>
    <dgm:cxn modelId="{08363B08-1695-4002-A078-11994E7DAE88}" type="presParOf" srcId="{D6A873E8-8366-4385-93DC-3A8F0495552D}" destId="{BCEFF0E6-7763-4AFC-BD0F-D5A42515B40E}" srcOrd="0" destOrd="0" presId="urn:microsoft.com/office/officeart/2008/layout/LinedList"/>
    <dgm:cxn modelId="{EF05E30A-8D19-4D83-A735-DBFBA81D30CC}" type="presParOf" srcId="{D6A873E8-8366-4385-93DC-3A8F0495552D}" destId="{D4D6B542-F1E3-4DAF-9D96-955455E3BB78}" srcOrd="1" destOrd="0" presId="urn:microsoft.com/office/officeart/2008/layout/LinedList"/>
    <dgm:cxn modelId="{6B8D815F-45D5-452A-B850-B91DEAD5EFF2}" type="presParOf" srcId="{5A3004E0-C6E0-4C63-A48B-D3AC47AD7DA0}" destId="{D9EADEDD-635E-4957-9AC0-068667114A68}" srcOrd="2" destOrd="0" presId="urn:microsoft.com/office/officeart/2008/layout/LinedList"/>
    <dgm:cxn modelId="{068454DB-C456-4BED-BEA6-DD30AD7C3298}" type="presParOf" srcId="{5A3004E0-C6E0-4C63-A48B-D3AC47AD7DA0}" destId="{5F74FD44-A9F3-4D98-8119-54DA3D0FB576}" srcOrd="3" destOrd="0" presId="urn:microsoft.com/office/officeart/2008/layout/LinedList"/>
    <dgm:cxn modelId="{344244E4-EA17-40AB-A3AE-75F25B52CFAA}" type="presParOf" srcId="{5F74FD44-A9F3-4D98-8119-54DA3D0FB576}" destId="{4591C272-9A3A-4A4B-876D-8D3E7F31AB72}" srcOrd="0" destOrd="0" presId="urn:microsoft.com/office/officeart/2008/layout/LinedList"/>
    <dgm:cxn modelId="{B3DA51C0-4DDB-4A8F-8AC3-EC71A6953B48}" type="presParOf" srcId="{5F74FD44-A9F3-4D98-8119-54DA3D0FB576}" destId="{1897A163-E107-49E1-9265-779B08F68DD4}" srcOrd="1" destOrd="0" presId="urn:microsoft.com/office/officeart/2008/layout/LinedList"/>
    <dgm:cxn modelId="{1A02D8E8-3726-43EC-8D31-8D4F6F239877}" type="presParOf" srcId="{5A3004E0-C6E0-4C63-A48B-D3AC47AD7DA0}" destId="{CFF9CAD5-0839-49DB-AA20-323710AFD119}" srcOrd="4" destOrd="0" presId="urn:microsoft.com/office/officeart/2008/layout/LinedList"/>
    <dgm:cxn modelId="{67C861AC-B975-4741-A698-9D2982557FD8}" type="presParOf" srcId="{5A3004E0-C6E0-4C63-A48B-D3AC47AD7DA0}" destId="{7514C5DA-1707-4DC9-8698-83CA092877AC}" srcOrd="5" destOrd="0" presId="urn:microsoft.com/office/officeart/2008/layout/LinedList"/>
    <dgm:cxn modelId="{24F7F5AB-D033-4C3F-B5BB-CBF3CB005A8D}" type="presParOf" srcId="{7514C5DA-1707-4DC9-8698-83CA092877AC}" destId="{CA4C2A0C-0C6E-4CC5-BB4B-C9391DC649E1}" srcOrd="0" destOrd="0" presId="urn:microsoft.com/office/officeart/2008/layout/LinedList"/>
    <dgm:cxn modelId="{450BD0AF-5373-440C-B118-CB7B729F3EA9}" type="presParOf" srcId="{7514C5DA-1707-4DC9-8698-83CA092877AC}" destId="{BC03442E-BE39-43CC-8647-6378520CDC85}" srcOrd="1" destOrd="0" presId="urn:microsoft.com/office/officeart/2008/layout/LinedList"/>
    <dgm:cxn modelId="{9B9EADD8-ADF4-44FF-8300-1C347F37DB13}" type="presParOf" srcId="{5A3004E0-C6E0-4C63-A48B-D3AC47AD7DA0}" destId="{A686D498-9721-4561-9FB4-A9CE183D330F}" srcOrd="6" destOrd="0" presId="urn:microsoft.com/office/officeart/2008/layout/LinedList"/>
    <dgm:cxn modelId="{0942F12D-7995-4634-8BB1-90B4D0E62343}" type="presParOf" srcId="{5A3004E0-C6E0-4C63-A48B-D3AC47AD7DA0}" destId="{B6E2057C-5165-4564-A575-CEC80007E991}" srcOrd="7" destOrd="0" presId="urn:microsoft.com/office/officeart/2008/layout/LinedList"/>
    <dgm:cxn modelId="{AD692574-9040-4EEA-97A9-FBD52E583289}" type="presParOf" srcId="{B6E2057C-5165-4564-A575-CEC80007E991}" destId="{E6DB29A4-6C1E-4B2D-B873-977307560E34}" srcOrd="0" destOrd="0" presId="urn:microsoft.com/office/officeart/2008/layout/LinedList"/>
    <dgm:cxn modelId="{A0BE7397-12E4-4A5B-A7AB-23955C45733C}" type="presParOf" srcId="{B6E2057C-5165-4564-A575-CEC80007E991}" destId="{CD1E0CB2-A4EC-4C6F-94B7-339A07FA6A9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8A1AD0F-02A0-4DB0-87FB-0256823ECAE8}" type="doc">
      <dgm:prSet loTypeId="urn:microsoft.com/office/officeart/2008/layout/LinedList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09DEBD6E-CBD9-4C84-8400-21348AA30AE2}">
      <dgm:prSet phldrT="[Текст]" custT="1"/>
      <dgm:spPr/>
      <dgm:t>
        <a:bodyPr/>
        <a:lstStyle/>
        <a:p>
          <a:pPr algn="ctr"/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 Мінімальна пенсія  у разі втрати годувальника з числа військовослужбовців</a:t>
          </a:r>
          <a:endParaRPr lang="ru-RU" sz="1100" b="1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gm:t>
    </dgm:pt>
    <dgm:pt modelId="{72A35034-46DC-46D2-9C4B-BBCCDDBD47F7}" type="parTrans" cxnId="{5630527D-27C4-448C-BABB-883D26647F4F}">
      <dgm:prSet/>
      <dgm:spPr/>
      <dgm:t>
        <a:bodyPr/>
        <a:lstStyle/>
        <a:p>
          <a:endParaRPr lang="ru-RU"/>
        </a:p>
      </dgm:t>
    </dgm:pt>
    <dgm:pt modelId="{FD99C83B-C9A4-4113-B0B9-3048F572C3D7}" type="sibTrans" cxnId="{5630527D-27C4-448C-BABB-883D26647F4F}">
      <dgm:prSet/>
      <dgm:spPr/>
      <dgm:t>
        <a:bodyPr/>
        <a:lstStyle/>
        <a:p>
          <a:endParaRPr lang="ru-RU"/>
        </a:p>
      </dgm:t>
    </dgm:pt>
    <dgm:pt modelId="{024BE226-B02B-4206-8547-F999137FD65B}">
      <dgm:prSet phldrT="[Текст]" custT="1"/>
      <dgm:spPr/>
      <dgm:t>
        <a:bodyPr/>
        <a:lstStyle/>
        <a:p>
          <a:pPr algn="ctr">
            <a:spcAft>
              <a:spcPts val="0"/>
            </a:spcAft>
          </a:pPr>
          <a:r>
            <a:rPr lang="uk-UA" sz="12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   </a:t>
          </a:r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Державна соціальна допомога на догляд особам з         інвалідністю внаслідок війни</a:t>
          </a:r>
          <a:endParaRPr lang="ru-RU" sz="1100" b="1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gm:t>
    </dgm:pt>
    <dgm:pt modelId="{C744D14A-8614-4DD6-B8A6-EB1ABB6FB289}" type="parTrans" cxnId="{0334EF8F-2A42-48B4-ADFC-51C3F3C76857}">
      <dgm:prSet/>
      <dgm:spPr/>
      <dgm:t>
        <a:bodyPr/>
        <a:lstStyle/>
        <a:p>
          <a:endParaRPr lang="ru-RU"/>
        </a:p>
      </dgm:t>
    </dgm:pt>
    <dgm:pt modelId="{A0BAA426-3717-44DD-8BF4-C2F7A8A70BC1}" type="sibTrans" cxnId="{0334EF8F-2A42-48B4-ADFC-51C3F3C76857}">
      <dgm:prSet/>
      <dgm:spPr/>
      <dgm:t>
        <a:bodyPr/>
        <a:lstStyle/>
        <a:p>
          <a:endParaRPr lang="ru-RU"/>
        </a:p>
      </dgm:t>
    </dgm:pt>
    <dgm:pt modelId="{26FC5B7D-1220-426A-820F-0A95B03D338C}">
      <dgm:prSet phldrT="[Текст]" custT="1"/>
      <dgm:spPr/>
      <dgm:t>
        <a:bodyPr/>
        <a:lstStyle/>
        <a:p>
          <a:pPr algn="ctr"/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Підвищення жертвам нацистських переслідувань</a:t>
          </a:r>
          <a:endParaRPr lang="ru-RU" sz="1100" b="1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gm:t>
    </dgm:pt>
    <dgm:pt modelId="{97BAE41C-0386-4FFF-B390-E570A949A63F}" type="parTrans" cxnId="{C274CEDF-17FF-4D9F-9103-0BED8E2EEA42}">
      <dgm:prSet/>
      <dgm:spPr/>
      <dgm:t>
        <a:bodyPr/>
        <a:lstStyle/>
        <a:p>
          <a:endParaRPr lang="ru-RU"/>
        </a:p>
      </dgm:t>
    </dgm:pt>
    <dgm:pt modelId="{98E394E3-D3D4-4457-9BEE-F9F90624AC9A}" type="sibTrans" cxnId="{C274CEDF-17FF-4D9F-9103-0BED8E2EEA42}">
      <dgm:prSet/>
      <dgm:spPr/>
      <dgm:t>
        <a:bodyPr/>
        <a:lstStyle/>
        <a:p>
          <a:endParaRPr lang="ru-RU"/>
        </a:p>
      </dgm:t>
    </dgm:pt>
    <dgm:pt modelId="{3A318983-F901-4A26-96B5-C642ECF5925A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Підвищення особам з інвалідністю внаслідок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1100" b="1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війни та УБД</a:t>
          </a:r>
          <a:endParaRPr lang="ru-RU" sz="1100" b="1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gm:t>
    </dgm:pt>
    <dgm:pt modelId="{EC6D12C7-A360-4266-A5FE-D1A49055F970}" type="parTrans" cxnId="{37E7BE97-0B58-451D-BF0E-C81F0252DCB5}">
      <dgm:prSet/>
      <dgm:spPr/>
      <dgm:t>
        <a:bodyPr/>
        <a:lstStyle/>
        <a:p>
          <a:endParaRPr lang="uk-UA"/>
        </a:p>
      </dgm:t>
    </dgm:pt>
    <dgm:pt modelId="{EC531A97-4AD7-458C-B4A6-A7F70E4B126B}" type="sibTrans" cxnId="{37E7BE97-0B58-451D-BF0E-C81F0252DCB5}">
      <dgm:prSet/>
      <dgm:spPr/>
      <dgm:t>
        <a:bodyPr/>
        <a:lstStyle/>
        <a:p>
          <a:endParaRPr lang="uk-UA"/>
        </a:p>
      </dgm:t>
    </dgm:pt>
    <dgm:pt modelId="{585FAC32-15BB-408F-BC97-764102507618}" type="pres">
      <dgm:prSet presAssocID="{D8A1AD0F-02A0-4DB0-87FB-0256823ECAE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9B5045E4-2FDF-4A6A-8EE1-B70122997F79}" type="pres">
      <dgm:prSet presAssocID="{09DEBD6E-CBD9-4C84-8400-21348AA30AE2}" presName="thickLine" presStyleLbl="alignNode1" presStyleIdx="0" presStyleCnt="4"/>
      <dgm:spPr/>
    </dgm:pt>
    <dgm:pt modelId="{622F313A-C41C-4A87-BAE9-FCB31BE9C2C5}" type="pres">
      <dgm:prSet presAssocID="{09DEBD6E-CBD9-4C84-8400-21348AA30AE2}" presName="horz1" presStyleCnt="0"/>
      <dgm:spPr/>
    </dgm:pt>
    <dgm:pt modelId="{90B109B6-024C-450E-8594-6BFB81116EDB}" type="pres">
      <dgm:prSet presAssocID="{09DEBD6E-CBD9-4C84-8400-21348AA30AE2}" presName="tx1" presStyleLbl="revTx" presStyleIdx="0" presStyleCnt="4"/>
      <dgm:spPr/>
      <dgm:t>
        <a:bodyPr/>
        <a:lstStyle/>
        <a:p>
          <a:endParaRPr lang="uk-UA"/>
        </a:p>
      </dgm:t>
    </dgm:pt>
    <dgm:pt modelId="{6A122750-F3E3-43C8-9DDC-B1D4EBB1B621}" type="pres">
      <dgm:prSet presAssocID="{09DEBD6E-CBD9-4C84-8400-21348AA30AE2}" presName="vert1" presStyleCnt="0"/>
      <dgm:spPr/>
    </dgm:pt>
    <dgm:pt modelId="{D1D8A8F6-9A2E-4378-8CA0-0941821D323F}" type="pres">
      <dgm:prSet presAssocID="{3A318983-F901-4A26-96B5-C642ECF5925A}" presName="thickLine" presStyleLbl="alignNode1" presStyleIdx="1" presStyleCnt="4"/>
      <dgm:spPr/>
    </dgm:pt>
    <dgm:pt modelId="{DEB977C9-2D43-4926-964E-6B7F6DE186BD}" type="pres">
      <dgm:prSet presAssocID="{3A318983-F901-4A26-96B5-C642ECF5925A}" presName="horz1" presStyleCnt="0"/>
      <dgm:spPr/>
    </dgm:pt>
    <dgm:pt modelId="{E6AAA2DD-9CAC-4C8C-B144-F931D0F16D77}" type="pres">
      <dgm:prSet presAssocID="{3A318983-F901-4A26-96B5-C642ECF5925A}" presName="tx1" presStyleLbl="revTx" presStyleIdx="1" presStyleCnt="4"/>
      <dgm:spPr/>
      <dgm:t>
        <a:bodyPr/>
        <a:lstStyle/>
        <a:p>
          <a:endParaRPr lang="uk-UA"/>
        </a:p>
      </dgm:t>
    </dgm:pt>
    <dgm:pt modelId="{DA1B63E0-7B26-49F7-9724-8BF25C4F4247}" type="pres">
      <dgm:prSet presAssocID="{3A318983-F901-4A26-96B5-C642ECF5925A}" presName="vert1" presStyleCnt="0"/>
      <dgm:spPr/>
    </dgm:pt>
    <dgm:pt modelId="{91E67F50-C617-4C66-B7CD-D285DAC10EAE}" type="pres">
      <dgm:prSet presAssocID="{26FC5B7D-1220-426A-820F-0A95B03D338C}" presName="thickLine" presStyleLbl="alignNode1" presStyleIdx="2" presStyleCnt="4"/>
      <dgm:spPr/>
    </dgm:pt>
    <dgm:pt modelId="{5C7B19D9-4FB5-4273-A091-B893670A3FF3}" type="pres">
      <dgm:prSet presAssocID="{26FC5B7D-1220-426A-820F-0A95B03D338C}" presName="horz1" presStyleCnt="0"/>
      <dgm:spPr/>
    </dgm:pt>
    <dgm:pt modelId="{E74D76F4-03E2-4DDE-A70F-99DAD6AAF8C6}" type="pres">
      <dgm:prSet presAssocID="{26FC5B7D-1220-426A-820F-0A95B03D338C}" presName="tx1" presStyleLbl="revTx" presStyleIdx="2" presStyleCnt="4"/>
      <dgm:spPr/>
      <dgm:t>
        <a:bodyPr/>
        <a:lstStyle/>
        <a:p>
          <a:endParaRPr lang="uk-UA"/>
        </a:p>
      </dgm:t>
    </dgm:pt>
    <dgm:pt modelId="{109BC563-8D89-4A5D-A577-EC4003AA63D7}" type="pres">
      <dgm:prSet presAssocID="{26FC5B7D-1220-426A-820F-0A95B03D338C}" presName="vert1" presStyleCnt="0"/>
      <dgm:spPr/>
    </dgm:pt>
    <dgm:pt modelId="{7305ECD0-166E-49A1-8ECB-F9CB20A864B4}" type="pres">
      <dgm:prSet presAssocID="{024BE226-B02B-4206-8547-F999137FD65B}" presName="thickLine" presStyleLbl="alignNode1" presStyleIdx="3" presStyleCnt="4"/>
      <dgm:spPr/>
    </dgm:pt>
    <dgm:pt modelId="{3C4F4449-058A-4A0D-B7C0-97DCBE1E3027}" type="pres">
      <dgm:prSet presAssocID="{024BE226-B02B-4206-8547-F999137FD65B}" presName="horz1" presStyleCnt="0"/>
      <dgm:spPr/>
    </dgm:pt>
    <dgm:pt modelId="{186255D0-4A28-46B7-8034-D08CAEC18E92}" type="pres">
      <dgm:prSet presAssocID="{024BE226-B02B-4206-8547-F999137FD65B}" presName="tx1" presStyleLbl="revTx" presStyleIdx="3" presStyleCnt="4"/>
      <dgm:spPr/>
      <dgm:t>
        <a:bodyPr/>
        <a:lstStyle/>
        <a:p>
          <a:endParaRPr lang="uk-UA"/>
        </a:p>
      </dgm:t>
    </dgm:pt>
    <dgm:pt modelId="{F5249081-DD41-43F6-A666-C65306E13C54}" type="pres">
      <dgm:prSet presAssocID="{024BE226-B02B-4206-8547-F999137FD65B}" presName="vert1" presStyleCnt="0"/>
      <dgm:spPr/>
    </dgm:pt>
  </dgm:ptLst>
  <dgm:cxnLst>
    <dgm:cxn modelId="{53F267A4-ABBB-4628-B6B2-F13B23FEE766}" type="presOf" srcId="{D8A1AD0F-02A0-4DB0-87FB-0256823ECAE8}" destId="{585FAC32-15BB-408F-BC97-764102507618}" srcOrd="0" destOrd="0" presId="urn:microsoft.com/office/officeart/2008/layout/LinedList"/>
    <dgm:cxn modelId="{63B1B6CB-3159-4A8F-A3A5-AD276B8B3316}" type="presOf" srcId="{09DEBD6E-CBD9-4C84-8400-21348AA30AE2}" destId="{90B109B6-024C-450E-8594-6BFB81116EDB}" srcOrd="0" destOrd="0" presId="urn:microsoft.com/office/officeart/2008/layout/LinedList"/>
    <dgm:cxn modelId="{C274CEDF-17FF-4D9F-9103-0BED8E2EEA42}" srcId="{D8A1AD0F-02A0-4DB0-87FB-0256823ECAE8}" destId="{26FC5B7D-1220-426A-820F-0A95B03D338C}" srcOrd="2" destOrd="0" parTransId="{97BAE41C-0386-4FFF-B390-E570A949A63F}" sibTransId="{98E394E3-D3D4-4457-9BEE-F9F90624AC9A}"/>
    <dgm:cxn modelId="{0334EF8F-2A42-48B4-ADFC-51C3F3C76857}" srcId="{D8A1AD0F-02A0-4DB0-87FB-0256823ECAE8}" destId="{024BE226-B02B-4206-8547-F999137FD65B}" srcOrd="3" destOrd="0" parTransId="{C744D14A-8614-4DD6-B8A6-EB1ABB6FB289}" sibTransId="{A0BAA426-3717-44DD-8BF4-C2F7A8A70BC1}"/>
    <dgm:cxn modelId="{5630527D-27C4-448C-BABB-883D26647F4F}" srcId="{D8A1AD0F-02A0-4DB0-87FB-0256823ECAE8}" destId="{09DEBD6E-CBD9-4C84-8400-21348AA30AE2}" srcOrd="0" destOrd="0" parTransId="{72A35034-46DC-46D2-9C4B-BBCCDDBD47F7}" sibTransId="{FD99C83B-C9A4-4113-B0B9-3048F572C3D7}"/>
    <dgm:cxn modelId="{F7E27DC2-CD22-439D-ABD7-E1EC966DE0F4}" type="presOf" srcId="{024BE226-B02B-4206-8547-F999137FD65B}" destId="{186255D0-4A28-46B7-8034-D08CAEC18E92}" srcOrd="0" destOrd="0" presId="urn:microsoft.com/office/officeart/2008/layout/LinedList"/>
    <dgm:cxn modelId="{172B79A2-442E-452F-AE26-0FC7FC56F630}" type="presOf" srcId="{26FC5B7D-1220-426A-820F-0A95B03D338C}" destId="{E74D76F4-03E2-4DDE-A70F-99DAD6AAF8C6}" srcOrd="0" destOrd="0" presId="urn:microsoft.com/office/officeart/2008/layout/LinedList"/>
    <dgm:cxn modelId="{94478124-955C-488B-8DD3-7889793EF181}" type="presOf" srcId="{3A318983-F901-4A26-96B5-C642ECF5925A}" destId="{E6AAA2DD-9CAC-4C8C-B144-F931D0F16D77}" srcOrd="0" destOrd="0" presId="urn:microsoft.com/office/officeart/2008/layout/LinedList"/>
    <dgm:cxn modelId="{37E7BE97-0B58-451D-BF0E-C81F0252DCB5}" srcId="{D8A1AD0F-02A0-4DB0-87FB-0256823ECAE8}" destId="{3A318983-F901-4A26-96B5-C642ECF5925A}" srcOrd="1" destOrd="0" parTransId="{EC6D12C7-A360-4266-A5FE-D1A49055F970}" sibTransId="{EC531A97-4AD7-458C-B4A6-A7F70E4B126B}"/>
    <dgm:cxn modelId="{D87CD25C-55D9-4256-9731-BF1A65C5036F}" type="presParOf" srcId="{585FAC32-15BB-408F-BC97-764102507618}" destId="{9B5045E4-2FDF-4A6A-8EE1-B70122997F79}" srcOrd="0" destOrd="0" presId="urn:microsoft.com/office/officeart/2008/layout/LinedList"/>
    <dgm:cxn modelId="{3409574A-28A3-4B25-B3B3-429C24AF55FB}" type="presParOf" srcId="{585FAC32-15BB-408F-BC97-764102507618}" destId="{622F313A-C41C-4A87-BAE9-FCB31BE9C2C5}" srcOrd="1" destOrd="0" presId="urn:microsoft.com/office/officeart/2008/layout/LinedList"/>
    <dgm:cxn modelId="{5D1AC01D-CEE8-4A60-B073-5FE38359B33D}" type="presParOf" srcId="{622F313A-C41C-4A87-BAE9-FCB31BE9C2C5}" destId="{90B109B6-024C-450E-8594-6BFB81116EDB}" srcOrd="0" destOrd="0" presId="urn:microsoft.com/office/officeart/2008/layout/LinedList"/>
    <dgm:cxn modelId="{4076621A-8309-4F2A-B6A9-EAACF76C3364}" type="presParOf" srcId="{622F313A-C41C-4A87-BAE9-FCB31BE9C2C5}" destId="{6A122750-F3E3-43C8-9DDC-B1D4EBB1B621}" srcOrd="1" destOrd="0" presId="urn:microsoft.com/office/officeart/2008/layout/LinedList"/>
    <dgm:cxn modelId="{8267C774-DC82-4EFC-BDAB-8B56522E4627}" type="presParOf" srcId="{585FAC32-15BB-408F-BC97-764102507618}" destId="{D1D8A8F6-9A2E-4378-8CA0-0941821D323F}" srcOrd="2" destOrd="0" presId="urn:microsoft.com/office/officeart/2008/layout/LinedList"/>
    <dgm:cxn modelId="{7D361A1E-5703-4736-9B35-DA1808C9D396}" type="presParOf" srcId="{585FAC32-15BB-408F-BC97-764102507618}" destId="{DEB977C9-2D43-4926-964E-6B7F6DE186BD}" srcOrd="3" destOrd="0" presId="urn:microsoft.com/office/officeart/2008/layout/LinedList"/>
    <dgm:cxn modelId="{DAA5668F-5BC9-42F3-AE7F-063A427CAB03}" type="presParOf" srcId="{DEB977C9-2D43-4926-964E-6B7F6DE186BD}" destId="{E6AAA2DD-9CAC-4C8C-B144-F931D0F16D77}" srcOrd="0" destOrd="0" presId="urn:microsoft.com/office/officeart/2008/layout/LinedList"/>
    <dgm:cxn modelId="{21D67982-5A3C-4CB7-B409-AF702B3B2092}" type="presParOf" srcId="{DEB977C9-2D43-4926-964E-6B7F6DE186BD}" destId="{DA1B63E0-7B26-49F7-9724-8BF25C4F4247}" srcOrd="1" destOrd="0" presId="urn:microsoft.com/office/officeart/2008/layout/LinedList"/>
    <dgm:cxn modelId="{4125A670-6809-46C6-9919-BF6E74961C41}" type="presParOf" srcId="{585FAC32-15BB-408F-BC97-764102507618}" destId="{91E67F50-C617-4C66-B7CD-D285DAC10EAE}" srcOrd="4" destOrd="0" presId="urn:microsoft.com/office/officeart/2008/layout/LinedList"/>
    <dgm:cxn modelId="{0109CEFC-5A34-4834-ABEA-E806BA754FE9}" type="presParOf" srcId="{585FAC32-15BB-408F-BC97-764102507618}" destId="{5C7B19D9-4FB5-4273-A091-B893670A3FF3}" srcOrd="5" destOrd="0" presId="urn:microsoft.com/office/officeart/2008/layout/LinedList"/>
    <dgm:cxn modelId="{0A182BBF-E5A6-4060-A6D4-D8509CD377DE}" type="presParOf" srcId="{5C7B19D9-4FB5-4273-A091-B893670A3FF3}" destId="{E74D76F4-03E2-4DDE-A70F-99DAD6AAF8C6}" srcOrd="0" destOrd="0" presId="urn:microsoft.com/office/officeart/2008/layout/LinedList"/>
    <dgm:cxn modelId="{B8E52ACD-888F-45E7-AF56-2288FE724DF7}" type="presParOf" srcId="{5C7B19D9-4FB5-4273-A091-B893670A3FF3}" destId="{109BC563-8D89-4A5D-A577-EC4003AA63D7}" srcOrd="1" destOrd="0" presId="urn:microsoft.com/office/officeart/2008/layout/LinedList"/>
    <dgm:cxn modelId="{2E561CAE-27CA-4A1A-8854-7FEC86528597}" type="presParOf" srcId="{585FAC32-15BB-408F-BC97-764102507618}" destId="{7305ECD0-166E-49A1-8ECB-F9CB20A864B4}" srcOrd="6" destOrd="0" presId="urn:microsoft.com/office/officeart/2008/layout/LinedList"/>
    <dgm:cxn modelId="{0202A818-B7CC-4322-9A19-23093D9879D7}" type="presParOf" srcId="{585FAC32-15BB-408F-BC97-764102507618}" destId="{3C4F4449-058A-4A0D-B7C0-97DCBE1E3027}" srcOrd="7" destOrd="0" presId="urn:microsoft.com/office/officeart/2008/layout/LinedList"/>
    <dgm:cxn modelId="{CF3BE75E-B270-495B-9671-E20742995515}" type="presParOf" srcId="{3C4F4449-058A-4A0D-B7C0-97DCBE1E3027}" destId="{186255D0-4A28-46B7-8034-D08CAEC18E92}" srcOrd="0" destOrd="0" presId="urn:microsoft.com/office/officeart/2008/layout/LinedList"/>
    <dgm:cxn modelId="{338E36D7-AC6E-496E-9146-B20E1669866C}" type="presParOf" srcId="{3C4F4449-058A-4A0D-B7C0-97DCBE1E3027}" destId="{F5249081-DD41-43F6-A666-C65306E13C5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FF0A3-57CB-4FBE-AD13-57409DEFFC7A}">
      <dsp:nvSpPr>
        <dsp:cNvPr id="0" name=""/>
        <dsp:cNvSpPr/>
      </dsp:nvSpPr>
      <dsp:spPr>
        <a:xfrm>
          <a:off x="0" y="0"/>
          <a:ext cx="43251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FF0E6-7763-4AFC-BD0F-D5A42515B40E}">
      <dsp:nvSpPr>
        <dsp:cNvPr id="0" name=""/>
        <dsp:cNvSpPr/>
      </dsp:nvSpPr>
      <dsp:spPr>
        <a:xfrm>
          <a:off x="0" y="0"/>
          <a:ext cx="4325165" cy="1029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Мінімальна пенсія шахтарям </a:t>
          </a:r>
        </a:p>
      </dsp:txBody>
      <dsp:txXfrm>
        <a:off x="0" y="0"/>
        <a:ext cx="4325165" cy="1029271"/>
      </dsp:txXfrm>
    </dsp:sp>
    <dsp:sp modelId="{D9EADEDD-635E-4957-9AC0-068667114A68}">
      <dsp:nvSpPr>
        <dsp:cNvPr id="0" name=""/>
        <dsp:cNvSpPr/>
      </dsp:nvSpPr>
      <dsp:spPr>
        <a:xfrm>
          <a:off x="0" y="1029271"/>
          <a:ext cx="43251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1C272-9A3A-4A4B-876D-8D3E7F31AB72}">
      <dsp:nvSpPr>
        <dsp:cNvPr id="0" name=""/>
        <dsp:cNvSpPr/>
      </dsp:nvSpPr>
      <dsp:spPr>
        <a:xfrm>
          <a:off x="0" y="1029271"/>
          <a:ext cx="4325165" cy="1029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Мінімальні пенсійні виплати особам з інвалідністю внаслідок війни та учасникам бойових дій</a:t>
          </a:r>
        </a:p>
      </dsp:txBody>
      <dsp:txXfrm>
        <a:off x="0" y="1029271"/>
        <a:ext cx="4325165" cy="1029271"/>
      </dsp:txXfrm>
    </dsp:sp>
    <dsp:sp modelId="{CFF9CAD5-0839-49DB-AA20-323710AFD119}">
      <dsp:nvSpPr>
        <dsp:cNvPr id="0" name=""/>
        <dsp:cNvSpPr/>
      </dsp:nvSpPr>
      <dsp:spPr>
        <a:xfrm>
          <a:off x="0" y="2058542"/>
          <a:ext cx="43251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4C2A0C-0C6E-4CC5-BB4B-C9391DC649E1}">
      <dsp:nvSpPr>
        <dsp:cNvPr id="0" name=""/>
        <dsp:cNvSpPr/>
      </dsp:nvSpPr>
      <dsp:spPr>
        <a:xfrm>
          <a:off x="0" y="2058542"/>
          <a:ext cx="4325165" cy="1029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 </a:t>
          </a: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Мінімальна пенсійна виплата особам з інвалідністю внаслідок ліквідації аварії на ЧАЕС</a:t>
          </a:r>
        </a:p>
      </dsp:txBody>
      <dsp:txXfrm>
        <a:off x="0" y="2058542"/>
        <a:ext cx="4325165" cy="1029271"/>
      </dsp:txXfrm>
    </dsp:sp>
    <dsp:sp modelId="{A686D498-9721-4561-9FB4-A9CE183D330F}">
      <dsp:nvSpPr>
        <dsp:cNvPr id="0" name=""/>
        <dsp:cNvSpPr/>
      </dsp:nvSpPr>
      <dsp:spPr>
        <a:xfrm>
          <a:off x="0" y="3087813"/>
          <a:ext cx="43251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DB29A4-6C1E-4B2D-B873-977307560E34}">
      <dsp:nvSpPr>
        <dsp:cNvPr id="0" name=""/>
        <dsp:cNvSpPr/>
      </dsp:nvSpPr>
      <dsp:spPr>
        <a:xfrm>
          <a:off x="0" y="3087813"/>
          <a:ext cx="4325165" cy="1029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Мінімальна</a:t>
          </a:r>
          <a:r>
            <a:rPr lang="ru-RU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</a:t>
          </a:r>
          <a:r>
            <a:rPr lang="ru-RU" sz="1100" b="1" kern="1200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пенсія</a:t>
          </a:r>
          <a:r>
            <a:rPr lang="ru-RU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за </a:t>
          </a:r>
          <a:r>
            <a:rPr lang="ru-RU" sz="1100" b="1" kern="1200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віком</a:t>
          </a:r>
          <a:r>
            <a:rPr lang="ru-RU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для </a:t>
          </a:r>
          <a:r>
            <a:rPr lang="ru-RU" sz="1100" b="1" kern="1200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непрацюючих</a:t>
          </a:r>
          <a:endParaRPr lang="uk-UA" sz="1100" b="1" kern="1200" dirty="0" smtClean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</a:t>
          </a:r>
        </a:p>
      </dsp:txBody>
      <dsp:txXfrm>
        <a:off x="0" y="3087813"/>
        <a:ext cx="4325165" cy="10292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045E4-2FDF-4A6A-8EE1-B70122997F79}">
      <dsp:nvSpPr>
        <dsp:cNvPr id="0" name=""/>
        <dsp:cNvSpPr/>
      </dsp:nvSpPr>
      <dsp:spPr>
        <a:xfrm>
          <a:off x="0" y="0"/>
          <a:ext cx="41692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B109B6-024C-450E-8594-6BFB81116EDB}">
      <dsp:nvSpPr>
        <dsp:cNvPr id="0" name=""/>
        <dsp:cNvSpPr/>
      </dsp:nvSpPr>
      <dsp:spPr>
        <a:xfrm>
          <a:off x="0" y="0"/>
          <a:ext cx="4169254" cy="1034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 Мінімальна пенсія  у разі втрати годувальника з числа військовослужбовців</a:t>
          </a:r>
          <a:endParaRPr lang="ru-RU" sz="1100" b="1" kern="1200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sp:txBody>
      <dsp:txXfrm>
        <a:off x="0" y="0"/>
        <a:ext cx="4169254" cy="1034207"/>
      </dsp:txXfrm>
    </dsp:sp>
    <dsp:sp modelId="{D1D8A8F6-9A2E-4378-8CA0-0941821D323F}">
      <dsp:nvSpPr>
        <dsp:cNvPr id="0" name=""/>
        <dsp:cNvSpPr/>
      </dsp:nvSpPr>
      <dsp:spPr>
        <a:xfrm>
          <a:off x="0" y="1034207"/>
          <a:ext cx="41692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AAA2DD-9CAC-4C8C-B144-F931D0F16D77}">
      <dsp:nvSpPr>
        <dsp:cNvPr id="0" name=""/>
        <dsp:cNvSpPr/>
      </dsp:nvSpPr>
      <dsp:spPr>
        <a:xfrm>
          <a:off x="0" y="1034207"/>
          <a:ext cx="4169254" cy="1034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Підвищення особам з інвалідністю внаслідок </a:t>
          </a:r>
        </a:p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війни та УБД</a:t>
          </a:r>
          <a:endParaRPr lang="ru-RU" sz="1100" b="1" kern="1200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sp:txBody>
      <dsp:txXfrm>
        <a:off x="0" y="1034207"/>
        <a:ext cx="4169254" cy="1034207"/>
      </dsp:txXfrm>
    </dsp:sp>
    <dsp:sp modelId="{91E67F50-C617-4C66-B7CD-D285DAC10EAE}">
      <dsp:nvSpPr>
        <dsp:cNvPr id="0" name=""/>
        <dsp:cNvSpPr/>
      </dsp:nvSpPr>
      <dsp:spPr>
        <a:xfrm>
          <a:off x="0" y="2068414"/>
          <a:ext cx="41692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4D76F4-03E2-4DDE-A70F-99DAD6AAF8C6}">
      <dsp:nvSpPr>
        <dsp:cNvPr id="0" name=""/>
        <dsp:cNvSpPr/>
      </dsp:nvSpPr>
      <dsp:spPr>
        <a:xfrm>
          <a:off x="0" y="2068415"/>
          <a:ext cx="4169254" cy="1034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Підвищення жертвам нацистських переслідувань</a:t>
          </a:r>
          <a:endParaRPr lang="ru-RU" sz="1100" b="1" kern="1200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sp:txBody>
      <dsp:txXfrm>
        <a:off x="0" y="2068415"/>
        <a:ext cx="4169254" cy="1034207"/>
      </dsp:txXfrm>
    </dsp:sp>
    <dsp:sp modelId="{7305ECD0-166E-49A1-8ECB-F9CB20A864B4}">
      <dsp:nvSpPr>
        <dsp:cNvPr id="0" name=""/>
        <dsp:cNvSpPr/>
      </dsp:nvSpPr>
      <dsp:spPr>
        <a:xfrm>
          <a:off x="0" y="3102622"/>
          <a:ext cx="41692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6255D0-4A28-46B7-8034-D08CAEC18E92}">
      <dsp:nvSpPr>
        <dsp:cNvPr id="0" name=""/>
        <dsp:cNvSpPr/>
      </dsp:nvSpPr>
      <dsp:spPr>
        <a:xfrm>
          <a:off x="0" y="3102622"/>
          <a:ext cx="4169254" cy="1034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2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   </a:t>
          </a: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Державна соціальна допомога на догляд особам з         інвалідністю внаслідок війни</a:t>
          </a:r>
          <a:endParaRPr lang="ru-RU" sz="1100" b="1" kern="1200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sp:txBody>
      <dsp:txXfrm>
        <a:off x="0" y="3102622"/>
        <a:ext cx="4169254" cy="10342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FF0A3-57CB-4FBE-AD13-57409DEFFC7A}">
      <dsp:nvSpPr>
        <dsp:cNvPr id="0" name=""/>
        <dsp:cNvSpPr/>
      </dsp:nvSpPr>
      <dsp:spPr>
        <a:xfrm>
          <a:off x="0" y="0"/>
          <a:ext cx="43251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FF0E6-7763-4AFC-BD0F-D5A42515B40E}">
      <dsp:nvSpPr>
        <dsp:cNvPr id="0" name=""/>
        <dsp:cNvSpPr/>
      </dsp:nvSpPr>
      <dsp:spPr>
        <a:xfrm>
          <a:off x="0" y="0"/>
          <a:ext cx="4325165" cy="1029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Мінімальна пенсія шахтарям </a:t>
          </a:r>
        </a:p>
      </dsp:txBody>
      <dsp:txXfrm>
        <a:off x="0" y="0"/>
        <a:ext cx="4325165" cy="1029271"/>
      </dsp:txXfrm>
    </dsp:sp>
    <dsp:sp modelId="{D9EADEDD-635E-4957-9AC0-068667114A68}">
      <dsp:nvSpPr>
        <dsp:cNvPr id="0" name=""/>
        <dsp:cNvSpPr/>
      </dsp:nvSpPr>
      <dsp:spPr>
        <a:xfrm>
          <a:off x="0" y="1029271"/>
          <a:ext cx="43251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1C272-9A3A-4A4B-876D-8D3E7F31AB72}">
      <dsp:nvSpPr>
        <dsp:cNvPr id="0" name=""/>
        <dsp:cNvSpPr/>
      </dsp:nvSpPr>
      <dsp:spPr>
        <a:xfrm>
          <a:off x="0" y="1029271"/>
          <a:ext cx="4325165" cy="1029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Мінімальні пенсійні виплати особам з інвалідністю внаслідок війни та учасникам бойових дій</a:t>
          </a:r>
        </a:p>
      </dsp:txBody>
      <dsp:txXfrm>
        <a:off x="0" y="1029271"/>
        <a:ext cx="4325165" cy="1029271"/>
      </dsp:txXfrm>
    </dsp:sp>
    <dsp:sp modelId="{CFF9CAD5-0839-49DB-AA20-323710AFD119}">
      <dsp:nvSpPr>
        <dsp:cNvPr id="0" name=""/>
        <dsp:cNvSpPr/>
      </dsp:nvSpPr>
      <dsp:spPr>
        <a:xfrm>
          <a:off x="0" y="2058542"/>
          <a:ext cx="43251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4C2A0C-0C6E-4CC5-BB4B-C9391DC649E1}">
      <dsp:nvSpPr>
        <dsp:cNvPr id="0" name=""/>
        <dsp:cNvSpPr/>
      </dsp:nvSpPr>
      <dsp:spPr>
        <a:xfrm>
          <a:off x="0" y="2058542"/>
          <a:ext cx="4325165" cy="1029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 </a:t>
          </a: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Мінімальна пенсійна виплата особам з інвалідністю внаслідок ліквідації аварії на ЧАЕС</a:t>
          </a:r>
        </a:p>
      </dsp:txBody>
      <dsp:txXfrm>
        <a:off x="0" y="2058542"/>
        <a:ext cx="4325165" cy="1029271"/>
      </dsp:txXfrm>
    </dsp:sp>
    <dsp:sp modelId="{A686D498-9721-4561-9FB4-A9CE183D330F}">
      <dsp:nvSpPr>
        <dsp:cNvPr id="0" name=""/>
        <dsp:cNvSpPr/>
      </dsp:nvSpPr>
      <dsp:spPr>
        <a:xfrm>
          <a:off x="0" y="3087813"/>
          <a:ext cx="43251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DB29A4-6C1E-4B2D-B873-977307560E34}">
      <dsp:nvSpPr>
        <dsp:cNvPr id="0" name=""/>
        <dsp:cNvSpPr/>
      </dsp:nvSpPr>
      <dsp:spPr>
        <a:xfrm>
          <a:off x="0" y="3087813"/>
          <a:ext cx="4325165" cy="1029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Мінімальна</a:t>
          </a:r>
          <a:r>
            <a:rPr lang="ru-RU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</a:t>
          </a:r>
          <a:r>
            <a:rPr lang="ru-RU" sz="1100" b="1" kern="1200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пенсія</a:t>
          </a:r>
          <a:r>
            <a:rPr lang="ru-RU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за </a:t>
          </a:r>
          <a:r>
            <a:rPr lang="ru-RU" sz="1100" b="1" kern="1200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віком</a:t>
          </a:r>
          <a:r>
            <a:rPr lang="ru-RU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для </a:t>
          </a:r>
          <a:r>
            <a:rPr lang="ru-RU" sz="1100" b="1" kern="1200" dirty="0" err="1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непрацюючих</a:t>
          </a:r>
          <a:endParaRPr lang="uk-UA" sz="1100" b="1" kern="1200" dirty="0" smtClean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</a:t>
          </a:r>
        </a:p>
      </dsp:txBody>
      <dsp:txXfrm>
        <a:off x="0" y="3087813"/>
        <a:ext cx="4325165" cy="10292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045E4-2FDF-4A6A-8EE1-B70122997F79}">
      <dsp:nvSpPr>
        <dsp:cNvPr id="0" name=""/>
        <dsp:cNvSpPr/>
      </dsp:nvSpPr>
      <dsp:spPr>
        <a:xfrm>
          <a:off x="0" y="0"/>
          <a:ext cx="41692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B109B6-024C-450E-8594-6BFB81116EDB}">
      <dsp:nvSpPr>
        <dsp:cNvPr id="0" name=""/>
        <dsp:cNvSpPr/>
      </dsp:nvSpPr>
      <dsp:spPr>
        <a:xfrm>
          <a:off x="0" y="0"/>
          <a:ext cx="4169254" cy="1034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 Мінімальна пенсія  у разі втрати годувальника з числа військовослужбовців</a:t>
          </a:r>
          <a:endParaRPr lang="ru-RU" sz="1100" b="1" kern="1200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sp:txBody>
      <dsp:txXfrm>
        <a:off x="0" y="0"/>
        <a:ext cx="4169254" cy="1034207"/>
      </dsp:txXfrm>
    </dsp:sp>
    <dsp:sp modelId="{D1D8A8F6-9A2E-4378-8CA0-0941821D323F}">
      <dsp:nvSpPr>
        <dsp:cNvPr id="0" name=""/>
        <dsp:cNvSpPr/>
      </dsp:nvSpPr>
      <dsp:spPr>
        <a:xfrm>
          <a:off x="0" y="1034207"/>
          <a:ext cx="41692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AAA2DD-9CAC-4C8C-B144-F931D0F16D77}">
      <dsp:nvSpPr>
        <dsp:cNvPr id="0" name=""/>
        <dsp:cNvSpPr/>
      </dsp:nvSpPr>
      <dsp:spPr>
        <a:xfrm>
          <a:off x="0" y="1034207"/>
          <a:ext cx="4169254" cy="1034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Підвищення особам з інвалідністю внаслідок </a:t>
          </a:r>
        </a:p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війни та УБД</a:t>
          </a:r>
          <a:endParaRPr lang="ru-RU" sz="1100" b="1" kern="1200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sp:txBody>
      <dsp:txXfrm>
        <a:off x="0" y="1034207"/>
        <a:ext cx="4169254" cy="1034207"/>
      </dsp:txXfrm>
    </dsp:sp>
    <dsp:sp modelId="{91E67F50-C617-4C66-B7CD-D285DAC10EAE}">
      <dsp:nvSpPr>
        <dsp:cNvPr id="0" name=""/>
        <dsp:cNvSpPr/>
      </dsp:nvSpPr>
      <dsp:spPr>
        <a:xfrm>
          <a:off x="0" y="2068414"/>
          <a:ext cx="41692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4D76F4-03E2-4DDE-A70F-99DAD6AAF8C6}">
      <dsp:nvSpPr>
        <dsp:cNvPr id="0" name=""/>
        <dsp:cNvSpPr/>
      </dsp:nvSpPr>
      <dsp:spPr>
        <a:xfrm>
          <a:off x="0" y="2068415"/>
          <a:ext cx="4169254" cy="1034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Підвищення жертвам нацистських переслідувань</a:t>
          </a:r>
          <a:endParaRPr lang="ru-RU" sz="1100" b="1" kern="1200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sp:txBody>
      <dsp:txXfrm>
        <a:off x="0" y="2068415"/>
        <a:ext cx="4169254" cy="1034207"/>
      </dsp:txXfrm>
    </dsp:sp>
    <dsp:sp modelId="{7305ECD0-166E-49A1-8ECB-F9CB20A864B4}">
      <dsp:nvSpPr>
        <dsp:cNvPr id="0" name=""/>
        <dsp:cNvSpPr/>
      </dsp:nvSpPr>
      <dsp:spPr>
        <a:xfrm>
          <a:off x="0" y="3102622"/>
          <a:ext cx="41692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6255D0-4A28-46B7-8034-D08CAEC18E92}">
      <dsp:nvSpPr>
        <dsp:cNvPr id="0" name=""/>
        <dsp:cNvSpPr/>
      </dsp:nvSpPr>
      <dsp:spPr>
        <a:xfrm>
          <a:off x="0" y="3102622"/>
          <a:ext cx="4169254" cy="1034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2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      </a:t>
          </a:r>
          <a:r>
            <a:rPr lang="uk-UA" sz="1100" b="1" kern="1200" dirty="0" smtClean="0">
              <a:solidFill>
                <a:schemeClr val="tx1"/>
              </a:solidFill>
              <a:latin typeface="Franklin Gothic Book" panose="020B0503020102020204" pitchFamily="34" charset="0"/>
              <a:cs typeface="Times New Roman" pitchFamily="18" charset="0"/>
            </a:rPr>
            <a:t>Державна соціальна допомога на догляд особам з         інвалідністю внаслідок війни</a:t>
          </a:r>
          <a:endParaRPr lang="ru-RU" sz="1100" b="1" kern="1200" dirty="0">
            <a:solidFill>
              <a:schemeClr val="tx1"/>
            </a:solidFill>
            <a:latin typeface="Franklin Gothic Book" panose="020B0503020102020204" pitchFamily="34" charset="0"/>
            <a:cs typeface="Times New Roman" pitchFamily="18" charset="0"/>
          </a:endParaRPr>
        </a:p>
      </dsp:txBody>
      <dsp:txXfrm>
        <a:off x="0" y="3102622"/>
        <a:ext cx="4169254" cy="10342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682FB-1E9E-49F5-8EEC-D52286FFF1C5}" type="datetimeFigureOut">
              <a:rPr lang="uk-UA" smtClean="0"/>
              <a:t>29.12.2018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CF108-9DA9-4458-BF45-8ED07FAE3C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468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57769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9b678718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49b678718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1.jpe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1.jpeg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036465" y="579204"/>
            <a:ext cx="6585000" cy="24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ru-RU" sz="4000" dirty="0" err="1">
                <a:solidFill>
                  <a:schemeClr val="dk1"/>
                </a:solidFill>
                <a:latin typeface="Franklin Gothic Demi" panose="020B0703020102020204" pitchFamily="34" charset="0"/>
                <a:ea typeface="Source Sans Pro"/>
                <a:cs typeface="Source Sans Pro"/>
                <a:sym typeface="Source Sans Pro"/>
              </a:rPr>
              <a:t>Підвищення</a:t>
            </a:r>
            <a:r>
              <a:rPr lang="ru-RU" sz="4000" dirty="0">
                <a:solidFill>
                  <a:schemeClr val="dk1"/>
                </a:solidFill>
                <a:latin typeface="Franklin Gothic Demi" panose="020B0703020102020204" pitchFamily="34" charset="0"/>
                <a:ea typeface="Source Sans Pro"/>
                <a:cs typeface="Source Sans Pro"/>
                <a:sym typeface="Source Sans Pro"/>
              </a:rPr>
              <a:t> </a:t>
            </a:r>
            <a:r>
              <a:rPr lang="ru-RU" sz="4000" dirty="0" err="1">
                <a:solidFill>
                  <a:schemeClr val="dk1"/>
                </a:solidFill>
                <a:latin typeface="Franklin Gothic Demi" panose="020B0703020102020204" pitchFamily="34" charset="0"/>
                <a:ea typeface="Source Sans Pro"/>
                <a:cs typeface="Source Sans Pro"/>
                <a:sym typeface="Source Sans Pro"/>
              </a:rPr>
              <a:t>пенсійних</a:t>
            </a:r>
            <a:r>
              <a:rPr lang="ru-RU" sz="4000" dirty="0">
                <a:solidFill>
                  <a:schemeClr val="dk1"/>
                </a:solidFill>
                <a:latin typeface="Franklin Gothic Demi" panose="020B0703020102020204" pitchFamily="34" charset="0"/>
                <a:ea typeface="Source Sans Pro"/>
                <a:cs typeface="Source Sans Pro"/>
                <a:sym typeface="Source Sans Pro"/>
              </a:rPr>
              <a:t> </a:t>
            </a:r>
            <a:r>
              <a:rPr lang="ru-RU" sz="4000" dirty="0" err="1">
                <a:solidFill>
                  <a:schemeClr val="dk1"/>
                </a:solidFill>
                <a:latin typeface="Franklin Gothic Demi" panose="020B0703020102020204" pitchFamily="34" charset="0"/>
                <a:ea typeface="Source Sans Pro"/>
                <a:cs typeface="Source Sans Pro"/>
                <a:sym typeface="Source Sans Pro"/>
              </a:rPr>
              <a:t>виплат</a:t>
            </a:r>
            <a:r>
              <a:rPr lang="ru-RU" sz="4000" dirty="0">
                <a:solidFill>
                  <a:schemeClr val="dk1"/>
                </a:solidFill>
                <a:latin typeface="Franklin Gothic Demi" panose="020B0703020102020204" pitchFamily="34" charset="0"/>
                <a:ea typeface="Source Sans Pro"/>
                <a:cs typeface="Source Sans Pro"/>
                <a:sym typeface="Source Sans Pro"/>
              </a:rPr>
              <a:t> у 2019 </a:t>
            </a:r>
            <a:r>
              <a:rPr lang="ru-RU" sz="4000" dirty="0" err="1">
                <a:solidFill>
                  <a:schemeClr val="dk1"/>
                </a:solidFill>
                <a:latin typeface="Franklin Gothic Demi" panose="020B0703020102020204" pitchFamily="34" charset="0"/>
                <a:ea typeface="Source Sans Pro"/>
                <a:cs typeface="Source Sans Pro"/>
                <a:sym typeface="Source Sans Pro"/>
              </a:rPr>
              <a:t>році</a:t>
            </a:r>
            <a:endParaRPr sz="3600" dirty="0">
              <a:latin typeface="Franklin Gothic Demi" panose="020B0703020102020204" pitchFamily="34" charset="0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55" name="Google Shape;55;p13"/>
          <p:cNvCxnSpPr/>
          <p:nvPr/>
        </p:nvCxnSpPr>
        <p:spPr>
          <a:xfrm flipV="1">
            <a:off x="-7315" y="3481043"/>
            <a:ext cx="9151315" cy="4488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" name="Google Shape;56;p13"/>
          <p:cNvSpPr/>
          <p:nvPr/>
        </p:nvSpPr>
        <p:spPr>
          <a:xfrm>
            <a:off x="746065" y="3221694"/>
            <a:ext cx="580800" cy="5739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FF00"/>
              </a:highlight>
            </a:endParaRPr>
          </a:p>
        </p:txBody>
      </p:sp>
      <p:sp>
        <p:nvSpPr>
          <p:cNvPr id="18" name="Google Shape;385;p22"/>
          <p:cNvSpPr/>
          <p:nvPr/>
        </p:nvSpPr>
        <p:spPr>
          <a:xfrm>
            <a:off x="859148" y="3330684"/>
            <a:ext cx="354634" cy="355919"/>
          </a:xfrm>
          <a:custGeom>
            <a:avLst/>
            <a:gdLst/>
            <a:ahLst/>
            <a:cxnLst/>
            <a:rect l="l" t="t" r="r" b="b"/>
            <a:pathLst>
              <a:path w="13956" h="13956" fill="none" extrusionOk="0">
                <a:moveTo>
                  <a:pt x="13323" y="5772"/>
                </a:moveTo>
                <a:lnTo>
                  <a:pt x="11861" y="5626"/>
                </a:lnTo>
                <a:lnTo>
                  <a:pt x="11861" y="5626"/>
                </a:lnTo>
                <a:lnTo>
                  <a:pt x="11788" y="5334"/>
                </a:lnTo>
                <a:lnTo>
                  <a:pt x="11667" y="5042"/>
                </a:lnTo>
                <a:lnTo>
                  <a:pt x="11545" y="4750"/>
                </a:lnTo>
                <a:lnTo>
                  <a:pt x="11399" y="4482"/>
                </a:lnTo>
                <a:lnTo>
                  <a:pt x="12300" y="3337"/>
                </a:lnTo>
                <a:lnTo>
                  <a:pt x="12300" y="3337"/>
                </a:lnTo>
                <a:lnTo>
                  <a:pt x="12373" y="3240"/>
                </a:lnTo>
                <a:lnTo>
                  <a:pt x="12422" y="3118"/>
                </a:lnTo>
                <a:lnTo>
                  <a:pt x="12446" y="2996"/>
                </a:lnTo>
                <a:lnTo>
                  <a:pt x="12446" y="2850"/>
                </a:lnTo>
                <a:lnTo>
                  <a:pt x="12422" y="2728"/>
                </a:lnTo>
                <a:lnTo>
                  <a:pt x="12397" y="2606"/>
                </a:lnTo>
                <a:lnTo>
                  <a:pt x="12324" y="2485"/>
                </a:lnTo>
                <a:lnTo>
                  <a:pt x="12251" y="2387"/>
                </a:lnTo>
                <a:lnTo>
                  <a:pt x="11569" y="1705"/>
                </a:lnTo>
                <a:lnTo>
                  <a:pt x="11569" y="1705"/>
                </a:lnTo>
                <a:lnTo>
                  <a:pt x="11472" y="1632"/>
                </a:lnTo>
                <a:lnTo>
                  <a:pt x="11350" y="1559"/>
                </a:lnTo>
                <a:lnTo>
                  <a:pt x="11228" y="1510"/>
                </a:lnTo>
                <a:lnTo>
                  <a:pt x="11106" y="1510"/>
                </a:lnTo>
                <a:lnTo>
                  <a:pt x="10960" y="1510"/>
                </a:lnTo>
                <a:lnTo>
                  <a:pt x="10838" y="1535"/>
                </a:lnTo>
                <a:lnTo>
                  <a:pt x="10717" y="1583"/>
                </a:lnTo>
                <a:lnTo>
                  <a:pt x="10619" y="1656"/>
                </a:lnTo>
                <a:lnTo>
                  <a:pt x="9475" y="2558"/>
                </a:lnTo>
                <a:lnTo>
                  <a:pt x="9475" y="2558"/>
                </a:lnTo>
                <a:lnTo>
                  <a:pt x="9207" y="2411"/>
                </a:lnTo>
                <a:lnTo>
                  <a:pt x="8914" y="2290"/>
                </a:lnTo>
                <a:lnTo>
                  <a:pt x="8622" y="2168"/>
                </a:lnTo>
                <a:lnTo>
                  <a:pt x="8330" y="2070"/>
                </a:lnTo>
                <a:lnTo>
                  <a:pt x="8159" y="634"/>
                </a:lnTo>
                <a:lnTo>
                  <a:pt x="8159" y="634"/>
                </a:lnTo>
                <a:lnTo>
                  <a:pt x="8135" y="512"/>
                </a:lnTo>
                <a:lnTo>
                  <a:pt x="8086" y="390"/>
                </a:lnTo>
                <a:lnTo>
                  <a:pt x="8013" y="293"/>
                </a:lnTo>
                <a:lnTo>
                  <a:pt x="7940" y="195"/>
                </a:lnTo>
                <a:lnTo>
                  <a:pt x="7818" y="122"/>
                </a:lnTo>
                <a:lnTo>
                  <a:pt x="7721" y="49"/>
                </a:lnTo>
                <a:lnTo>
                  <a:pt x="7575" y="25"/>
                </a:lnTo>
                <a:lnTo>
                  <a:pt x="7453" y="0"/>
                </a:lnTo>
                <a:lnTo>
                  <a:pt x="6479" y="0"/>
                </a:lnTo>
                <a:lnTo>
                  <a:pt x="6479" y="0"/>
                </a:lnTo>
                <a:lnTo>
                  <a:pt x="6357" y="25"/>
                </a:lnTo>
                <a:lnTo>
                  <a:pt x="6235" y="49"/>
                </a:lnTo>
                <a:lnTo>
                  <a:pt x="6114" y="122"/>
                </a:lnTo>
                <a:lnTo>
                  <a:pt x="6016" y="195"/>
                </a:lnTo>
                <a:lnTo>
                  <a:pt x="5919" y="293"/>
                </a:lnTo>
                <a:lnTo>
                  <a:pt x="5846" y="390"/>
                </a:lnTo>
                <a:lnTo>
                  <a:pt x="5797" y="512"/>
                </a:lnTo>
                <a:lnTo>
                  <a:pt x="5773" y="634"/>
                </a:lnTo>
                <a:lnTo>
                  <a:pt x="5602" y="2070"/>
                </a:lnTo>
                <a:lnTo>
                  <a:pt x="5602" y="2070"/>
                </a:lnTo>
                <a:lnTo>
                  <a:pt x="5310" y="2168"/>
                </a:lnTo>
                <a:lnTo>
                  <a:pt x="5018" y="2290"/>
                </a:lnTo>
                <a:lnTo>
                  <a:pt x="4750" y="2411"/>
                </a:lnTo>
                <a:lnTo>
                  <a:pt x="4482" y="2558"/>
                </a:lnTo>
                <a:lnTo>
                  <a:pt x="3337" y="1656"/>
                </a:lnTo>
                <a:lnTo>
                  <a:pt x="3337" y="1656"/>
                </a:lnTo>
                <a:lnTo>
                  <a:pt x="3215" y="1583"/>
                </a:lnTo>
                <a:lnTo>
                  <a:pt x="3094" y="1535"/>
                </a:lnTo>
                <a:lnTo>
                  <a:pt x="2972" y="1510"/>
                </a:lnTo>
                <a:lnTo>
                  <a:pt x="2850" y="1510"/>
                </a:lnTo>
                <a:lnTo>
                  <a:pt x="2728" y="1510"/>
                </a:lnTo>
                <a:lnTo>
                  <a:pt x="2582" y="1559"/>
                </a:lnTo>
                <a:lnTo>
                  <a:pt x="2485" y="1632"/>
                </a:lnTo>
                <a:lnTo>
                  <a:pt x="2387" y="1705"/>
                </a:lnTo>
                <a:lnTo>
                  <a:pt x="1705" y="2387"/>
                </a:lnTo>
                <a:lnTo>
                  <a:pt x="1705" y="2387"/>
                </a:lnTo>
                <a:lnTo>
                  <a:pt x="1608" y="2485"/>
                </a:lnTo>
                <a:lnTo>
                  <a:pt x="1559" y="2606"/>
                </a:lnTo>
                <a:lnTo>
                  <a:pt x="1511" y="2728"/>
                </a:lnTo>
                <a:lnTo>
                  <a:pt x="1486" y="2850"/>
                </a:lnTo>
                <a:lnTo>
                  <a:pt x="1486" y="2996"/>
                </a:lnTo>
                <a:lnTo>
                  <a:pt x="1511" y="3118"/>
                </a:lnTo>
                <a:lnTo>
                  <a:pt x="1559" y="3240"/>
                </a:lnTo>
                <a:lnTo>
                  <a:pt x="1632" y="3337"/>
                </a:lnTo>
                <a:lnTo>
                  <a:pt x="2533" y="4482"/>
                </a:lnTo>
                <a:lnTo>
                  <a:pt x="2533" y="4482"/>
                </a:lnTo>
                <a:lnTo>
                  <a:pt x="2387" y="4750"/>
                </a:lnTo>
                <a:lnTo>
                  <a:pt x="2266" y="5042"/>
                </a:lnTo>
                <a:lnTo>
                  <a:pt x="2168" y="5334"/>
                </a:lnTo>
                <a:lnTo>
                  <a:pt x="2071" y="5626"/>
                </a:lnTo>
                <a:lnTo>
                  <a:pt x="634" y="5772"/>
                </a:lnTo>
                <a:lnTo>
                  <a:pt x="634" y="5772"/>
                </a:lnTo>
                <a:lnTo>
                  <a:pt x="512" y="5821"/>
                </a:lnTo>
                <a:lnTo>
                  <a:pt x="390" y="5870"/>
                </a:lnTo>
                <a:lnTo>
                  <a:pt x="268" y="5943"/>
                </a:lnTo>
                <a:lnTo>
                  <a:pt x="171" y="6016"/>
                </a:lnTo>
                <a:lnTo>
                  <a:pt x="98" y="6138"/>
                </a:lnTo>
                <a:lnTo>
                  <a:pt x="49" y="6235"/>
                </a:lnTo>
                <a:lnTo>
                  <a:pt x="1" y="6381"/>
                </a:lnTo>
                <a:lnTo>
                  <a:pt x="1" y="6503"/>
                </a:lnTo>
                <a:lnTo>
                  <a:pt x="1" y="7453"/>
                </a:lnTo>
                <a:lnTo>
                  <a:pt x="1" y="7453"/>
                </a:lnTo>
                <a:lnTo>
                  <a:pt x="1" y="7599"/>
                </a:lnTo>
                <a:lnTo>
                  <a:pt x="49" y="7721"/>
                </a:lnTo>
                <a:lnTo>
                  <a:pt x="98" y="7843"/>
                </a:lnTo>
                <a:lnTo>
                  <a:pt x="171" y="7940"/>
                </a:lnTo>
                <a:lnTo>
                  <a:pt x="268" y="8037"/>
                </a:lnTo>
                <a:lnTo>
                  <a:pt x="390" y="8111"/>
                </a:lnTo>
                <a:lnTo>
                  <a:pt x="512" y="8159"/>
                </a:lnTo>
                <a:lnTo>
                  <a:pt x="634" y="8184"/>
                </a:lnTo>
                <a:lnTo>
                  <a:pt x="2071" y="8354"/>
                </a:lnTo>
                <a:lnTo>
                  <a:pt x="2071" y="8354"/>
                </a:lnTo>
                <a:lnTo>
                  <a:pt x="2168" y="8646"/>
                </a:lnTo>
                <a:lnTo>
                  <a:pt x="2266" y="8914"/>
                </a:lnTo>
                <a:lnTo>
                  <a:pt x="2387" y="9206"/>
                </a:lnTo>
                <a:lnTo>
                  <a:pt x="2533" y="9474"/>
                </a:lnTo>
                <a:lnTo>
                  <a:pt x="1632" y="10619"/>
                </a:lnTo>
                <a:lnTo>
                  <a:pt x="1632" y="10619"/>
                </a:lnTo>
                <a:lnTo>
                  <a:pt x="1559" y="10741"/>
                </a:lnTo>
                <a:lnTo>
                  <a:pt x="1511" y="10863"/>
                </a:lnTo>
                <a:lnTo>
                  <a:pt x="1486" y="10984"/>
                </a:lnTo>
                <a:lnTo>
                  <a:pt x="1486" y="11106"/>
                </a:lnTo>
                <a:lnTo>
                  <a:pt x="1511" y="11228"/>
                </a:lnTo>
                <a:lnTo>
                  <a:pt x="1559" y="11350"/>
                </a:lnTo>
                <a:lnTo>
                  <a:pt x="1608" y="11472"/>
                </a:lnTo>
                <a:lnTo>
                  <a:pt x="1705" y="11569"/>
                </a:lnTo>
                <a:lnTo>
                  <a:pt x="2387" y="12251"/>
                </a:lnTo>
                <a:lnTo>
                  <a:pt x="2387" y="12251"/>
                </a:lnTo>
                <a:lnTo>
                  <a:pt x="2485" y="12348"/>
                </a:lnTo>
                <a:lnTo>
                  <a:pt x="2582" y="12397"/>
                </a:lnTo>
                <a:lnTo>
                  <a:pt x="2728" y="12446"/>
                </a:lnTo>
                <a:lnTo>
                  <a:pt x="2850" y="12470"/>
                </a:lnTo>
                <a:lnTo>
                  <a:pt x="2972" y="12470"/>
                </a:lnTo>
                <a:lnTo>
                  <a:pt x="3094" y="12421"/>
                </a:lnTo>
                <a:lnTo>
                  <a:pt x="3215" y="12373"/>
                </a:lnTo>
                <a:lnTo>
                  <a:pt x="3337" y="12324"/>
                </a:lnTo>
                <a:lnTo>
                  <a:pt x="4482" y="11423"/>
                </a:lnTo>
                <a:lnTo>
                  <a:pt x="4482" y="11423"/>
                </a:lnTo>
                <a:lnTo>
                  <a:pt x="4750" y="11545"/>
                </a:lnTo>
                <a:lnTo>
                  <a:pt x="5018" y="11691"/>
                </a:lnTo>
                <a:lnTo>
                  <a:pt x="5310" y="11788"/>
                </a:lnTo>
                <a:lnTo>
                  <a:pt x="5602" y="11886"/>
                </a:lnTo>
                <a:lnTo>
                  <a:pt x="5773" y="13322"/>
                </a:lnTo>
                <a:lnTo>
                  <a:pt x="5773" y="13322"/>
                </a:lnTo>
                <a:lnTo>
                  <a:pt x="5797" y="13444"/>
                </a:lnTo>
                <a:lnTo>
                  <a:pt x="5846" y="13566"/>
                </a:lnTo>
                <a:lnTo>
                  <a:pt x="5919" y="13688"/>
                </a:lnTo>
                <a:lnTo>
                  <a:pt x="6016" y="13785"/>
                </a:lnTo>
                <a:lnTo>
                  <a:pt x="6114" y="13858"/>
                </a:lnTo>
                <a:lnTo>
                  <a:pt x="6235" y="13907"/>
                </a:lnTo>
                <a:lnTo>
                  <a:pt x="6357" y="13956"/>
                </a:lnTo>
                <a:lnTo>
                  <a:pt x="6479" y="13956"/>
                </a:lnTo>
                <a:lnTo>
                  <a:pt x="7453" y="13956"/>
                </a:lnTo>
                <a:lnTo>
                  <a:pt x="7453" y="13956"/>
                </a:lnTo>
                <a:lnTo>
                  <a:pt x="7575" y="13956"/>
                </a:lnTo>
                <a:lnTo>
                  <a:pt x="7721" y="13907"/>
                </a:lnTo>
                <a:lnTo>
                  <a:pt x="7818" y="13858"/>
                </a:lnTo>
                <a:lnTo>
                  <a:pt x="7940" y="13785"/>
                </a:lnTo>
                <a:lnTo>
                  <a:pt x="8013" y="13688"/>
                </a:lnTo>
                <a:lnTo>
                  <a:pt x="8086" y="13566"/>
                </a:lnTo>
                <a:lnTo>
                  <a:pt x="8135" y="13444"/>
                </a:lnTo>
                <a:lnTo>
                  <a:pt x="8159" y="13322"/>
                </a:lnTo>
                <a:lnTo>
                  <a:pt x="8330" y="11886"/>
                </a:lnTo>
                <a:lnTo>
                  <a:pt x="8330" y="11886"/>
                </a:lnTo>
                <a:lnTo>
                  <a:pt x="8622" y="11788"/>
                </a:lnTo>
                <a:lnTo>
                  <a:pt x="8914" y="11691"/>
                </a:lnTo>
                <a:lnTo>
                  <a:pt x="9207" y="11545"/>
                </a:lnTo>
                <a:lnTo>
                  <a:pt x="9475" y="11423"/>
                </a:lnTo>
                <a:lnTo>
                  <a:pt x="10619" y="12324"/>
                </a:lnTo>
                <a:lnTo>
                  <a:pt x="10619" y="12324"/>
                </a:lnTo>
                <a:lnTo>
                  <a:pt x="10717" y="12373"/>
                </a:lnTo>
                <a:lnTo>
                  <a:pt x="10838" y="12421"/>
                </a:lnTo>
                <a:lnTo>
                  <a:pt x="10960" y="12470"/>
                </a:lnTo>
                <a:lnTo>
                  <a:pt x="11106" y="12470"/>
                </a:lnTo>
                <a:lnTo>
                  <a:pt x="11228" y="12446"/>
                </a:lnTo>
                <a:lnTo>
                  <a:pt x="11350" y="12397"/>
                </a:lnTo>
                <a:lnTo>
                  <a:pt x="11472" y="12348"/>
                </a:lnTo>
                <a:lnTo>
                  <a:pt x="11569" y="12251"/>
                </a:lnTo>
                <a:lnTo>
                  <a:pt x="12251" y="11569"/>
                </a:lnTo>
                <a:lnTo>
                  <a:pt x="12251" y="11569"/>
                </a:lnTo>
                <a:lnTo>
                  <a:pt x="12324" y="11472"/>
                </a:lnTo>
                <a:lnTo>
                  <a:pt x="12397" y="11350"/>
                </a:lnTo>
                <a:lnTo>
                  <a:pt x="12422" y="11228"/>
                </a:lnTo>
                <a:lnTo>
                  <a:pt x="12446" y="11106"/>
                </a:lnTo>
                <a:lnTo>
                  <a:pt x="12446" y="10984"/>
                </a:lnTo>
                <a:lnTo>
                  <a:pt x="12422" y="10863"/>
                </a:lnTo>
                <a:lnTo>
                  <a:pt x="12373" y="10741"/>
                </a:lnTo>
                <a:lnTo>
                  <a:pt x="12300" y="10619"/>
                </a:lnTo>
                <a:lnTo>
                  <a:pt x="11399" y="9474"/>
                </a:lnTo>
                <a:lnTo>
                  <a:pt x="11399" y="9474"/>
                </a:lnTo>
                <a:lnTo>
                  <a:pt x="11545" y="9206"/>
                </a:lnTo>
                <a:lnTo>
                  <a:pt x="11667" y="8914"/>
                </a:lnTo>
                <a:lnTo>
                  <a:pt x="11788" y="8646"/>
                </a:lnTo>
                <a:lnTo>
                  <a:pt x="11861" y="8354"/>
                </a:lnTo>
                <a:lnTo>
                  <a:pt x="13323" y="8184"/>
                </a:lnTo>
                <a:lnTo>
                  <a:pt x="13323" y="8184"/>
                </a:lnTo>
                <a:lnTo>
                  <a:pt x="13444" y="8159"/>
                </a:lnTo>
                <a:lnTo>
                  <a:pt x="13566" y="8111"/>
                </a:lnTo>
                <a:lnTo>
                  <a:pt x="13664" y="8037"/>
                </a:lnTo>
                <a:lnTo>
                  <a:pt x="13761" y="7940"/>
                </a:lnTo>
                <a:lnTo>
                  <a:pt x="13834" y="7843"/>
                </a:lnTo>
                <a:lnTo>
                  <a:pt x="13907" y="7721"/>
                </a:lnTo>
                <a:lnTo>
                  <a:pt x="13932" y="7599"/>
                </a:lnTo>
                <a:lnTo>
                  <a:pt x="13956" y="7453"/>
                </a:lnTo>
                <a:lnTo>
                  <a:pt x="13956" y="6503"/>
                </a:lnTo>
                <a:lnTo>
                  <a:pt x="13956" y="6503"/>
                </a:lnTo>
                <a:lnTo>
                  <a:pt x="13932" y="6381"/>
                </a:lnTo>
                <a:lnTo>
                  <a:pt x="13907" y="6235"/>
                </a:lnTo>
                <a:lnTo>
                  <a:pt x="13834" y="6138"/>
                </a:lnTo>
                <a:lnTo>
                  <a:pt x="13761" y="6016"/>
                </a:lnTo>
                <a:lnTo>
                  <a:pt x="13664" y="5943"/>
                </a:lnTo>
                <a:lnTo>
                  <a:pt x="13566" y="5870"/>
                </a:lnTo>
                <a:lnTo>
                  <a:pt x="13444" y="5821"/>
                </a:lnTo>
                <a:lnTo>
                  <a:pt x="13323" y="5772"/>
                </a:lnTo>
                <a:lnTo>
                  <a:pt x="13323" y="5772"/>
                </a:lnTo>
                <a:close/>
                <a:moveTo>
                  <a:pt x="8573" y="8598"/>
                </a:moveTo>
                <a:lnTo>
                  <a:pt x="8573" y="8598"/>
                </a:lnTo>
                <a:lnTo>
                  <a:pt x="8403" y="8744"/>
                </a:lnTo>
                <a:lnTo>
                  <a:pt x="8232" y="8890"/>
                </a:lnTo>
                <a:lnTo>
                  <a:pt x="8038" y="8987"/>
                </a:lnTo>
                <a:lnTo>
                  <a:pt x="7818" y="9085"/>
                </a:lnTo>
                <a:lnTo>
                  <a:pt x="7624" y="9158"/>
                </a:lnTo>
                <a:lnTo>
                  <a:pt x="7404" y="9206"/>
                </a:lnTo>
                <a:lnTo>
                  <a:pt x="7185" y="9231"/>
                </a:lnTo>
                <a:lnTo>
                  <a:pt x="6966" y="9255"/>
                </a:lnTo>
                <a:lnTo>
                  <a:pt x="6747" y="9231"/>
                </a:lnTo>
                <a:lnTo>
                  <a:pt x="6528" y="9206"/>
                </a:lnTo>
                <a:lnTo>
                  <a:pt x="6333" y="9158"/>
                </a:lnTo>
                <a:lnTo>
                  <a:pt x="6114" y="9085"/>
                </a:lnTo>
                <a:lnTo>
                  <a:pt x="5919" y="8987"/>
                </a:lnTo>
                <a:lnTo>
                  <a:pt x="5724" y="8890"/>
                </a:lnTo>
                <a:lnTo>
                  <a:pt x="5529" y="8744"/>
                </a:lnTo>
                <a:lnTo>
                  <a:pt x="5359" y="8598"/>
                </a:lnTo>
                <a:lnTo>
                  <a:pt x="5359" y="8598"/>
                </a:lnTo>
                <a:lnTo>
                  <a:pt x="5212" y="8427"/>
                </a:lnTo>
                <a:lnTo>
                  <a:pt x="5066" y="8232"/>
                </a:lnTo>
                <a:lnTo>
                  <a:pt x="4969" y="8037"/>
                </a:lnTo>
                <a:lnTo>
                  <a:pt x="4871" y="7843"/>
                </a:lnTo>
                <a:lnTo>
                  <a:pt x="4798" y="7623"/>
                </a:lnTo>
                <a:lnTo>
                  <a:pt x="4750" y="7404"/>
                </a:lnTo>
                <a:lnTo>
                  <a:pt x="4701" y="7209"/>
                </a:lnTo>
                <a:lnTo>
                  <a:pt x="4701" y="6990"/>
                </a:lnTo>
                <a:lnTo>
                  <a:pt x="4701" y="6771"/>
                </a:lnTo>
                <a:lnTo>
                  <a:pt x="4750" y="6552"/>
                </a:lnTo>
                <a:lnTo>
                  <a:pt x="4798" y="6333"/>
                </a:lnTo>
                <a:lnTo>
                  <a:pt x="4871" y="6138"/>
                </a:lnTo>
                <a:lnTo>
                  <a:pt x="4969" y="5919"/>
                </a:lnTo>
                <a:lnTo>
                  <a:pt x="5066" y="5724"/>
                </a:lnTo>
                <a:lnTo>
                  <a:pt x="5212" y="5553"/>
                </a:lnTo>
                <a:lnTo>
                  <a:pt x="5359" y="5383"/>
                </a:lnTo>
                <a:lnTo>
                  <a:pt x="5359" y="5383"/>
                </a:lnTo>
                <a:lnTo>
                  <a:pt x="5529" y="5212"/>
                </a:lnTo>
                <a:lnTo>
                  <a:pt x="5724" y="5091"/>
                </a:lnTo>
                <a:lnTo>
                  <a:pt x="5919" y="4969"/>
                </a:lnTo>
                <a:lnTo>
                  <a:pt x="6114" y="4871"/>
                </a:lnTo>
                <a:lnTo>
                  <a:pt x="6333" y="4798"/>
                </a:lnTo>
                <a:lnTo>
                  <a:pt x="6528" y="4750"/>
                </a:lnTo>
                <a:lnTo>
                  <a:pt x="6747" y="4725"/>
                </a:lnTo>
                <a:lnTo>
                  <a:pt x="6966" y="4701"/>
                </a:lnTo>
                <a:lnTo>
                  <a:pt x="7185" y="4725"/>
                </a:lnTo>
                <a:lnTo>
                  <a:pt x="7404" y="4750"/>
                </a:lnTo>
                <a:lnTo>
                  <a:pt x="7624" y="4798"/>
                </a:lnTo>
                <a:lnTo>
                  <a:pt x="7818" y="4871"/>
                </a:lnTo>
                <a:lnTo>
                  <a:pt x="8038" y="4969"/>
                </a:lnTo>
                <a:lnTo>
                  <a:pt x="8232" y="5091"/>
                </a:lnTo>
                <a:lnTo>
                  <a:pt x="8403" y="5212"/>
                </a:lnTo>
                <a:lnTo>
                  <a:pt x="8573" y="5383"/>
                </a:lnTo>
                <a:lnTo>
                  <a:pt x="8573" y="5383"/>
                </a:lnTo>
                <a:lnTo>
                  <a:pt x="8744" y="5553"/>
                </a:lnTo>
                <a:lnTo>
                  <a:pt x="8866" y="5724"/>
                </a:lnTo>
                <a:lnTo>
                  <a:pt x="8987" y="5919"/>
                </a:lnTo>
                <a:lnTo>
                  <a:pt x="9085" y="6138"/>
                </a:lnTo>
                <a:lnTo>
                  <a:pt x="9158" y="6333"/>
                </a:lnTo>
                <a:lnTo>
                  <a:pt x="9207" y="6552"/>
                </a:lnTo>
                <a:lnTo>
                  <a:pt x="9231" y="6771"/>
                </a:lnTo>
                <a:lnTo>
                  <a:pt x="9231" y="6990"/>
                </a:lnTo>
                <a:lnTo>
                  <a:pt x="9231" y="7209"/>
                </a:lnTo>
                <a:lnTo>
                  <a:pt x="9207" y="7404"/>
                </a:lnTo>
                <a:lnTo>
                  <a:pt x="9158" y="7623"/>
                </a:lnTo>
                <a:lnTo>
                  <a:pt x="9085" y="7843"/>
                </a:lnTo>
                <a:lnTo>
                  <a:pt x="8987" y="8037"/>
                </a:lnTo>
                <a:lnTo>
                  <a:pt x="8866" y="8232"/>
                </a:lnTo>
                <a:lnTo>
                  <a:pt x="8744" y="8427"/>
                </a:lnTo>
                <a:lnTo>
                  <a:pt x="8573" y="8598"/>
                </a:lnTo>
                <a:lnTo>
                  <a:pt x="8573" y="8598"/>
                </a:lnTo>
                <a:close/>
              </a:path>
            </a:pathLst>
          </a:custGeom>
          <a:solidFill>
            <a:srgbClr val="FFC000"/>
          </a:solidFill>
          <a:ln w="12175" cap="rnd" cmpd="sng">
            <a:solidFill>
              <a:srgbClr val="008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Группа 2"/>
          <p:cNvGrpSpPr/>
          <p:nvPr/>
        </p:nvGrpSpPr>
        <p:grpSpPr>
          <a:xfrm>
            <a:off x="86043" y="36025"/>
            <a:ext cx="1904757" cy="475500"/>
            <a:chOff x="86043" y="36025"/>
            <a:chExt cx="1904757" cy="475500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516900" y="36025"/>
              <a:ext cx="1473900" cy="475500"/>
              <a:chOff x="516900" y="36025"/>
              <a:chExt cx="1473900" cy="475500"/>
            </a:xfrm>
          </p:grpSpPr>
          <p:cxnSp>
            <p:nvCxnSpPr>
              <p:cNvPr id="67" name="Google Shape;67;p13"/>
              <p:cNvCxnSpPr/>
              <p:nvPr/>
            </p:nvCxnSpPr>
            <p:spPr>
              <a:xfrm>
                <a:off x="516900" y="78100"/>
                <a:ext cx="6900" cy="424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8" name="Google Shape;68;p13"/>
              <p:cNvSpPr txBox="1"/>
              <p:nvPr/>
            </p:nvSpPr>
            <p:spPr>
              <a:xfrm>
                <a:off x="516900" y="36025"/>
                <a:ext cx="1473900" cy="47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dirty="0">
                    <a:latin typeface="Franklin Gothic Book" panose="020B0503020102020204" pitchFamily="34" charset="0"/>
                  </a:rPr>
                  <a:t>Пенсійний фонд України</a:t>
                </a:r>
                <a:endParaRPr sz="1000" dirty="0">
                  <a:latin typeface="Franklin Gothic Book" panose="020B0503020102020204" pitchFamily="34" charset="0"/>
                </a:endParaRPr>
              </a:p>
            </p:txBody>
          </p:sp>
        </p:grpSp>
        <p:pic>
          <p:nvPicPr>
            <p:cNvPr id="1026" name="Picture 2" descr="pfu gerb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6043" y="102575"/>
              <a:ext cx="341657" cy="34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/>
          </p:cNvSpPr>
          <p:nvPr/>
        </p:nvSpPr>
        <p:spPr>
          <a:xfrm>
            <a:off x="250825" y="56943"/>
            <a:ext cx="8642350" cy="89693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4450" indent="0" algn="ctr">
              <a:spcBef>
                <a:spcPts val="0"/>
              </a:spcBef>
              <a:buFont typeface="Georgia" pitchFamily="18" charset="0"/>
              <a:buNone/>
            </a:pPr>
            <a:r>
              <a:rPr lang="uk-UA" sz="2200" b="1" dirty="0" smtClean="0">
                <a:latin typeface="Franklin Gothic Heavy" panose="020B0903020102020204" pitchFamily="34" charset="0"/>
              </a:rPr>
              <a:t>Збільшення пенсійних виплат</a:t>
            </a:r>
            <a:r>
              <a:rPr lang="en-US" sz="2200" b="1" dirty="0" smtClean="0">
                <a:latin typeface="Franklin Gothic Heavy" panose="020B0903020102020204" pitchFamily="34" charset="0"/>
              </a:rPr>
              <a:t> </a:t>
            </a:r>
            <a:r>
              <a:rPr lang="uk-UA" sz="2200" b="1" dirty="0" smtClean="0">
                <a:latin typeface="Franklin Gothic Heavy" panose="020B0903020102020204" pitchFamily="34" charset="0"/>
              </a:rPr>
              <a:t>у 2019 році</a:t>
            </a:r>
            <a:endParaRPr lang="ru-RU" sz="2200" b="1" dirty="0" smtClean="0">
              <a:latin typeface="Franklin Gothic Heavy" panose="020B09030201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276376"/>
              </p:ext>
            </p:extLst>
          </p:nvPr>
        </p:nvGraphicFramePr>
        <p:xfrm>
          <a:off x="689442" y="576831"/>
          <a:ext cx="7765115" cy="427918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757007"/>
                <a:gridCol w="3008108"/>
              </a:tblGrid>
              <a:tr h="224797">
                <a:tc>
                  <a:txBody>
                    <a:bodyPr/>
                    <a:lstStyle/>
                    <a:p>
                      <a:pPr algn="ctr"/>
                      <a:r>
                        <a:rPr lang="uk-UA" sz="1100" dirty="0" smtClean="0">
                          <a:latin typeface="Franklin Gothic Heavy" panose="020B0903020102020204" pitchFamily="34" charset="0"/>
                        </a:rPr>
                        <a:t>Суть перерахунку</a:t>
                      </a:r>
                      <a:endParaRPr lang="uk-UA" sz="1100" dirty="0">
                        <a:latin typeface="Franklin Gothic Heavy" panose="020B09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100" dirty="0" smtClean="0">
                          <a:latin typeface="Franklin Gothic Heavy" panose="020B0903020102020204" pitchFamily="34" charset="0"/>
                        </a:rPr>
                        <a:t>Підстава</a:t>
                      </a:r>
                      <a:endParaRPr lang="uk-UA" sz="1100" dirty="0">
                        <a:latin typeface="Franklin Gothic Heavy" panose="020B0903020102020204" pitchFamily="34" charset="0"/>
                      </a:endParaRPr>
                    </a:p>
                  </a:txBody>
                  <a:tcPr anchor="ctr"/>
                </a:tc>
              </a:tr>
              <a:tr h="568604"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Перерахунок пенсій у зв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`</a:t>
                      </a:r>
                      <a:r>
                        <a:rPr lang="ru-RU" sz="1000" dirty="0" smtClean="0">
                          <a:latin typeface="Franklin Gothic Book" panose="020B0503020102020204" pitchFamily="34" charset="0"/>
                        </a:rPr>
                        <a:t>язку з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і збільшенням мінімальної заробітної плати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з    3723 грн. до 4 173 грн.</a:t>
                      </a:r>
                    </a:p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uk-UA" sz="1000" u="sng" dirty="0" smtClean="0">
                          <a:latin typeface="Franklin Gothic Book" panose="020B0503020102020204" pitchFamily="34" charset="0"/>
                        </a:rPr>
                        <a:t>з 01.01.2019</a:t>
                      </a:r>
                      <a:endParaRPr lang="uk-UA" sz="700" dirty="0">
                        <a:latin typeface="Franklin Gothic Book" panose="020B0503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Стаття 8 Закону України 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“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Про Державний бюджет України</a:t>
                      </a:r>
                      <a:r>
                        <a:rPr lang="uk-UA" sz="1000" baseline="0" dirty="0" smtClean="0"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на</a:t>
                      </a:r>
                      <a:r>
                        <a:rPr lang="uk-UA" sz="1000" baseline="0" dirty="0" smtClean="0"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2019 рік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”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 </a:t>
                      </a:r>
                      <a:endParaRPr lang="uk-UA" sz="1000" dirty="0">
                        <a:latin typeface="Franklin Gothic Book" panose="020B0503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33071">
                <a:tc>
                  <a:txBody>
                    <a:bodyPr/>
                    <a:lstStyle/>
                    <a:p>
                      <a:pPr algn="ctr"/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Збільшення виплат «військовим» пенсіонерам</a:t>
                      </a:r>
                    </a:p>
                    <a:p>
                      <a:pPr algn="ctr"/>
                      <a:r>
                        <a:rPr lang="uk-UA" sz="1000" u="sng" dirty="0" smtClean="0">
                          <a:latin typeface="Franklin Gothic Book" panose="020B0503020102020204" pitchFamily="34" charset="0"/>
                        </a:rPr>
                        <a:t>з</a:t>
                      </a:r>
                      <a:r>
                        <a:rPr lang="uk-UA" sz="1000" u="sng" baseline="0" dirty="0" smtClean="0">
                          <a:latin typeface="Franklin Gothic Book" panose="020B0503020102020204" pitchFamily="34" charset="0"/>
                        </a:rPr>
                        <a:t> 01.01.2019</a:t>
                      </a:r>
                      <a:endParaRPr lang="uk-UA" sz="1000" b="1" u="sng" dirty="0">
                        <a:latin typeface="Franklin Gothic Book" panose="020B0503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Постанова Кабінету Міністрів України від              21 лютого 2018 р.</a:t>
                      </a:r>
                      <a:r>
                        <a:rPr lang="uk-UA" sz="1000" baseline="0" dirty="0" smtClean="0">
                          <a:latin typeface="Franklin Gothic Book" panose="020B0503020102020204" pitchFamily="34" charset="0"/>
                        </a:rPr>
                        <a:t> № 103 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“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Про перерахунок пенсій,</a:t>
                      </a:r>
                      <a:r>
                        <a:rPr lang="uk-UA" sz="1000" baseline="0" dirty="0" smtClean="0">
                          <a:latin typeface="Franklin Gothic Book" panose="020B0503020102020204" pitchFamily="34" charset="0"/>
                        </a:rPr>
                        <a:t> особам, які звільнені з військової служби, та деяким іншим категоріям осіб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”</a:t>
                      </a:r>
                      <a:endParaRPr lang="uk-UA" sz="1000" dirty="0" smtClean="0">
                        <a:latin typeface="Franklin Gothic Book" panose="020B0503020102020204" pitchFamily="34" charset="0"/>
                      </a:endParaRPr>
                    </a:p>
                    <a:p>
                      <a:pPr algn="ctr"/>
                      <a:endParaRPr lang="uk-UA" sz="700" dirty="0">
                        <a:latin typeface="Franklin Gothic Book" panose="020B0503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00838">
                <a:tc>
                  <a:txBody>
                    <a:bodyPr/>
                    <a:lstStyle/>
                    <a:p>
                      <a:pPr algn="ctr"/>
                      <a:r>
                        <a:rPr lang="uk-UA" sz="1000" u="none" dirty="0" smtClean="0">
                          <a:latin typeface="Franklin Gothic Book" panose="020B0503020102020204" pitchFamily="34" charset="0"/>
                        </a:rPr>
                        <a:t>«Індексація» пенсій на коефіцієнт,</a:t>
                      </a:r>
                      <a:r>
                        <a:rPr lang="uk-UA" sz="1000" u="none" baseline="0" dirty="0" smtClean="0">
                          <a:latin typeface="Franklin Gothic Book" panose="020B0503020102020204" pitchFamily="34" charset="0"/>
                        </a:rPr>
                        <a:t> що відповідає </a:t>
                      </a:r>
                      <a:r>
                        <a:rPr lang="uk-UA" sz="1000" u="none" dirty="0" smtClean="0">
                          <a:latin typeface="Franklin Gothic Book" panose="020B0503020102020204" pitchFamily="34" charset="0"/>
                        </a:rPr>
                        <a:t>50 % зростання рівня споживчих цін та 50 % зростання середньої зарплати в Україні, з якої сплачено страхові внески за 2018 рік</a:t>
                      </a:r>
                    </a:p>
                    <a:p>
                      <a:pPr algn="ctr"/>
                      <a:r>
                        <a:rPr lang="uk-UA" sz="1000" u="sng" dirty="0" smtClean="0">
                          <a:latin typeface="Franklin Gothic Book" panose="020B0503020102020204" pitchFamily="34" charset="0"/>
                        </a:rPr>
                        <a:t>з</a:t>
                      </a:r>
                      <a:r>
                        <a:rPr lang="uk-UA" sz="1000" u="sng" baseline="0" dirty="0" smtClean="0">
                          <a:latin typeface="Franklin Gothic Book" panose="020B0503020102020204" pitchFamily="34" charset="0"/>
                        </a:rPr>
                        <a:t> 01.03.2019</a:t>
                      </a:r>
                      <a:endParaRPr lang="uk-UA" sz="700" b="1" u="sng" dirty="0">
                        <a:latin typeface="Franklin Gothic Book" panose="020B0503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Частина 2 статті 42 Закону України 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“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Про загальнообов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’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язкове державне пенсійне страхування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”</a:t>
                      </a:r>
                      <a:endParaRPr lang="uk-UA" sz="1000" dirty="0">
                        <a:latin typeface="Franklin Gothic Book" panose="020B0503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00838">
                <a:tc>
                  <a:txBody>
                    <a:bodyPr/>
                    <a:lstStyle/>
                    <a:p>
                      <a:pPr algn="ctr"/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Автоматичний перерахунок пенсій пенсіонерам, які після призначення (перерахунку) пенсій працювали та набули страховий стаж</a:t>
                      </a:r>
                    </a:p>
                    <a:p>
                      <a:pPr algn="ctr"/>
                      <a:r>
                        <a:rPr lang="uk-UA" sz="1000" u="sng" dirty="0" smtClean="0">
                          <a:latin typeface="Franklin Gothic Book" panose="020B0503020102020204" pitchFamily="34" charset="0"/>
                        </a:rPr>
                        <a:t>з</a:t>
                      </a:r>
                      <a:r>
                        <a:rPr lang="uk-UA" sz="1000" u="sng" baseline="0" dirty="0" smtClean="0">
                          <a:latin typeface="Franklin Gothic Book" panose="020B0503020102020204" pitchFamily="34" charset="0"/>
                        </a:rPr>
                        <a:t> 01.04.2019</a:t>
                      </a:r>
                      <a:endParaRPr lang="uk-UA" sz="700" b="1" u="sng" dirty="0">
                        <a:latin typeface="Franklin Gothic Book" panose="020B0503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Абзац</a:t>
                      </a:r>
                      <a:r>
                        <a:rPr lang="uk-UA" sz="1000" baseline="0" dirty="0" smtClean="0">
                          <a:latin typeface="Franklin Gothic Book" panose="020B0503020102020204" pitchFamily="34" charset="0"/>
                        </a:rPr>
                        <a:t> 5 частини 4 статті 42 Закону України </a:t>
                      </a:r>
                      <a:r>
                        <a:rPr lang="en-US" sz="1000" baseline="0" dirty="0" smtClean="0">
                          <a:latin typeface="Franklin Gothic Book" panose="020B0503020102020204" pitchFamily="34" charset="0"/>
                        </a:rPr>
                        <a:t>“</a:t>
                      </a:r>
                      <a:r>
                        <a:rPr lang="uk-UA" sz="1000" baseline="0" dirty="0" smtClean="0">
                          <a:latin typeface="Franklin Gothic Book" panose="020B0503020102020204" pitchFamily="34" charset="0"/>
                        </a:rPr>
                        <a:t>Про загальнообов</a:t>
                      </a:r>
                      <a:r>
                        <a:rPr lang="en-US" sz="1000" baseline="0" dirty="0" smtClean="0">
                          <a:latin typeface="Franklin Gothic Book" panose="020B0503020102020204" pitchFamily="34" charset="0"/>
                        </a:rPr>
                        <a:t>`</a:t>
                      </a:r>
                      <a:r>
                        <a:rPr lang="uk-UA" sz="1000" baseline="0" dirty="0" smtClean="0">
                          <a:latin typeface="Franklin Gothic Book" panose="020B0503020102020204" pitchFamily="34" charset="0"/>
                        </a:rPr>
                        <a:t>язкове державне пенсійне страхування</a:t>
                      </a:r>
                      <a:r>
                        <a:rPr lang="en-US" sz="1000" baseline="0" dirty="0" smtClean="0">
                          <a:latin typeface="Franklin Gothic Book" panose="020B0503020102020204" pitchFamily="34" charset="0"/>
                        </a:rPr>
                        <a:t>”</a:t>
                      </a:r>
                      <a:endParaRPr lang="uk-UA" sz="1000" dirty="0">
                        <a:latin typeface="Franklin Gothic Book" panose="020B0503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08274">
                <a:tc>
                  <a:txBody>
                    <a:bodyPr/>
                    <a:lstStyle/>
                    <a:p>
                      <a:pPr algn="ctr"/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Перерахунок пенсій у зв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`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язку зі збільшенням прожиткового мінімуму до                  1 564 грн.</a:t>
                      </a:r>
                    </a:p>
                    <a:p>
                      <a:pPr algn="ctr"/>
                      <a:r>
                        <a:rPr lang="uk-UA" sz="1000" u="sng" dirty="0" smtClean="0">
                          <a:latin typeface="Franklin Gothic Book" panose="020B0503020102020204" pitchFamily="34" charset="0"/>
                        </a:rPr>
                        <a:t>з</a:t>
                      </a:r>
                      <a:r>
                        <a:rPr lang="uk-UA" sz="1000" u="sng" baseline="0" dirty="0" smtClean="0">
                          <a:latin typeface="Franklin Gothic Book" panose="020B0503020102020204" pitchFamily="34" charset="0"/>
                        </a:rPr>
                        <a:t> 01.07.2019</a:t>
                      </a:r>
                      <a:endParaRPr lang="uk-UA" sz="700" b="1" u="sng" dirty="0">
                        <a:latin typeface="Franklin Gothic Book" panose="020B0503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Стаття 7 Закону України 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“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Про Державний бюджет України на</a:t>
                      </a:r>
                      <a:r>
                        <a:rPr lang="uk-UA" sz="1000" baseline="0" dirty="0" smtClean="0"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2019 рік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”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 </a:t>
                      </a:r>
                    </a:p>
                    <a:p>
                      <a:endParaRPr lang="uk-UA" sz="1000" dirty="0">
                        <a:latin typeface="Franklin Gothic Book" panose="020B0503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08274">
                <a:tc>
                  <a:txBody>
                    <a:bodyPr/>
                    <a:lstStyle/>
                    <a:p>
                      <a:pPr algn="ctr"/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Перерахунок пенсій у зв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`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язку зі збільшенням прожиткового мінімуму до                 1 638 грн.</a:t>
                      </a:r>
                    </a:p>
                    <a:p>
                      <a:pPr algn="ctr"/>
                      <a:r>
                        <a:rPr lang="uk-UA" sz="1000" u="sng" dirty="0" smtClean="0">
                          <a:latin typeface="Franklin Gothic Book" panose="020B0503020102020204" pitchFamily="34" charset="0"/>
                        </a:rPr>
                        <a:t>з</a:t>
                      </a:r>
                      <a:r>
                        <a:rPr lang="uk-UA" sz="1000" u="sng" baseline="0" dirty="0" smtClean="0">
                          <a:latin typeface="Franklin Gothic Book" panose="020B0503020102020204" pitchFamily="34" charset="0"/>
                        </a:rPr>
                        <a:t> 01.12.2019</a:t>
                      </a:r>
                      <a:endParaRPr lang="uk-UA" sz="700" dirty="0">
                        <a:latin typeface="Franklin Gothic Book" panose="020B0503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Стаття 7 Закону України 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“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Про Державний бюджет України на</a:t>
                      </a:r>
                      <a:r>
                        <a:rPr lang="uk-UA" sz="1000" baseline="0" dirty="0" smtClean="0"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2019 рік</a:t>
                      </a:r>
                      <a:r>
                        <a:rPr lang="en-US" sz="1000" dirty="0" smtClean="0">
                          <a:latin typeface="Franklin Gothic Book" panose="020B0503020102020204" pitchFamily="34" charset="0"/>
                        </a:rPr>
                        <a:t>”</a:t>
                      </a:r>
                      <a:r>
                        <a:rPr lang="uk-UA" sz="1000" dirty="0" smtClean="0">
                          <a:latin typeface="Franklin Gothic Book" panose="020B0503020102020204" pitchFamily="34" charset="0"/>
                        </a:rPr>
                        <a:t> </a:t>
                      </a:r>
                    </a:p>
                    <a:p>
                      <a:endParaRPr lang="uk-UA" sz="1000" dirty="0">
                        <a:latin typeface="Franklin Gothic Book" panose="020B0503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8477" y="5965448"/>
            <a:ext cx="6480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2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312" y="48807"/>
            <a:ext cx="654254" cy="654254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>
          <a:xfrm>
            <a:off x="86043" y="36025"/>
            <a:ext cx="1904757" cy="475500"/>
            <a:chOff x="86043" y="36025"/>
            <a:chExt cx="1904757" cy="475500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516900" y="36025"/>
              <a:ext cx="1473900" cy="475500"/>
              <a:chOff x="516900" y="36025"/>
              <a:chExt cx="1473900" cy="475500"/>
            </a:xfrm>
          </p:grpSpPr>
          <p:cxnSp>
            <p:nvCxnSpPr>
              <p:cNvPr id="24" name="Google Shape;67;p13"/>
              <p:cNvCxnSpPr/>
              <p:nvPr/>
            </p:nvCxnSpPr>
            <p:spPr>
              <a:xfrm>
                <a:off x="516900" y="78100"/>
                <a:ext cx="6900" cy="424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5" name="Google Shape;68;p13"/>
              <p:cNvSpPr txBox="1"/>
              <p:nvPr/>
            </p:nvSpPr>
            <p:spPr>
              <a:xfrm>
                <a:off x="516900" y="36025"/>
                <a:ext cx="1473900" cy="47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dirty="0">
                    <a:latin typeface="Franklin Gothic Book" panose="020B0503020102020204" pitchFamily="34" charset="0"/>
                  </a:rPr>
                  <a:t>Пенсійний фонд України</a:t>
                </a:r>
                <a:endParaRPr sz="1000" dirty="0">
                  <a:latin typeface="Franklin Gothic Book" panose="020B0503020102020204" pitchFamily="34" charset="0"/>
                </a:endParaRPr>
              </a:p>
            </p:txBody>
          </p:sp>
        </p:grpSp>
        <p:pic>
          <p:nvPicPr>
            <p:cNvPr id="23" name="Picture 2" descr="pfu gerb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6043" y="102575"/>
              <a:ext cx="341657" cy="34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7452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844064"/>
              </p:ext>
            </p:extLst>
          </p:nvPr>
        </p:nvGraphicFramePr>
        <p:xfrm>
          <a:off x="1765402" y="1337461"/>
          <a:ext cx="7107936" cy="2225040"/>
        </p:xfrm>
        <a:graphic>
          <a:graphicData uri="http://schemas.openxmlformats.org/drawingml/2006/table">
            <a:tbl>
              <a:tblPr firstRow="1" bandRow="1">
                <a:tableStyleId>{60BAFDCE-63CD-47D3-9CAB-1C90A90DCAE1}</a:tableStyleId>
              </a:tblPr>
              <a:tblGrid>
                <a:gridCol w="3553968"/>
                <a:gridCol w="3553968"/>
              </a:tblGrid>
              <a:tr h="453187">
                <a:tc>
                  <a:txBody>
                    <a:bodyPr/>
                    <a:lstStyle/>
                    <a:p>
                      <a:r>
                        <a:rPr lang="uk-UA" sz="2000" dirty="0" smtClean="0">
                          <a:latin typeface="Franklin Gothic Heavy" panose="020B0903020102020204" pitchFamily="34" charset="0"/>
                        </a:rPr>
                        <a:t>Перерахунки 2019 року з:</a:t>
                      </a:r>
                      <a:endParaRPr lang="uk-UA" sz="2000" dirty="0">
                        <a:latin typeface="Franklin Gothic Heavy" panose="020B0903020102020204" pitchFamily="34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Franklin Gothic Heavy" panose="020B0903020102020204" pitchFamily="34" charset="0"/>
                        </a:rPr>
                        <a:t>Проводяться</a:t>
                      </a:r>
                      <a:r>
                        <a:rPr lang="ru-RU" sz="2000" dirty="0" smtClean="0">
                          <a:latin typeface="Franklin Gothic Heavy" panose="020B0903020102020204" pitchFamily="34" charset="0"/>
                        </a:rPr>
                        <a:t> автоматично </a:t>
                      </a:r>
                    </a:p>
                    <a:p>
                      <a:r>
                        <a:rPr lang="ru-RU" sz="2000" dirty="0" smtClean="0">
                          <a:latin typeface="Franklin Gothic Heavy" panose="020B0903020102020204" pitchFamily="34" charset="0"/>
                        </a:rPr>
                        <a:t>(за </a:t>
                      </a:r>
                      <a:r>
                        <a:rPr lang="ru-RU" sz="2000" dirty="0" err="1" smtClean="0">
                          <a:latin typeface="Franklin Gothic Heavy" panose="020B0903020102020204" pitchFamily="34" charset="0"/>
                        </a:rPr>
                        <a:t>матеріалами</a:t>
                      </a:r>
                      <a:r>
                        <a:rPr lang="ru-RU" sz="2000" dirty="0" smtClean="0">
                          <a:latin typeface="Franklin Gothic Heavy" panose="020B0903020102020204" pitchFamily="34" charset="0"/>
                        </a:rPr>
                        <a:t> </a:t>
                      </a:r>
                      <a:r>
                        <a:rPr lang="ru-RU" sz="2000" dirty="0" err="1" smtClean="0">
                          <a:latin typeface="Franklin Gothic Heavy" panose="020B0903020102020204" pitchFamily="34" charset="0"/>
                        </a:rPr>
                        <a:t>пенсійних</a:t>
                      </a:r>
                      <a:r>
                        <a:rPr lang="ru-RU" sz="2000" dirty="0" smtClean="0">
                          <a:latin typeface="Franklin Gothic Heavy" panose="020B0903020102020204" pitchFamily="34" charset="0"/>
                        </a:rPr>
                        <a:t> справ).</a:t>
                      </a:r>
                    </a:p>
                    <a:p>
                      <a:r>
                        <a:rPr lang="ru-RU" sz="2000" dirty="0" err="1" smtClean="0">
                          <a:latin typeface="Franklin Gothic Heavy" panose="020B0903020102020204" pitchFamily="34" charset="0"/>
                        </a:rPr>
                        <a:t>Додатково</a:t>
                      </a:r>
                      <a:r>
                        <a:rPr lang="ru-RU" sz="2000" dirty="0" smtClean="0">
                          <a:latin typeface="Franklin Gothic Heavy" panose="020B0903020102020204" pitchFamily="34" charset="0"/>
                        </a:rPr>
                        <a:t> </a:t>
                      </a:r>
                      <a:r>
                        <a:rPr lang="ru-RU" sz="2000" dirty="0" err="1" smtClean="0">
                          <a:latin typeface="Franklin Gothic Heavy" panose="020B0903020102020204" pitchFamily="34" charset="0"/>
                        </a:rPr>
                        <a:t>звертатися</a:t>
                      </a:r>
                      <a:r>
                        <a:rPr lang="ru-RU" sz="2000" dirty="0" smtClean="0">
                          <a:latin typeface="Franklin Gothic Heavy" panose="020B0903020102020204" pitchFamily="34" charset="0"/>
                        </a:rPr>
                        <a:t> до </a:t>
                      </a:r>
                      <a:r>
                        <a:rPr lang="ru-RU" sz="2000" dirty="0" err="1" smtClean="0">
                          <a:latin typeface="Franklin Gothic Heavy" panose="020B0903020102020204" pitchFamily="34" charset="0"/>
                        </a:rPr>
                        <a:t>органів</a:t>
                      </a:r>
                      <a:r>
                        <a:rPr lang="ru-RU" sz="2000" dirty="0" smtClean="0">
                          <a:latin typeface="Franklin Gothic Heavy" panose="020B0903020102020204" pitchFamily="34" charset="0"/>
                        </a:rPr>
                        <a:t> </a:t>
                      </a:r>
                      <a:r>
                        <a:rPr lang="ru-RU" sz="2000" dirty="0" err="1" smtClean="0">
                          <a:latin typeface="Franklin Gothic Heavy" panose="020B0903020102020204" pitchFamily="34" charset="0"/>
                        </a:rPr>
                        <a:t>Пенсійного</a:t>
                      </a:r>
                      <a:r>
                        <a:rPr lang="ru-RU" sz="2000" dirty="0" smtClean="0">
                          <a:latin typeface="Franklin Gothic Heavy" panose="020B0903020102020204" pitchFamily="34" charset="0"/>
                        </a:rPr>
                        <a:t> фонду </a:t>
                      </a:r>
                      <a:r>
                        <a:rPr lang="ru-RU" sz="2000" dirty="0" err="1" smtClean="0">
                          <a:latin typeface="Franklin Gothic Heavy" panose="020B0903020102020204" pitchFamily="34" charset="0"/>
                        </a:rPr>
                        <a:t>України</a:t>
                      </a:r>
                      <a:r>
                        <a:rPr lang="ru-RU" sz="2000" dirty="0" smtClean="0">
                          <a:latin typeface="Franklin Gothic Heavy" panose="020B0903020102020204" pitchFamily="34" charset="0"/>
                        </a:rPr>
                        <a:t> не </a:t>
                      </a:r>
                      <a:r>
                        <a:rPr lang="ru-RU" sz="2000" dirty="0" err="1" smtClean="0">
                          <a:latin typeface="Franklin Gothic Heavy" panose="020B0903020102020204" pitchFamily="34" charset="0"/>
                        </a:rPr>
                        <a:t>потрібно</a:t>
                      </a:r>
                      <a:r>
                        <a:rPr lang="ru-RU" sz="2000" dirty="0" smtClean="0">
                          <a:latin typeface="Franklin Gothic Heavy" panose="020B0903020102020204" pitchFamily="34" charset="0"/>
                        </a:rPr>
                        <a:t>.</a:t>
                      </a:r>
                    </a:p>
                    <a:p>
                      <a:endParaRPr lang="uk-UA" sz="2000" dirty="0">
                        <a:latin typeface="Franklin Gothic Heavy" panose="020B0903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>
                          <a:latin typeface="Franklin Gothic Book" panose="020B0503020102020204" pitchFamily="34" charset="0"/>
                        </a:rPr>
                        <a:t>01 січня</a:t>
                      </a:r>
                      <a:endParaRPr lang="uk-UA" sz="20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>
                          <a:latin typeface="Franklin Gothic Book" panose="020B0503020102020204" pitchFamily="34" charset="0"/>
                        </a:rPr>
                        <a:t>01 квітня</a:t>
                      </a:r>
                      <a:endParaRPr lang="uk-UA" sz="20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>
                          <a:latin typeface="Franklin Gothic Book" panose="020B0503020102020204" pitchFamily="34" charset="0"/>
                        </a:rPr>
                        <a:t>01 липня </a:t>
                      </a:r>
                      <a:endParaRPr lang="uk-UA" sz="20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>
                          <a:latin typeface="Franklin Gothic Book" panose="020B0503020102020204" pitchFamily="34" charset="0"/>
                        </a:rPr>
                        <a:t>01 грудня</a:t>
                      </a:r>
                      <a:endParaRPr lang="uk-UA" sz="20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sz="2000" dirty="0">
                        <a:latin typeface="Franklin Gothic Heavy" panose="020B09030201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45" y="1839313"/>
            <a:ext cx="1489100" cy="1489100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86043" y="36025"/>
            <a:ext cx="1904757" cy="475500"/>
            <a:chOff x="86043" y="36025"/>
            <a:chExt cx="1904757" cy="475500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516900" y="36025"/>
              <a:ext cx="1473900" cy="475500"/>
              <a:chOff x="516900" y="36025"/>
              <a:chExt cx="1473900" cy="475500"/>
            </a:xfrm>
          </p:grpSpPr>
          <p:cxnSp>
            <p:nvCxnSpPr>
              <p:cNvPr id="13" name="Google Shape;67;p13"/>
              <p:cNvCxnSpPr/>
              <p:nvPr/>
            </p:nvCxnSpPr>
            <p:spPr>
              <a:xfrm>
                <a:off x="516900" y="78100"/>
                <a:ext cx="6900" cy="424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4" name="Google Shape;68;p13"/>
              <p:cNvSpPr txBox="1"/>
              <p:nvPr/>
            </p:nvSpPr>
            <p:spPr>
              <a:xfrm>
                <a:off x="516900" y="36025"/>
                <a:ext cx="1473900" cy="47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dirty="0">
                    <a:latin typeface="Franklin Gothic Book" panose="020B0503020102020204" pitchFamily="34" charset="0"/>
                  </a:rPr>
                  <a:t>Пенсійний фонд України</a:t>
                </a:r>
                <a:endParaRPr sz="1000" dirty="0">
                  <a:latin typeface="Franklin Gothic Book" panose="020B0503020102020204" pitchFamily="34" charset="0"/>
                </a:endParaRPr>
              </a:p>
            </p:txBody>
          </p:sp>
        </p:grpSp>
        <p:pic>
          <p:nvPicPr>
            <p:cNvPr id="12" name="Picture 2" descr="pfu gerb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6043" y="102575"/>
              <a:ext cx="341657" cy="34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866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>
            <a:off x="1157554" y="309586"/>
            <a:ext cx="6959237" cy="4470334"/>
            <a:chOff x="979185" y="-273417"/>
            <a:chExt cx="6959237" cy="4470334"/>
          </a:xfrm>
        </p:grpSpPr>
        <p:grpSp>
          <p:nvGrpSpPr>
            <p:cNvPr id="12" name="Group 2"/>
            <p:cNvGrpSpPr/>
            <p:nvPr/>
          </p:nvGrpSpPr>
          <p:grpSpPr>
            <a:xfrm>
              <a:off x="2355471" y="1766273"/>
              <a:ext cx="4206663" cy="2430644"/>
              <a:chOff x="567076" y="1908423"/>
              <a:chExt cx="3372010" cy="4968552"/>
            </a:xfrm>
          </p:grpSpPr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567076" y="1908423"/>
                <a:ext cx="3372010" cy="1486982"/>
              </a:xfrm>
              <a:prstGeom prst="roundRect">
                <a:avLst/>
              </a:prstGeom>
              <a:solidFill>
                <a:srgbClr val="008000"/>
              </a:solidFill>
              <a:ln w="12700">
                <a:solidFill>
                  <a:srgbClr val="FFC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>
                  <a:solidFill>
                    <a:schemeClr val="tx1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4" name="Freeform 9"/>
              <p:cNvSpPr>
                <a:spLocks/>
              </p:cNvSpPr>
              <p:nvPr/>
            </p:nvSpPr>
            <p:spPr bwMode="auto">
              <a:xfrm>
                <a:off x="567076" y="4227067"/>
                <a:ext cx="3372010" cy="1486981"/>
              </a:xfrm>
              <a:prstGeom prst="roundRect">
                <a:avLst/>
              </a:prstGeom>
              <a:solidFill>
                <a:srgbClr val="008000"/>
              </a:solidFill>
              <a:ln w="12700">
                <a:solidFill>
                  <a:srgbClr val="FFC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 flipH="1">
                <a:off x="567076" y="3071350"/>
                <a:ext cx="3372010" cy="1486981"/>
              </a:xfrm>
              <a:prstGeom prst="roundRect">
                <a:avLst/>
              </a:prstGeom>
              <a:solidFill>
                <a:srgbClr val="008000"/>
              </a:solidFill>
              <a:ln w="12700">
                <a:solidFill>
                  <a:srgbClr val="FFC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6" name="Freeform 9"/>
              <p:cNvSpPr>
                <a:spLocks/>
              </p:cNvSpPr>
              <p:nvPr/>
            </p:nvSpPr>
            <p:spPr bwMode="auto">
              <a:xfrm flipH="1">
                <a:off x="567076" y="5389994"/>
                <a:ext cx="3372010" cy="1486981"/>
              </a:xfrm>
              <a:prstGeom prst="roundRect">
                <a:avLst/>
              </a:prstGeom>
              <a:solidFill>
                <a:srgbClr val="008000"/>
              </a:solidFill>
              <a:ln w="12700">
                <a:solidFill>
                  <a:srgbClr val="FFC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  <a:latin typeface="Franklin Gothic Book" panose="020B0503020102020204" pitchFamily="34" charset="0"/>
                </a:endParaRPr>
              </a:p>
            </p:txBody>
          </p:sp>
        </p:grpSp>
        <p:sp>
          <p:nvSpPr>
            <p:cNvPr id="18" name="Oval 8"/>
            <p:cNvSpPr/>
            <p:nvPr/>
          </p:nvSpPr>
          <p:spPr bwMode="ltGray">
            <a:xfrm>
              <a:off x="5488209" y="1824804"/>
              <a:ext cx="545536" cy="493520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tx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17" name="Oval 8"/>
            <p:cNvSpPr/>
            <p:nvPr/>
          </p:nvSpPr>
          <p:spPr bwMode="ltGray">
            <a:xfrm>
              <a:off x="2767250" y="1821075"/>
              <a:ext cx="545536" cy="493520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tx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9" name="Rectangle 2"/>
            <p:cNvSpPr/>
            <p:nvPr/>
          </p:nvSpPr>
          <p:spPr bwMode="ltGray">
            <a:xfrm flipH="1" flipV="1">
              <a:off x="3225933" y="762020"/>
              <a:ext cx="2262275" cy="826702"/>
            </a:xfrm>
            <a:custGeom>
              <a:avLst/>
              <a:gdLst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0 w 3744987"/>
                <a:gd name="connsiteY3" fmla="*/ 720080 h 720080"/>
                <a:gd name="connsiteX4" fmla="*/ 0 w 3744987"/>
                <a:gd name="connsiteY4" fmla="*/ 0 h 720080"/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467591 w 3744987"/>
                <a:gd name="connsiteY3" fmla="*/ 720080 h 720080"/>
                <a:gd name="connsiteX4" fmla="*/ 0 w 3744987"/>
                <a:gd name="connsiteY4" fmla="*/ 0 h 720080"/>
                <a:gd name="connsiteX0" fmla="*/ 0 w 3744987"/>
                <a:gd name="connsiteY0" fmla="*/ 0 h 730471"/>
                <a:gd name="connsiteX1" fmla="*/ 3744987 w 3744987"/>
                <a:gd name="connsiteY1" fmla="*/ 0 h 730471"/>
                <a:gd name="connsiteX2" fmla="*/ 3744987 w 3744987"/>
                <a:gd name="connsiteY2" fmla="*/ 720080 h 730471"/>
                <a:gd name="connsiteX3" fmla="*/ 563391 w 3744987"/>
                <a:gd name="connsiteY3" fmla="*/ 730471 h 730471"/>
                <a:gd name="connsiteX4" fmla="*/ 0 w 3744987"/>
                <a:gd name="connsiteY4" fmla="*/ 0 h 730471"/>
                <a:gd name="connsiteX0" fmla="*/ 0 w 3744987"/>
                <a:gd name="connsiteY0" fmla="*/ 0 h 733646"/>
                <a:gd name="connsiteX1" fmla="*/ 3744987 w 3744987"/>
                <a:gd name="connsiteY1" fmla="*/ 0 h 733646"/>
                <a:gd name="connsiteX2" fmla="*/ 3744987 w 3744987"/>
                <a:gd name="connsiteY2" fmla="*/ 720080 h 733646"/>
                <a:gd name="connsiteX3" fmla="*/ 605209 w 3744987"/>
                <a:gd name="connsiteY3" fmla="*/ 733646 h 733646"/>
                <a:gd name="connsiteX4" fmla="*/ 0 w 3744987"/>
                <a:gd name="connsiteY4" fmla="*/ 0 h 733646"/>
                <a:gd name="connsiteX0" fmla="*/ 0 w 3728260"/>
                <a:gd name="connsiteY0" fmla="*/ 0 h 736821"/>
                <a:gd name="connsiteX1" fmla="*/ 3728260 w 3728260"/>
                <a:gd name="connsiteY1" fmla="*/ 3175 h 736821"/>
                <a:gd name="connsiteX2" fmla="*/ 3728260 w 3728260"/>
                <a:gd name="connsiteY2" fmla="*/ 723255 h 736821"/>
                <a:gd name="connsiteX3" fmla="*/ 588482 w 3728260"/>
                <a:gd name="connsiteY3" fmla="*/ 736821 h 736821"/>
                <a:gd name="connsiteX4" fmla="*/ 0 w 3728260"/>
                <a:gd name="connsiteY4" fmla="*/ 0 h 736821"/>
                <a:gd name="connsiteX0" fmla="*/ 0 w 3728260"/>
                <a:gd name="connsiteY0" fmla="*/ 0 h 729678"/>
                <a:gd name="connsiteX1" fmla="*/ 3728260 w 3728260"/>
                <a:gd name="connsiteY1" fmla="*/ 3175 h 729678"/>
                <a:gd name="connsiteX2" fmla="*/ 3728260 w 3728260"/>
                <a:gd name="connsiteY2" fmla="*/ 723255 h 729678"/>
                <a:gd name="connsiteX3" fmla="*/ 585344 w 3728260"/>
                <a:gd name="connsiteY3" fmla="*/ 729678 h 729678"/>
                <a:gd name="connsiteX4" fmla="*/ 0 w 3728260"/>
                <a:gd name="connsiteY4" fmla="*/ 0 h 729678"/>
                <a:gd name="connsiteX0" fmla="*/ 0 w 3728260"/>
                <a:gd name="connsiteY0" fmla="*/ 0 h 724915"/>
                <a:gd name="connsiteX1" fmla="*/ 3728260 w 3728260"/>
                <a:gd name="connsiteY1" fmla="*/ 3175 h 724915"/>
                <a:gd name="connsiteX2" fmla="*/ 3728260 w 3728260"/>
                <a:gd name="connsiteY2" fmla="*/ 723255 h 724915"/>
                <a:gd name="connsiteX3" fmla="*/ 579072 w 3728260"/>
                <a:gd name="connsiteY3" fmla="*/ 724915 h 724915"/>
                <a:gd name="connsiteX4" fmla="*/ 0 w 3728260"/>
                <a:gd name="connsiteY4" fmla="*/ 0 h 724915"/>
                <a:gd name="connsiteX0" fmla="*/ 0 w 3728260"/>
                <a:gd name="connsiteY0" fmla="*/ 0 h 723255"/>
                <a:gd name="connsiteX1" fmla="*/ 3728260 w 3728260"/>
                <a:gd name="connsiteY1" fmla="*/ 3175 h 723255"/>
                <a:gd name="connsiteX2" fmla="*/ 3728260 w 3728260"/>
                <a:gd name="connsiteY2" fmla="*/ 723255 h 723255"/>
                <a:gd name="connsiteX3" fmla="*/ 588482 w 3728260"/>
                <a:gd name="connsiteY3" fmla="*/ 717772 h 723255"/>
                <a:gd name="connsiteX4" fmla="*/ 0 w 3728260"/>
                <a:gd name="connsiteY4" fmla="*/ 0 h 723255"/>
                <a:gd name="connsiteX0" fmla="*/ 0 w 3728260"/>
                <a:gd name="connsiteY0" fmla="*/ 0 h 724916"/>
                <a:gd name="connsiteX1" fmla="*/ 3728260 w 3728260"/>
                <a:gd name="connsiteY1" fmla="*/ 3175 h 724916"/>
                <a:gd name="connsiteX2" fmla="*/ 3728260 w 3728260"/>
                <a:gd name="connsiteY2" fmla="*/ 723255 h 724916"/>
                <a:gd name="connsiteX3" fmla="*/ 591618 w 3728260"/>
                <a:gd name="connsiteY3" fmla="*/ 724916 h 724916"/>
                <a:gd name="connsiteX4" fmla="*/ 0 w 3728260"/>
                <a:gd name="connsiteY4" fmla="*/ 0 h 724916"/>
                <a:gd name="connsiteX0" fmla="*/ 0 w 3728260"/>
                <a:gd name="connsiteY0" fmla="*/ 0 h 723255"/>
                <a:gd name="connsiteX1" fmla="*/ 3728260 w 3728260"/>
                <a:gd name="connsiteY1" fmla="*/ 3175 h 723255"/>
                <a:gd name="connsiteX2" fmla="*/ 3728260 w 3728260"/>
                <a:gd name="connsiteY2" fmla="*/ 723255 h 723255"/>
                <a:gd name="connsiteX3" fmla="*/ 594754 w 3728260"/>
                <a:gd name="connsiteY3" fmla="*/ 722535 h 723255"/>
                <a:gd name="connsiteX4" fmla="*/ 0 w 3728260"/>
                <a:gd name="connsiteY4" fmla="*/ 0 h 723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8260" h="723255">
                  <a:moveTo>
                    <a:pt x="0" y="0"/>
                  </a:moveTo>
                  <a:lnTo>
                    <a:pt x="3728260" y="3175"/>
                  </a:lnTo>
                  <a:lnTo>
                    <a:pt x="3728260" y="723255"/>
                  </a:lnTo>
                  <a:lnTo>
                    <a:pt x="594754" y="7225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tx1"/>
                </a:solidFill>
                <a:latin typeface="Georgia" pitchFamily="18" charset="0"/>
              </a:endParaRPr>
            </a:p>
          </p:txBody>
        </p:sp>
        <p:sp>
          <p:nvSpPr>
            <p:cNvPr id="3" name="Title 1"/>
            <p:cNvSpPr txBox="1">
              <a:spLocks/>
            </p:cNvSpPr>
            <p:nvPr/>
          </p:nvSpPr>
          <p:spPr>
            <a:xfrm>
              <a:off x="979185" y="-273417"/>
              <a:ext cx="6959237" cy="684630"/>
            </a:xfrm>
            <a:prstGeom prst="rect">
              <a:avLst/>
            </a:prstGeom>
          </p:spPr>
          <p:txBody>
            <a:bodyPr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uk-UA" sz="2000" dirty="0">
                  <a:solidFill>
                    <a:schemeClr val="tx1"/>
                  </a:solidFill>
                  <a:latin typeface="Franklin Gothic Heavy" panose="020B0903020102020204" pitchFamily="34" charset="0"/>
                </a:rPr>
                <a:t>Перерахунок пенсій у зв`язку зі збільшенням мінімальної заробітної плати </a:t>
              </a:r>
            </a:p>
            <a:p>
              <a:pPr algn="ctr"/>
              <a:r>
                <a:rPr lang="uk-UA" sz="2000" dirty="0">
                  <a:solidFill>
                    <a:schemeClr val="tx1"/>
                  </a:solidFill>
                  <a:latin typeface="Franklin Gothic Heavy" panose="020B0903020102020204" pitchFamily="34" charset="0"/>
                </a:rPr>
                <a:t>з </a:t>
              </a:r>
              <a:r>
                <a:rPr lang="uk-UA" sz="2000" dirty="0" smtClean="0">
                  <a:solidFill>
                    <a:schemeClr val="tx1"/>
                  </a:solidFill>
                  <a:latin typeface="Franklin Gothic Heavy" panose="020B0903020102020204" pitchFamily="34" charset="0"/>
                </a:rPr>
                <a:t>01.01.2019</a:t>
              </a:r>
              <a:endParaRPr lang="uk-UA" sz="2000" dirty="0">
                <a:solidFill>
                  <a:schemeClr val="tx1"/>
                </a:solidFill>
                <a:latin typeface="Franklin Gothic Heavy" panose="020B0903020102020204" pitchFamily="34" charset="0"/>
              </a:endParaRPr>
            </a:p>
          </p:txBody>
        </p:sp>
        <p:sp>
          <p:nvSpPr>
            <p:cNvPr id="8" name="Rectangle 12"/>
            <p:cNvSpPr/>
            <p:nvPr/>
          </p:nvSpPr>
          <p:spPr>
            <a:xfrm>
              <a:off x="3122118" y="806039"/>
              <a:ext cx="222232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Особам, </a:t>
              </a:r>
              <a:r>
                <a:rPr lang="ru-RU" dirty="0" err="1">
                  <a:solidFill>
                    <a:schemeClr val="tx1"/>
                  </a:solidFill>
                  <a:latin typeface="Franklin Gothic Book" panose="020B0503020102020204" pitchFamily="34" charset="0"/>
                </a:rPr>
                <a:t>які</a:t>
              </a:r>
              <a:r>
                <a:rPr lang="ru-RU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 </a:t>
              </a:r>
              <a:r>
                <a:rPr lang="ru-RU" dirty="0" err="1">
                  <a:solidFill>
                    <a:schemeClr val="tx1"/>
                  </a:solidFill>
                  <a:latin typeface="Franklin Gothic Book" panose="020B0503020102020204" pitchFamily="34" charset="0"/>
                </a:rPr>
                <a:t>досягли</a:t>
              </a:r>
              <a:r>
                <a:rPr lang="ru-RU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 </a:t>
              </a:r>
              <a:r>
                <a:rPr lang="ru-RU" dirty="0" err="1">
                  <a:solidFill>
                    <a:schemeClr val="tx1"/>
                  </a:solidFill>
                  <a:latin typeface="Franklin Gothic Book" panose="020B0503020102020204" pitchFamily="34" charset="0"/>
                </a:rPr>
                <a:t>віку</a:t>
              </a:r>
              <a:r>
                <a:rPr lang="ru-RU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 65 </a:t>
              </a:r>
              <a:r>
                <a:rPr lang="ru-RU" dirty="0" err="1" smtClean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років</a:t>
              </a:r>
              <a:r>
                <a:rPr lang="ru-RU" dirty="0" smtClean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 за </a:t>
              </a:r>
              <a:r>
                <a:rPr lang="ru-RU" dirty="0" err="1" smtClean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наявності</a:t>
              </a:r>
              <a:r>
                <a:rPr lang="ru-RU" dirty="0" smtClean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 страхового стажу</a:t>
              </a:r>
              <a:endParaRPr lang="ru-RU" dirty="0">
                <a:solidFill>
                  <a:schemeClr val="tx1"/>
                </a:solidFill>
                <a:latin typeface="Franklin Gothic Book" panose="020B0503020102020204" pitchFamily="34" charset="0"/>
              </a:endParaRP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4101" y="1873283"/>
              <a:ext cx="371834" cy="371834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6425" y="1873283"/>
              <a:ext cx="389105" cy="3891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594013" y="2335184"/>
              <a:ext cx="206071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200" b="1" dirty="0" smtClean="0">
                  <a:solidFill>
                    <a:schemeClr val="tx1"/>
                  </a:solidFill>
                  <a:latin typeface="Franklin Gothic Book" panose="020B0503020102020204" pitchFamily="34" charset="0"/>
                  <a:cs typeface="Times New Roman" panose="02020603050405020304" pitchFamily="18" charset="0"/>
                </a:rPr>
                <a:t>35</a:t>
              </a:r>
              <a:r>
                <a:rPr lang="uk-UA" sz="1200" b="1" dirty="0" smtClean="0">
                  <a:solidFill>
                    <a:schemeClr val="tx1"/>
                  </a:solidFill>
                  <a:latin typeface="Franklin Gothic Book" panose="020B0503020102020204" pitchFamily="34" charset="0"/>
                  <a:cs typeface="Times New Roman" panose="02020603050405020304" pitchFamily="18" charset="0"/>
                </a:rPr>
                <a:t> РОКІВ</a:t>
              </a:r>
              <a:endParaRPr lang="ru-RU" sz="1200" b="1" dirty="0">
                <a:solidFill>
                  <a:schemeClr val="tx1"/>
                </a:solidFill>
                <a:latin typeface="Franklin Gothic Book" panose="020B0503020102020204" pitchFamily="34" charset="0"/>
                <a:cs typeface="Times New Roman" panose="02020603050405020304" pitchFamily="18" charset="0"/>
              </a:endParaRPr>
            </a:p>
            <a:p>
              <a:endParaRPr lang="uk-UA" sz="800" dirty="0">
                <a:solidFill>
                  <a:schemeClr val="tx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443" y="2298794"/>
              <a:ext cx="206071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200" b="1" dirty="0" smtClean="0">
                  <a:solidFill>
                    <a:schemeClr val="tx1"/>
                  </a:solidFill>
                  <a:latin typeface="Franklin Gothic Book" panose="020B0503020102020204" pitchFamily="34" charset="0"/>
                  <a:cs typeface="Times New Roman" panose="02020603050405020304" pitchFamily="18" charset="0"/>
                </a:rPr>
                <a:t>3</a:t>
              </a:r>
              <a:r>
                <a:rPr lang="uk-UA" sz="1200" b="1" dirty="0" smtClean="0">
                  <a:solidFill>
                    <a:schemeClr val="tx1"/>
                  </a:solidFill>
                  <a:latin typeface="Franklin Gothic Book" panose="020B0503020102020204" pitchFamily="34" charset="0"/>
                  <a:cs typeface="Times New Roman" panose="02020603050405020304" pitchFamily="18" charset="0"/>
                </a:rPr>
                <a:t>0 РОКІВ</a:t>
              </a:r>
              <a:endParaRPr lang="ru-RU" sz="1200" b="1" dirty="0">
                <a:solidFill>
                  <a:schemeClr val="tx1"/>
                </a:solidFill>
                <a:latin typeface="Franklin Gothic Book" panose="020B0503020102020204" pitchFamily="34" charset="0"/>
                <a:cs typeface="Times New Roman" panose="02020603050405020304" pitchFamily="18" charset="0"/>
              </a:endParaRPr>
            </a:p>
            <a:p>
              <a:endParaRPr lang="uk-UA" sz="800" dirty="0">
                <a:solidFill>
                  <a:schemeClr val="tx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542807" y="2608179"/>
              <a:ext cx="383199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err="1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Мінімальний</a:t>
              </a:r>
              <a:r>
                <a:rPr lang="ru-RU" sz="1200" dirty="0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розмір</a:t>
              </a:r>
              <a:r>
                <a:rPr lang="ru-RU" sz="1200" dirty="0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пенсії</a:t>
              </a:r>
              <a:r>
                <a:rPr lang="ru-RU" sz="1200" dirty="0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 за </a:t>
              </a:r>
              <a:r>
                <a:rPr lang="ru-RU" sz="1200" dirty="0" err="1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віком</a:t>
              </a:r>
              <a:r>
                <a:rPr lang="ru-RU" sz="1200" dirty="0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 не </a:t>
              </a:r>
              <a:r>
                <a:rPr lang="ru-RU" sz="1200" dirty="0" err="1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може</a:t>
              </a:r>
              <a:r>
                <a:rPr lang="ru-RU" sz="1200" dirty="0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 бути </a:t>
              </a:r>
              <a:r>
                <a:rPr lang="ru-RU" sz="1200" dirty="0" err="1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нижче</a:t>
              </a:r>
              <a:r>
                <a:rPr lang="ru-RU" sz="1200" dirty="0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 40% </a:t>
              </a:r>
              <a:r>
                <a:rPr lang="ru-RU" sz="1200" dirty="0" err="1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мінімальної</a:t>
              </a:r>
              <a:r>
                <a:rPr lang="ru-RU" sz="1200" dirty="0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заробітної</a:t>
              </a:r>
              <a:r>
                <a:rPr lang="ru-RU" sz="1200" dirty="0">
                  <a:solidFill>
                    <a:schemeClr val="bg1"/>
                  </a:solidFill>
                  <a:latin typeface="Franklin Gothic Heavy" panose="020B0903020102020204" pitchFamily="34" charset="0"/>
                  <a:cs typeface="Times New Roman" panose="02020603050405020304" pitchFamily="18" charset="0"/>
                </a:rPr>
                <a:t> плати</a:t>
              </a:r>
            </a:p>
            <a:p>
              <a:pPr algn="ctr"/>
              <a:endParaRPr lang="uk-UA" sz="800" dirty="0">
                <a:solidFill>
                  <a:schemeClr val="tx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435351" y="3062624"/>
              <a:ext cx="175486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  <a:latin typeface="Franklin Gothic Book" panose="020B0503020102020204" pitchFamily="34" charset="0"/>
                  <a:cs typeface="Times New Roman" panose="02020603050405020304" pitchFamily="18" charset="0"/>
                </a:rPr>
                <a:t>Розмір виплати з 01.01.2018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730621" y="3062624"/>
              <a:ext cx="164417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  <a:latin typeface="Franklin Gothic Book" panose="020B0503020102020204" pitchFamily="34" charset="0"/>
                  <a:cs typeface="Times New Roman" panose="02020603050405020304" pitchFamily="18" charset="0"/>
                </a:rPr>
                <a:t>Розмір виплати з 01.01.2019</a:t>
              </a:r>
            </a:p>
            <a:p>
              <a:endParaRPr lang="uk-UA" sz="800" dirty="0">
                <a:solidFill>
                  <a:schemeClr val="tx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2603809" y="3647399"/>
              <a:ext cx="12442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dirty="0"/>
                <a:t>1 489,20 грн.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5023712" y="3647398"/>
              <a:ext cx="12442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dirty="0"/>
                <a:t>1 669,20 грн.</a:t>
              </a:r>
            </a:p>
          </p:txBody>
        </p:sp>
        <p:sp>
          <p:nvSpPr>
            <p:cNvPr id="24" name="Плюс 23"/>
            <p:cNvSpPr/>
            <p:nvPr/>
          </p:nvSpPr>
          <p:spPr>
            <a:xfrm>
              <a:off x="3848060" y="3710037"/>
              <a:ext cx="175854" cy="182499"/>
            </a:xfrm>
            <a:prstGeom prst="mathPlus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pic>
        <p:nvPicPr>
          <p:cNvPr id="32" name="Рисунок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060" y="1432951"/>
            <a:ext cx="534287" cy="534287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4269953" y="4230402"/>
            <a:ext cx="8515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 smtClean="0">
                <a:latin typeface="Franklin Gothic Book" panose="020B0503020102020204" pitchFamily="34" charset="0"/>
              </a:rPr>
              <a:t>180 </a:t>
            </a:r>
            <a:r>
              <a:rPr lang="uk-UA" i="1" dirty="0">
                <a:latin typeface="Franklin Gothic Book" panose="020B0503020102020204" pitchFamily="34" charset="0"/>
              </a:rPr>
              <a:t>грн.</a:t>
            </a:r>
          </a:p>
        </p:txBody>
      </p:sp>
      <p:grpSp>
        <p:nvGrpSpPr>
          <p:cNvPr id="34" name="Группа 33"/>
          <p:cNvGrpSpPr/>
          <p:nvPr/>
        </p:nvGrpSpPr>
        <p:grpSpPr>
          <a:xfrm>
            <a:off x="86043" y="36025"/>
            <a:ext cx="1904757" cy="475500"/>
            <a:chOff x="86043" y="36025"/>
            <a:chExt cx="1904757" cy="475500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516900" y="36025"/>
              <a:ext cx="1473900" cy="475500"/>
              <a:chOff x="516900" y="36025"/>
              <a:chExt cx="1473900" cy="475500"/>
            </a:xfrm>
          </p:grpSpPr>
          <p:cxnSp>
            <p:nvCxnSpPr>
              <p:cNvPr id="37" name="Google Shape;67;p13"/>
              <p:cNvCxnSpPr/>
              <p:nvPr/>
            </p:nvCxnSpPr>
            <p:spPr>
              <a:xfrm>
                <a:off x="516900" y="78100"/>
                <a:ext cx="6900" cy="424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8" name="Google Shape;68;p13"/>
              <p:cNvSpPr txBox="1"/>
              <p:nvPr/>
            </p:nvSpPr>
            <p:spPr>
              <a:xfrm>
                <a:off x="516900" y="36025"/>
                <a:ext cx="1473900" cy="47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dirty="0">
                    <a:latin typeface="Franklin Gothic Book" panose="020B0503020102020204" pitchFamily="34" charset="0"/>
                  </a:rPr>
                  <a:t>Пенсійний фонд України</a:t>
                </a:r>
                <a:endParaRPr sz="1000" dirty="0">
                  <a:latin typeface="Franklin Gothic Book" panose="020B0503020102020204" pitchFamily="34" charset="0"/>
                </a:endParaRPr>
              </a:p>
            </p:txBody>
          </p:sp>
        </p:grpSp>
        <p:pic>
          <p:nvPicPr>
            <p:cNvPr id="36" name="Picture 2" descr="pfu gerb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6043" y="102575"/>
              <a:ext cx="341657" cy="34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869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8689" y="220444"/>
            <a:ext cx="59266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dirty="0">
                <a:latin typeface="Franklin Gothic Heavy" panose="020B0903020102020204" pitchFamily="34" charset="0"/>
              </a:rPr>
              <a:t>Збільшення виплат «військовим» пенсіонерам</a:t>
            </a:r>
          </a:p>
        </p:txBody>
      </p:sp>
      <p:grpSp>
        <p:nvGrpSpPr>
          <p:cNvPr id="8" name="Google Shape;1140;p40"/>
          <p:cNvGrpSpPr/>
          <p:nvPr/>
        </p:nvGrpSpPr>
        <p:grpSpPr>
          <a:xfrm>
            <a:off x="90861" y="1164058"/>
            <a:ext cx="214625" cy="214625"/>
            <a:chOff x="2594050" y="1631825"/>
            <a:chExt cx="439625" cy="439625"/>
          </a:xfrm>
        </p:grpSpPr>
        <p:sp>
          <p:nvSpPr>
            <p:cNvPr id="9" name="Google Shape;1141;p40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ranklin Gothic Book" panose="020B0503020102020204" pitchFamily="34" charset="0"/>
              </a:endParaRPr>
            </a:p>
          </p:txBody>
        </p:sp>
        <p:sp>
          <p:nvSpPr>
            <p:cNvPr id="10" name="Google Shape;1142;p4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ranklin Gothic Book" panose="020B0503020102020204" pitchFamily="34" charset="0"/>
              </a:endParaRPr>
            </a:p>
          </p:txBody>
        </p:sp>
        <p:sp>
          <p:nvSpPr>
            <p:cNvPr id="11" name="Google Shape;1143;p4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ranklin Gothic Book" panose="020B0503020102020204" pitchFamily="34" charset="0"/>
              </a:endParaRPr>
            </a:p>
          </p:txBody>
        </p:sp>
        <p:sp>
          <p:nvSpPr>
            <p:cNvPr id="12" name="Google Shape;1144;p40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ranklin Gothic Book" panose="020B0503020102020204" pitchFamily="34" charset="0"/>
              </a:endParaRPr>
            </a:p>
          </p:txBody>
        </p:sp>
      </p:grpSp>
      <p:grpSp>
        <p:nvGrpSpPr>
          <p:cNvPr id="13" name="Google Shape;1145;p40"/>
          <p:cNvGrpSpPr/>
          <p:nvPr/>
        </p:nvGrpSpPr>
        <p:grpSpPr>
          <a:xfrm>
            <a:off x="2483375" y="924238"/>
            <a:ext cx="5848462" cy="3523315"/>
            <a:chOff x="1641825" y="1470659"/>
            <a:chExt cx="6363249" cy="3833440"/>
          </a:xfrm>
        </p:grpSpPr>
        <p:sp>
          <p:nvSpPr>
            <p:cNvPr id="14" name="Google Shape;1146;p40"/>
            <p:cNvSpPr/>
            <p:nvPr/>
          </p:nvSpPr>
          <p:spPr>
            <a:xfrm>
              <a:off x="5666561" y="1572690"/>
              <a:ext cx="2261100" cy="248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6825" y="0"/>
                  </a:moveTo>
                  <a:lnTo>
                    <a:pt x="90435" y="0"/>
                  </a:lnTo>
                  <a:lnTo>
                    <a:pt x="94107" y="339"/>
                  </a:lnTo>
                  <a:lnTo>
                    <a:pt x="97655" y="1074"/>
                  </a:lnTo>
                  <a:lnTo>
                    <a:pt x="101141" y="2149"/>
                  </a:lnTo>
                  <a:lnTo>
                    <a:pt x="104564" y="3734"/>
                  </a:lnTo>
                  <a:lnTo>
                    <a:pt x="107676" y="5657"/>
                  </a:lnTo>
                  <a:lnTo>
                    <a:pt x="110663" y="7920"/>
                  </a:lnTo>
                  <a:lnTo>
                    <a:pt x="113278" y="10579"/>
                  </a:lnTo>
                  <a:lnTo>
                    <a:pt x="115456" y="13408"/>
                  </a:lnTo>
                  <a:lnTo>
                    <a:pt x="117199" y="16407"/>
                  </a:lnTo>
                  <a:lnTo>
                    <a:pt x="118568" y="19519"/>
                  </a:lnTo>
                  <a:lnTo>
                    <a:pt x="119502" y="22800"/>
                  </a:lnTo>
                  <a:lnTo>
                    <a:pt x="120000" y="26082"/>
                  </a:lnTo>
                  <a:lnTo>
                    <a:pt x="120000" y="29420"/>
                  </a:lnTo>
                  <a:lnTo>
                    <a:pt x="119564" y="32701"/>
                  </a:lnTo>
                  <a:lnTo>
                    <a:pt x="118755" y="35983"/>
                  </a:lnTo>
                  <a:lnTo>
                    <a:pt x="117572" y="39207"/>
                  </a:lnTo>
                  <a:lnTo>
                    <a:pt x="115892" y="42206"/>
                  </a:lnTo>
                  <a:lnTo>
                    <a:pt x="113775" y="45148"/>
                  </a:lnTo>
                  <a:lnTo>
                    <a:pt x="111286" y="47751"/>
                  </a:lnTo>
                  <a:lnTo>
                    <a:pt x="108236" y="50240"/>
                  </a:lnTo>
                  <a:lnTo>
                    <a:pt x="105062" y="52220"/>
                  </a:lnTo>
                  <a:lnTo>
                    <a:pt x="101514" y="53861"/>
                  </a:lnTo>
                  <a:lnTo>
                    <a:pt x="97904" y="55162"/>
                  </a:lnTo>
                  <a:lnTo>
                    <a:pt x="94232" y="55898"/>
                  </a:lnTo>
                  <a:lnTo>
                    <a:pt x="90435" y="56237"/>
                  </a:lnTo>
                  <a:lnTo>
                    <a:pt x="86576" y="56181"/>
                  </a:lnTo>
                  <a:lnTo>
                    <a:pt x="82780" y="55728"/>
                  </a:lnTo>
                  <a:lnTo>
                    <a:pt x="82780" y="55785"/>
                  </a:lnTo>
                  <a:lnTo>
                    <a:pt x="79107" y="55332"/>
                  </a:lnTo>
                  <a:lnTo>
                    <a:pt x="75497" y="55445"/>
                  </a:lnTo>
                  <a:lnTo>
                    <a:pt x="71950" y="56067"/>
                  </a:lnTo>
                  <a:lnTo>
                    <a:pt x="68775" y="57142"/>
                  </a:lnTo>
                  <a:lnTo>
                    <a:pt x="65726" y="58613"/>
                  </a:lnTo>
                  <a:lnTo>
                    <a:pt x="63049" y="60537"/>
                  </a:lnTo>
                  <a:lnTo>
                    <a:pt x="60746" y="62743"/>
                  </a:lnTo>
                  <a:lnTo>
                    <a:pt x="58755" y="65176"/>
                  </a:lnTo>
                  <a:lnTo>
                    <a:pt x="57136" y="67949"/>
                  </a:lnTo>
                  <a:lnTo>
                    <a:pt x="56016" y="70834"/>
                  </a:lnTo>
                  <a:lnTo>
                    <a:pt x="55331" y="73946"/>
                  </a:lnTo>
                  <a:lnTo>
                    <a:pt x="55207" y="77114"/>
                  </a:lnTo>
                  <a:lnTo>
                    <a:pt x="55643" y="80396"/>
                  </a:lnTo>
                  <a:lnTo>
                    <a:pt x="56763" y="83677"/>
                  </a:lnTo>
                  <a:lnTo>
                    <a:pt x="57821" y="86902"/>
                  </a:lnTo>
                  <a:lnTo>
                    <a:pt x="58568" y="90183"/>
                  </a:lnTo>
                  <a:lnTo>
                    <a:pt x="58755" y="93578"/>
                  </a:lnTo>
                  <a:lnTo>
                    <a:pt x="58443" y="96859"/>
                  </a:lnTo>
                  <a:lnTo>
                    <a:pt x="57759" y="100141"/>
                  </a:lnTo>
                  <a:lnTo>
                    <a:pt x="56639" y="103309"/>
                  </a:lnTo>
                  <a:lnTo>
                    <a:pt x="55020" y="106308"/>
                  </a:lnTo>
                  <a:lnTo>
                    <a:pt x="52904" y="109250"/>
                  </a:lnTo>
                  <a:lnTo>
                    <a:pt x="50414" y="111852"/>
                  </a:lnTo>
                  <a:lnTo>
                    <a:pt x="47427" y="114342"/>
                  </a:lnTo>
                  <a:lnTo>
                    <a:pt x="44190" y="116322"/>
                  </a:lnTo>
                  <a:lnTo>
                    <a:pt x="40829" y="117906"/>
                  </a:lnTo>
                  <a:lnTo>
                    <a:pt x="37219" y="118981"/>
                  </a:lnTo>
                  <a:lnTo>
                    <a:pt x="33485" y="119717"/>
                  </a:lnTo>
                  <a:lnTo>
                    <a:pt x="29751" y="120000"/>
                  </a:lnTo>
                  <a:lnTo>
                    <a:pt x="25954" y="119830"/>
                  </a:lnTo>
                  <a:lnTo>
                    <a:pt x="22282" y="119151"/>
                  </a:lnTo>
                  <a:lnTo>
                    <a:pt x="18672" y="118189"/>
                  </a:lnTo>
                  <a:lnTo>
                    <a:pt x="15124" y="116718"/>
                  </a:lnTo>
                  <a:lnTo>
                    <a:pt x="11825" y="114794"/>
                  </a:lnTo>
                  <a:lnTo>
                    <a:pt x="8838" y="112418"/>
                  </a:lnTo>
                  <a:lnTo>
                    <a:pt x="6099" y="109702"/>
                  </a:lnTo>
                  <a:lnTo>
                    <a:pt x="4045" y="106760"/>
                  </a:lnTo>
                  <a:lnTo>
                    <a:pt x="2240" y="103649"/>
                  </a:lnTo>
                  <a:lnTo>
                    <a:pt x="995" y="100367"/>
                  </a:lnTo>
                  <a:lnTo>
                    <a:pt x="186" y="97029"/>
                  </a:lnTo>
                  <a:lnTo>
                    <a:pt x="0" y="93635"/>
                  </a:lnTo>
                  <a:lnTo>
                    <a:pt x="124" y="90240"/>
                  </a:lnTo>
                  <a:lnTo>
                    <a:pt x="809" y="86902"/>
                  </a:lnTo>
                  <a:lnTo>
                    <a:pt x="1929" y="83620"/>
                  </a:lnTo>
                  <a:lnTo>
                    <a:pt x="3609" y="80396"/>
                  </a:lnTo>
                  <a:lnTo>
                    <a:pt x="5601" y="77397"/>
                  </a:lnTo>
                  <a:lnTo>
                    <a:pt x="8215" y="74681"/>
                  </a:lnTo>
                  <a:lnTo>
                    <a:pt x="11016" y="72418"/>
                  </a:lnTo>
                  <a:lnTo>
                    <a:pt x="14066" y="70495"/>
                  </a:lnTo>
                  <a:lnTo>
                    <a:pt x="17240" y="68910"/>
                  </a:lnTo>
                  <a:lnTo>
                    <a:pt x="20663" y="67722"/>
                  </a:lnTo>
                  <a:lnTo>
                    <a:pt x="24087" y="66930"/>
                  </a:lnTo>
                  <a:lnTo>
                    <a:pt x="27697" y="66534"/>
                  </a:lnTo>
                  <a:lnTo>
                    <a:pt x="31182" y="66534"/>
                  </a:lnTo>
                  <a:lnTo>
                    <a:pt x="34668" y="66987"/>
                  </a:lnTo>
                  <a:lnTo>
                    <a:pt x="38464" y="67383"/>
                  </a:lnTo>
                  <a:lnTo>
                    <a:pt x="42074" y="67213"/>
                  </a:lnTo>
                  <a:lnTo>
                    <a:pt x="45497" y="66534"/>
                  </a:lnTo>
                  <a:lnTo>
                    <a:pt x="48734" y="65346"/>
                  </a:lnTo>
                  <a:lnTo>
                    <a:pt x="51721" y="63818"/>
                  </a:lnTo>
                  <a:lnTo>
                    <a:pt x="54460" y="61895"/>
                  </a:lnTo>
                  <a:lnTo>
                    <a:pt x="56763" y="59745"/>
                  </a:lnTo>
                  <a:lnTo>
                    <a:pt x="58630" y="57142"/>
                  </a:lnTo>
                  <a:lnTo>
                    <a:pt x="60248" y="54427"/>
                  </a:lnTo>
                  <a:lnTo>
                    <a:pt x="61244" y="51485"/>
                  </a:lnTo>
                  <a:lnTo>
                    <a:pt x="61867" y="48429"/>
                  </a:lnTo>
                  <a:lnTo>
                    <a:pt x="61929" y="45205"/>
                  </a:lnTo>
                  <a:lnTo>
                    <a:pt x="61369" y="41923"/>
                  </a:lnTo>
                  <a:lnTo>
                    <a:pt x="60248" y="38642"/>
                  </a:lnTo>
                  <a:lnTo>
                    <a:pt x="59066" y="35304"/>
                  </a:lnTo>
                  <a:lnTo>
                    <a:pt x="58257" y="31739"/>
                  </a:lnTo>
                  <a:lnTo>
                    <a:pt x="58008" y="28231"/>
                  </a:lnTo>
                  <a:lnTo>
                    <a:pt x="58257" y="24724"/>
                  </a:lnTo>
                  <a:lnTo>
                    <a:pt x="59066" y="21159"/>
                  </a:lnTo>
                  <a:lnTo>
                    <a:pt x="60248" y="17765"/>
                  </a:lnTo>
                  <a:lnTo>
                    <a:pt x="61929" y="14483"/>
                  </a:lnTo>
                  <a:lnTo>
                    <a:pt x="64170" y="11371"/>
                  </a:lnTo>
                  <a:lnTo>
                    <a:pt x="66846" y="8486"/>
                  </a:lnTo>
                  <a:lnTo>
                    <a:pt x="69771" y="6110"/>
                  </a:lnTo>
                  <a:lnTo>
                    <a:pt x="72883" y="4073"/>
                  </a:lnTo>
                  <a:lnTo>
                    <a:pt x="76182" y="2545"/>
                  </a:lnTo>
                  <a:lnTo>
                    <a:pt x="79605" y="1244"/>
                  </a:lnTo>
                  <a:lnTo>
                    <a:pt x="83215" y="452"/>
                  </a:lnTo>
                  <a:lnTo>
                    <a:pt x="868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Franklin Gothic Book" panose="020B05030201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147;p40"/>
            <p:cNvSpPr/>
            <p:nvPr/>
          </p:nvSpPr>
          <p:spPr>
            <a:xfrm>
              <a:off x="4150014" y="4075975"/>
              <a:ext cx="2028900" cy="122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281" y="0"/>
                  </a:moveTo>
                  <a:lnTo>
                    <a:pt x="103579" y="365"/>
                  </a:lnTo>
                  <a:lnTo>
                    <a:pt x="106731" y="1703"/>
                  </a:lnTo>
                  <a:lnTo>
                    <a:pt x="109810" y="3894"/>
                  </a:lnTo>
                  <a:lnTo>
                    <a:pt x="112669" y="7058"/>
                  </a:lnTo>
                  <a:lnTo>
                    <a:pt x="115015" y="10709"/>
                  </a:lnTo>
                  <a:lnTo>
                    <a:pt x="117141" y="15456"/>
                  </a:lnTo>
                  <a:lnTo>
                    <a:pt x="118680" y="20811"/>
                  </a:lnTo>
                  <a:lnTo>
                    <a:pt x="119633" y="26288"/>
                  </a:lnTo>
                  <a:lnTo>
                    <a:pt x="120000" y="31764"/>
                  </a:lnTo>
                  <a:lnTo>
                    <a:pt x="119706" y="37241"/>
                  </a:lnTo>
                  <a:lnTo>
                    <a:pt x="118900" y="42596"/>
                  </a:lnTo>
                  <a:lnTo>
                    <a:pt x="117580" y="47586"/>
                  </a:lnTo>
                  <a:lnTo>
                    <a:pt x="115748" y="52332"/>
                  </a:lnTo>
                  <a:lnTo>
                    <a:pt x="113329" y="56227"/>
                  </a:lnTo>
                  <a:lnTo>
                    <a:pt x="110543" y="59756"/>
                  </a:lnTo>
                  <a:lnTo>
                    <a:pt x="107318" y="62312"/>
                  </a:lnTo>
                  <a:lnTo>
                    <a:pt x="104019" y="63894"/>
                  </a:lnTo>
                  <a:lnTo>
                    <a:pt x="100720" y="64503"/>
                  </a:lnTo>
                  <a:lnTo>
                    <a:pt x="97275" y="64137"/>
                  </a:lnTo>
                  <a:lnTo>
                    <a:pt x="94123" y="62799"/>
                  </a:lnTo>
                  <a:lnTo>
                    <a:pt x="91044" y="60608"/>
                  </a:lnTo>
                  <a:lnTo>
                    <a:pt x="88185" y="57200"/>
                  </a:lnTo>
                  <a:lnTo>
                    <a:pt x="85766" y="53306"/>
                  </a:lnTo>
                  <a:lnTo>
                    <a:pt x="83860" y="50628"/>
                  </a:lnTo>
                  <a:lnTo>
                    <a:pt x="81808" y="48681"/>
                  </a:lnTo>
                  <a:lnTo>
                    <a:pt x="79682" y="47464"/>
                  </a:lnTo>
                  <a:lnTo>
                    <a:pt x="77483" y="47221"/>
                  </a:lnTo>
                  <a:lnTo>
                    <a:pt x="75357" y="47829"/>
                  </a:lnTo>
                  <a:lnTo>
                    <a:pt x="73231" y="49046"/>
                  </a:lnTo>
                  <a:lnTo>
                    <a:pt x="71325" y="50993"/>
                  </a:lnTo>
                  <a:lnTo>
                    <a:pt x="69786" y="53549"/>
                  </a:lnTo>
                  <a:lnTo>
                    <a:pt x="68466" y="56713"/>
                  </a:lnTo>
                  <a:lnTo>
                    <a:pt x="67660" y="60365"/>
                  </a:lnTo>
                  <a:lnTo>
                    <a:pt x="67440" y="64503"/>
                  </a:lnTo>
                  <a:lnTo>
                    <a:pt x="67073" y="71561"/>
                  </a:lnTo>
                  <a:lnTo>
                    <a:pt x="66267" y="78498"/>
                  </a:lnTo>
                  <a:lnTo>
                    <a:pt x="64948" y="85070"/>
                  </a:lnTo>
                  <a:lnTo>
                    <a:pt x="63188" y="91399"/>
                  </a:lnTo>
                  <a:lnTo>
                    <a:pt x="60843" y="97241"/>
                  </a:lnTo>
                  <a:lnTo>
                    <a:pt x="58130" y="102718"/>
                  </a:lnTo>
                  <a:lnTo>
                    <a:pt x="54832" y="107707"/>
                  </a:lnTo>
                  <a:lnTo>
                    <a:pt x="51166" y="111967"/>
                  </a:lnTo>
                  <a:lnTo>
                    <a:pt x="46988" y="115496"/>
                  </a:lnTo>
                  <a:lnTo>
                    <a:pt x="42883" y="117809"/>
                  </a:lnTo>
                  <a:lnTo>
                    <a:pt x="38485" y="119391"/>
                  </a:lnTo>
                  <a:lnTo>
                    <a:pt x="34160" y="120000"/>
                  </a:lnTo>
                  <a:lnTo>
                    <a:pt x="29908" y="119634"/>
                  </a:lnTo>
                  <a:lnTo>
                    <a:pt x="25656" y="118417"/>
                  </a:lnTo>
                  <a:lnTo>
                    <a:pt x="21478" y="116348"/>
                  </a:lnTo>
                  <a:lnTo>
                    <a:pt x="17593" y="113184"/>
                  </a:lnTo>
                  <a:lnTo>
                    <a:pt x="13854" y="109411"/>
                  </a:lnTo>
                  <a:lnTo>
                    <a:pt x="10555" y="104665"/>
                  </a:lnTo>
                  <a:lnTo>
                    <a:pt x="7477" y="99188"/>
                  </a:lnTo>
                  <a:lnTo>
                    <a:pt x="4838" y="92981"/>
                  </a:lnTo>
                  <a:lnTo>
                    <a:pt x="2712" y="86044"/>
                  </a:lnTo>
                  <a:lnTo>
                    <a:pt x="1319" y="79229"/>
                  </a:lnTo>
                  <a:lnTo>
                    <a:pt x="366" y="71926"/>
                  </a:lnTo>
                  <a:lnTo>
                    <a:pt x="0" y="64868"/>
                  </a:lnTo>
                  <a:lnTo>
                    <a:pt x="293" y="57687"/>
                  </a:lnTo>
                  <a:lnTo>
                    <a:pt x="952" y="50628"/>
                  </a:lnTo>
                  <a:lnTo>
                    <a:pt x="2272" y="43691"/>
                  </a:lnTo>
                  <a:lnTo>
                    <a:pt x="4178" y="37241"/>
                  </a:lnTo>
                  <a:lnTo>
                    <a:pt x="6377" y="31156"/>
                  </a:lnTo>
                  <a:lnTo>
                    <a:pt x="9236" y="25436"/>
                  </a:lnTo>
                  <a:lnTo>
                    <a:pt x="12535" y="20324"/>
                  </a:lnTo>
                  <a:lnTo>
                    <a:pt x="16346" y="16064"/>
                  </a:lnTo>
                  <a:lnTo>
                    <a:pt x="20305" y="12778"/>
                  </a:lnTo>
                  <a:lnTo>
                    <a:pt x="24483" y="10223"/>
                  </a:lnTo>
                  <a:lnTo>
                    <a:pt x="28735" y="8640"/>
                  </a:lnTo>
                  <a:lnTo>
                    <a:pt x="32987" y="8032"/>
                  </a:lnTo>
                  <a:lnTo>
                    <a:pt x="37238" y="8397"/>
                  </a:lnTo>
                  <a:lnTo>
                    <a:pt x="41490" y="9614"/>
                  </a:lnTo>
                  <a:lnTo>
                    <a:pt x="45448" y="11561"/>
                  </a:lnTo>
                  <a:lnTo>
                    <a:pt x="49407" y="14482"/>
                  </a:lnTo>
                  <a:lnTo>
                    <a:pt x="52999" y="18255"/>
                  </a:lnTo>
                  <a:lnTo>
                    <a:pt x="56444" y="22758"/>
                  </a:lnTo>
                  <a:lnTo>
                    <a:pt x="59376" y="27991"/>
                  </a:lnTo>
                  <a:lnTo>
                    <a:pt x="62089" y="34077"/>
                  </a:lnTo>
                  <a:lnTo>
                    <a:pt x="62089" y="33955"/>
                  </a:lnTo>
                  <a:lnTo>
                    <a:pt x="63628" y="37241"/>
                  </a:lnTo>
                  <a:lnTo>
                    <a:pt x="65534" y="39553"/>
                  </a:lnTo>
                  <a:lnTo>
                    <a:pt x="67660" y="41135"/>
                  </a:lnTo>
                  <a:lnTo>
                    <a:pt x="69786" y="41987"/>
                  </a:lnTo>
                  <a:lnTo>
                    <a:pt x="72058" y="41987"/>
                  </a:lnTo>
                  <a:lnTo>
                    <a:pt x="74184" y="41135"/>
                  </a:lnTo>
                  <a:lnTo>
                    <a:pt x="76163" y="39553"/>
                  </a:lnTo>
                  <a:lnTo>
                    <a:pt x="77923" y="37484"/>
                  </a:lnTo>
                  <a:lnTo>
                    <a:pt x="79462" y="34685"/>
                  </a:lnTo>
                  <a:lnTo>
                    <a:pt x="80635" y="31399"/>
                  </a:lnTo>
                  <a:lnTo>
                    <a:pt x="81221" y="27261"/>
                  </a:lnTo>
                  <a:lnTo>
                    <a:pt x="81954" y="22758"/>
                  </a:lnTo>
                  <a:lnTo>
                    <a:pt x="82907" y="18620"/>
                  </a:lnTo>
                  <a:lnTo>
                    <a:pt x="84300" y="14482"/>
                  </a:lnTo>
                  <a:lnTo>
                    <a:pt x="85986" y="10709"/>
                  </a:lnTo>
                  <a:lnTo>
                    <a:pt x="88112" y="7423"/>
                  </a:lnTo>
                  <a:lnTo>
                    <a:pt x="90458" y="4624"/>
                  </a:lnTo>
                  <a:lnTo>
                    <a:pt x="93610" y="2190"/>
                  </a:lnTo>
                  <a:lnTo>
                    <a:pt x="96908" y="608"/>
                  </a:lnTo>
                  <a:lnTo>
                    <a:pt x="100281" y="0"/>
                  </a:lnTo>
                  <a:close/>
                </a:path>
              </a:pathLst>
            </a:custGeom>
            <a:solidFill>
              <a:srgbClr val="5E5E5E">
                <a:alpha val="13920"/>
              </a:srgb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Franklin Gothic Book" panose="020B05030201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148;p40"/>
            <p:cNvSpPr/>
            <p:nvPr/>
          </p:nvSpPr>
          <p:spPr>
            <a:xfrm>
              <a:off x="5637463" y="1572694"/>
              <a:ext cx="2334300" cy="2568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6825" y="0"/>
                  </a:moveTo>
                  <a:lnTo>
                    <a:pt x="90435" y="0"/>
                  </a:lnTo>
                  <a:lnTo>
                    <a:pt x="94107" y="339"/>
                  </a:lnTo>
                  <a:lnTo>
                    <a:pt x="97655" y="1074"/>
                  </a:lnTo>
                  <a:lnTo>
                    <a:pt x="101141" y="2149"/>
                  </a:lnTo>
                  <a:lnTo>
                    <a:pt x="104564" y="3734"/>
                  </a:lnTo>
                  <a:lnTo>
                    <a:pt x="107676" y="5657"/>
                  </a:lnTo>
                  <a:lnTo>
                    <a:pt x="110663" y="7920"/>
                  </a:lnTo>
                  <a:lnTo>
                    <a:pt x="113278" y="10579"/>
                  </a:lnTo>
                  <a:lnTo>
                    <a:pt x="115456" y="13408"/>
                  </a:lnTo>
                  <a:lnTo>
                    <a:pt x="117199" y="16407"/>
                  </a:lnTo>
                  <a:lnTo>
                    <a:pt x="118568" y="19519"/>
                  </a:lnTo>
                  <a:lnTo>
                    <a:pt x="119502" y="22800"/>
                  </a:lnTo>
                  <a:lnTo>
                    <a:pt x="120000" y="26082"/>
                  </a:lnTo>
                  <a:lnTo>
                    <a:pt x="120000" y="29420"/>
                  </a:lnTo>
                  <a:lnTo>
                    <a:pt x="119564" y="32701"/>
                  </a:lnTo>
                  <a:lnTo>
                    <a:pt x="118755" y="35983"/>
                  </a:lnTo>
                  <a:lnTo>
                    <a:pt x="117572" y="39207"/>
                  </a:lnTo>
                  <a:lnTo>
                    <a:pt x="115892" y="42206"/>
                  </a:lnTo>
                  <a:lnTo>
                    <a:pt x="113775" y="45148"/>
                  </a:lnTo>
                  <a:lnTo>
                    <a:pt x="111286" y="47751"/>
                  </a:lnTo>
                  <a:lnTo>
                    <a:pt x="108236" y="50240"/>
                  </a:lnTo>
                  <a:lnTo>
                    <a:pt x="105062" y="52220"/>
                  </a:lnTo>
                  <a:lnTo>
                    <a:pt x="101514" y="53861"/>
                  </a:lnTo>
                  <a:lnTo>
                    <a:pt x="97904" y="55162"/>
                  </a:lnTo>
                  <a:lnTo>
                    <a:pt x="94232" y="55898"/>
                  </a:lnTo>
                  <a:lnTo>
                    <a:pt x="90435" y="56237"/>
                  </a:lnTo>
                  <a:lnTo>
                    <a:pt x="86576" y="56181"/>
                  </a:lnTo>
                  <a:lnTo>
                    <a:pt x="82780" y="55728"/>
                  </a:lnTo>
                  <a:lnTo>
                    <a:pt x="82780" y="55785"/>
                  </a:lnTo>
                  <a:lnTo>
                    <a:pt x="79107" y="55332"/>
                  </a:lnTo>
                  <a:lnTo>
                    <a:pt x="75497" y="55445"/>
                  </a:lnTo>
                  <a:lnTo>
                    <a:pt x="71950" y="56067"/>
                  </a:lnTo>
                  <a:lnTo>
                    <a:pt x="68775" y="57142"/>
                  </a:lnTo>
                  <a:lnTo>
                    <a:pt x="65726" y="58613"/>
                  </a:lnTo>
                  <a:lnTo>
                    <a:pt x="63049" y="60537"/>
                  </a:lnTo>
                  <a:lnTo>
                    <a:pt x="60746" y="62743"/>
                  </a:lnTo>
                  <a:lnTo>
                    <a:pt x="58755" y="65176"/>
                  </a:lnTo>
                  <a:lnTo>
                    <a:pt x="57136" y="67949"/>
                  </a:lnTo>
                  <a:lnTo>
                    <a:pt x="56016" y="70834"/>
                  </a:lnTo>
                  <a:lnTo>
                    <a:pt x="55331" y="73946"/>
                  </a:lnTo>
                  <a:lnTo>
                    <a:pt x="55207" y="77114"/>
                  </a:lnTo>
                  <a:lnTo>
                    <a:pt x="55643" y="80396"/>
                  </a:lnTo>
                  <a:lnTo>
                    <a:pt x="56763" y="83677"/>
                  </a:lnTo>
                  <a:lnTo>
                    <a:pt x="57821" y="86902"/>
                  </a:lnTo>
                  <a:lnTo>
                    <a:pt x="58568" y="90183"/>
                  </a:lnTo>
                  <a:lnTo>
                    <a:pt x="58755" y="93578"/>
                  </a:lnTo>
                  <a:lnTo>
                    <a:pt x="58443" y="96859"/>
                  </a:lnTo>
                  <a:lnTo>
                    <a:pt x="57759" y="100141"/>
                  </a:lnTo>
                  <a:lnTo>
                    <a:pt x="56639" y="103309"/>
                  </a:lnTo>
                  <a:lnTo>
                    <a:pt x="55020" y="106308"/>
                  </a:lnTo>
                  <a:lnTo>
                    <a:pt x="52904" y="109250"/>
                  </a:lnTo>
                  <a:lnTo>
                    <a:pt x="50414" y="111852"/>
                  </a:lnTo>
                  <a:lnTo>
                    <a:pt x="47427" y="114342"/>
                  </a:lnTo>
                  <a:lnTo>
                    <a:pt x="44190" y="116322"/>
                  </a:lnTo>
                  <a:lnTo>
                    <a:pt x="40829" y="117906"/>
                  </a:lnTo>
                  <a:lnTo>
                    <a:pt x="37219" y="118981"/>
                  </a:lnTo>
                  <a:lnTo>
                    <a:pt x="33485" y="119717"/>
                  </a:lnTo>
                  <a:lnTo>
                    <a:pt x="29751" y="120000"/>
                  </a:lnTo>
                  <a:lnTo>
                    <a:pt x="25954" y="119830"/>
                  </a:lnTo>
                  <a:lnTo>
                    <a:pt x="22282" y="119151"/>
                  </a:lnTo>
                  <a:lnTo>
                    <a:pt x="18672" y="118189"/>
                  </a:lnTo>
                  <a:lnTo>
                    <a:pt x="15124" y="116718"/>
                  </a:lnTo>
                  <a:lnTo>
                    <a:pt x="11825" y="114794"/>
                  </a:lnTo>
                  <a:lnTo>
                    <a:pt x="8838" y="112418"/>
                  </a:lnTo>
                  <a:lnTo>
                    <a:pt x="6099" y="109702"/>
                  </a:lnTo>
                  <a:lnTo>
                    <a:pt x="4045" y="106760"/>
                  </a:lnTo>
                  <a:lnTo>
                    <a:pt x="2240" y="103649"/>
                  </a:lnTo>
                  <a:lnTo>
                    <a:pt x="995" y="100367"/>
                  </a:lnTo>
                  <a:lnTo>
                    <a:pt x="186" y="97029"/>
                  </a:lnTo>
                  <a:lnTo>
                    <a:pt x="0" y="93635"/>
                  </a:lnTo>
                  <a:lnTo>
                    <a:pt x="124" y="90240"/>
                  </a:lnTo>
                  <a:lnTo>
                    <a:pt x="809" y="86902"/>
                  </a:lnTo>
                  <a:lnTo>
                    <a:pt x="1929" y="83620"/>
                  </a:lnTo>
                  <a:lnTo>
                    <a:pt x="3609" y="80396"/>
                  </a:lnTo>
                  <a:lnTo>
                    <a:pt x="5601" y="77397"/>
                  </a:lnTo>
                  <a:lnTo>
                    <a:pt x="8215" y="74681"/>
                  </a:lnTo>
                  <a:lnTo>
                    <a:pt x="11016" y="72418"/>
                  </a:lnTo>
                  <a:lnTo>
                    <a:pt x="14066" y="70495"/>
                  </a:lnTo>
                  <a:lnTo>
                    <a:pt x="17240" y="68910"/>
                  </a:lnTo>
                  <a:lnTo>
                    <a:pt x="20663" y="67722"/>
                  </a:lnTo>
                  <a:lnTo>
                    <a:pt x="24087" y="66930"/>
                  </a:lnTo>
                  <a:lnTo>
                    <a:pt x="27697" y="66534"/>
                  </a:lnTo>
                  <a:lnTo>
                    <a:pt x="31182" y="66534"/>
                  </a:lnTo>
                  <a:lnTo>
                    <a:pt x="34668" y="66987"/>
                  </a:lnTo>
                  <a:lnTo>
                    <a:pt x="38464" y="67383"/>
                  </a:lnTo>
                  <a:lnTo>
                    <a:pt x="42074" y="67213"/>
                  </a:lnTo>
                  <a:lnTo>
                    <a:pt x="45497" y="66534"/>
                  </a:lnTo>
                  <a:lnTo>
                    <a:pt x="48734" y="65346"/>
                  </a:lnTo>
                  <a:lnTo>
                    <a:pt x="51721" y="63818"/>
                  </a:lnTo>
                  <a:lnTo>
                    <a:pt x="54460" y="61895"/>
                  </a:lnTo>
                  <a:lnTo>
                    <a:pt x="56763" y="59745"/>
                  </a:lnTo>
                  <a:lnTo>
                    <a:pt x="58630" y="57142"/>
                  </a:lnTo>
                  <a:lnTo>
                    <a:pt x="60248" y="54427"/>
                  </a:lnTo>
                  <a:lnTo>
                    <a:pt x="61244" y="51485"/>
                  </a:lnTo>
                  <a:lnTo>
                    <a:pt x="61867" y="48429"/>
                  </a:lnTo>
                  <a:lnTo>
                    <a:pt x="61929" y="45205"/>
                  </a:lnTo>
                  <a:lnTo>
                    <a:pt x="61369" y="41923"/>
                  </a:lnTo>
                  <a:lnTo>
                    <a:pt x="60248" y="38642"/>
                  </a:lnTo>
                  <a:lnTo>
                    <a:pt x="59066" y="35304"/>
                  </a:lnTo>
                  <a:lnTo>
                    <a:pt x="58257" y="31739"/>
                  </a:lnTo>
                  <a:lnTo>
                    <a:pt x="58008" y="28231"/>
                  </a:lnTo>
                  <a:lnTo>
                    <a:pt x="58257" y="24724"/>
                  </a:lnTo>
                  <a:lnTo>
                    <a:pt x="59066" y="21159"/>
                  </a:lnTo>
                  <a:lnTo>
                    <a:pt x="60248" y="17765"/>
                  </a:lnTo>
                  <a:lnTo>
                    <a:pt x="61929" y="14483"/>
                  </a:lnTo>
                  <a:lnTo>
                    <a:pt x="64170" y="11371"/>
                  </a:lnTo>
                  <a:lnTo>
                    <a:pt x="66846" y="8486"/>
                  </a:lnTo>
                  <a:lnTo>
                    <a:pt x="69771" y="6110"/>
                  </a:lnTo>
                  <a:lnTo>
                    <a:pt x="72883" y="4073"/>
                  </a:lnTo>
                  <a:lnTo>
                    <a:pt x="76182" y="2545"/>
                  </a:lnTo>
                  <a:lnTo>
                    <a:pt x="79605" y="1244"/>
                  </a:lnTo>
                  <a:lnTo>
                    <a:pt x="83215" y="452"/>
                  </a:lnTo>
                  <a:lnTo>
                    <a:pt x="86825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Franklin Gothic Book" panose="020B05030201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149;p40"/>
            <p:cNvSpPr/>
            <p:nvPr/>
          </p:nvSpPr>
          <p:spPr>
            <a:xfrm>
              <a:off x="3074969" y="1841674"/>
              <a:ext cx="2785200" cy="268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9841" y="0"/>
                  </a:moveTo>
                  <a:lnTo>
                    <a:pt x="84005" y="164"/>
                  </a:lnTo>
                  <a:lnTo>
                    <a:pt x="88274" y="765"/>
                  </a:lnTo>
                  <a:lnTo>
                    <a:pt x="92437" y="1913"/>
                  </a:lnTo>
                  <a:lnTo>
                    <a:pt x="96495" y="3498"/>
                  </a:lnTo>
                  <a:lnTo>
                    <a:pt x="100237" y="5521"/>
                  </a:lnTo>
                  <a:lnTo>
                    <a:pt x="103715" y="7817"/>
                  </a:lnTo>
                  <a:lnTo>
                    <a:pt x="106930" y="10551"/>
                  </a:lnTo>
                  <a:lnTo>
                    <a:pt x="109828" y="13558"/>
                  </a:lnTo>
                  <a:lnTo>
                    <a:pt x="112358" y="16783"/>
                  </a:lnTo>
                  <a:lnTo>
                    <a:pt x="114571" y="20337"/>
                  </a:lnTo>
                  <a:lnTo>
                    <a:pt x="116416" y="24054"/>
                  </a:lnTo>
                  <a:lnTo>
                    <a:pt x="117891" y="27990"/>
                  </a:lnTo>
                  <a:lnTo>
                    <a:pt x="118998" y="32036"/>
                  </a:lnTo>
                  <a:lnTo>
                    <a:pt x="119631" y="36191"/>
                  </a:lnTo>
                  <a:lnTo>
                    <a:pt x="120000" y="40510"/>
                  </a:lnTo>
                  <a:lnTo>
                    <a:pt x="119841" y="44829"/>
                  </a:lnTo>
                  <a:lnTo>
                    <a:pt x="119209" y="49148"/>
                  </a:lnTo>
                  <a:lnTo>
                    <a:pt x="118155" y="53466"/>
                  </a:lnTo>
                  <a:lnTo>
                    <a:pt x="116679" y="57403"/>
                  </a:lnTo>
                  <a:lnTo>
                    <a:pt x="114888" y="61230"/>
                  </a:lnTo>
                  <a:lnTo>
                    <a:pt x="112779" y="64674"/>
                  </a:lnTo>
                  <a:lnTo>
                    <a:pt x="110408" y="67899"/>
                  </a:lnTo>
                  <a:lnTo>
                    <a:pt x="107667" y="70797"/>
                  </a:lnTo>
                  <a:lnTo>
                    <a:pt x="104822" y="73366"/>
                  </a:lnTo>
                  <a:lnTo>
                    <a:pt x="101554" y="75662"/>
                  </a:lnTo>
                  <a:lnTo>
                    <a:pt x="98287" y="77685"/>
                  </a:lnTo>
                  <a:lnTo>
                    <a:pt x="94808" y="79271"/>
                  </a:lnTo>
                  <a:lnTo>
                    <a:pt x="91119" y="80583"/>
                  </a:lnTo>
                  <a:lnTo>
                    <a:pt x="87325" y="81457"/>
                  </a:lnTo>
                  <a:lnTo>
                    <a:pt x="83478" y="82004"/>
                  </a:lnTo>
                  <a:lnTo>
                    <a:pt x="79578" y="82113"/>
                  </a:lnTo>
                  <a:lnTo>
                    <a:pt x="75625" y="81731"/>
                  </a:lnTo>
                  <a:lnTo>
                    <a:pt x="71620" y="81020"/>
                  </a:lnTo>
                  <a:lnTo>
                    <a:pt x="68722" y="80583"/>
                  </a:lnTo>
                  <a:lnTo>
                    <a:pt x="65928" y="80692"/>
                  </a:lnTo>
                  <a:lnTo>
                    <a:pt x="63241" y="81129"/>
                  </a:lnTo>
                  <a:lnTo>
                    <a:pt x="60606" y="82004"/>
                  </a:lnTo>
                  <a:lnTo>
                    <a:pt x="58234" y="83261"/>
                  </a:lnTo>
                  <a:lnTo>
                    <a:pt x="55915" y="84902"/>
                  </a:lnTo>
                  <a:lnTo>
                    <a:pt x="53965" y="86870"/>
                  </a:lnTo>
                  <a:lnTo>
                    <a:pt x="52279" y="89056"/>
                  </a:lnTo>
                  <a:lnTo>
                    <a:pt x="51014" y="91517"/>
                  </a:lnTo>
                  <a:lnTo>
                    <a:pt x="49960" y="94250"/>
                  </a:lnTo>
                  <a:lnTo>
                    <a:pt x="49380" y="97257"/>
                  </a:lnTo>
                  <a:lnTo>
                    <a:pt x="48959" y="99717"/>
                  </a:lnTo>
                  <a:lnTo>
                    <a:pt x="48379" y="102123"/>
                  </a:lnTo>
                  <a:lnTo>
                    <a:pt x="47167" y="105348"/>
                  </a:lnTo>
                  <a:lnTo>
                    <a:pt x="45586" y="108355"/>
                  </a:lnTo>
                  <a:lnTo>
                    <a:pt x="43636" y="110979"/>
                  </a:lnTo>
                  <a:lnTo>
                    <a:pt x="41422" y="113384"/>
                  </a:lnTo>
                  <a:lnTo>
                    <a:pt x="38945" y="115407"/>
                  </a:lnTo>
                  <a:lnTo>
                    <a:pt x="36258" y="117102"/>
                  </a:lnTo>
                  <a:lnTo>
                    <a:pt x="33359" y="118414"/>
                  </a:lnTo>
                  <a:lnTo>
                    <a:pt x="30303" y="119398"/>
                  </a:lnTo>
                  <a:lnTo>
                    <a:pt x="27088" y="119890"/>
                  </a:lnTo>
                  <a:lnTo>
                    <a:pt x="23820" y="120000"/>
                  </a:lnTo>
                  <a:lnTo>
                    <a:pt x="20606" y="119617"/>
                  </a:lnTo>
                  <a:lnTo>
                    <a:pt x="17285" y="118851"/>
                  </a:lnTo>
                  <a:lnTo>
                    <a:pt x="14176" y="117539"/>
                  </a:lnTo>
                  <a:lnTo>
                    <a:pt x="11277" y="115845"/>
                  </a:lnTo>
                  <a:lnTo>
                    <a:pt x="8642" y="113931"/>
                  </a:lnTo>
                  <a:lnTo>
                    <a:pt x="6376" y="111526"/>
                  </a:lnTo>
                  <a:lnTo>
                    <a:pt x="4426" y="108956"/>
                  </a:lnTo>
                  <a:lnTo>
                    <a:pt x="2793" y="106168"/>
                  </a:lnTo>
                  <a:lnTo>
                    <a:pt x="1528" y="103161"/>
                  </a:lnTo>
                  <a:lnTo>
                    <a:pt x="579" y="99990"/>
                  </a:lnTo>
                  <a:lnTo>
                    <a:pt x="105" y="96656"/>
                  </a:lnTo>
                  <a:lnTo>
                    <a:pt x="0" y="93266"/>
                  </a:lnTo>
                  <a:lnTo>
                    <a:pt x="421" y="89931"/>
                  </a:lnTo>
                  <a:lnTo>
                    <a:pt x="1159" y="86487"/>
                  </a:lnTo>
                  <a:lnTo>
                    <a:pt x="2371" y="83425"/>
                  </a:lnTo>
                  <a:lnTo>
                    <a:pt x="3794" y="80583"/>
                  </a:lnTo>
                  <a:lnTo>
                    <a:pt x="5691" y="78068"/>
                  </a:lnTo>
                  <a:lnTo>
                    <a:pt x="7694" y="75662"/>
                  </a:lnTo>
                  <a:lnTo>
                    <a:pt x="10013" y="73749"/>
                  </a:lnTo>
                  <a:lnTo>
                    <a:pt x="12542" y="71945"/>
                  </a:lnTo>
                  <a:lnTo>
                    <a:pt x="15177" y="70633"/>
                  </a:lnTo>
                  <a:lnTo>
                    <a:pt x="18076" y="69594"/>
                  </a:lnTo>
                  <a:lnTo>
                    <a:pt x="20974" y="68883"/>
                  </a:lnTo>
                  <a:lnTo>
                    <a:pt x="24031" y="68610"/>
                  </a:lnTo>
                  <a:lnTo>
                    <a:pt x="26877" y="68282"/>
                  </a:lnTo>
                  <a:lnTo>
                    <a:pt x="29512" y="67462"/>
                  </a:lnTo>
                  <a:lnTo>
                    <a:pt x="31989" y="66259"/>
                  </a:lnTo>
                  <a:lnTo>
                    <a:pt x="34255" y="64728"/>
                  </a:lnTo>
                  <a:lnTo>
                    <a:pt x="36310" y="62815"/>
                  </a:lnTo>
                  <a:lnTo>
                    <a:pt x="37997" y="60683"/>
                  </a:lnTo>
                  <a:lnTo>
                    <a:pt x="39472" y="58332"/>
                  </a:lnTo>
                  <a:lnTo>
                    <a:pt x="40474" y="55763"/>
                  </a:lnTo>
                  <a:lnTo>
                    <a:pt x="41159" y="52920"/>
                  </a:lnTo>
                  <a:lnTo>
                    <a:pt x="41475" y="50132"/>
                  </a:lnTo>
                  <a:lnTo>
                    <a:pt x="41317" y="47125"/>
                  </a:lnTo>
                  <a:lnTo>
                    <a:pt x="40895" y="42533"/>
                  </a:lnTo>
                  <a:lnTo>
                    <a:pt x="41001" y="37940"/>
                  </a:lnTo>
                  <a:lnTo>
                    <a:pt x="41581" y="33293"/>
                  </a:lnTo>
                  <a:lnTo>
                    <a:pt x="42687" y="28592"/>
                  </a:lnTo>
                  <a:lnTo>
                    <a:pt x="44216" y="24382"/>
                  </a:lnTo>
                  <a:lnTo>
                    <a:pt x="46166" y="20501"/>
                  </a:lnTo>
                  <a:lnTo>
                    <a:pt x="48379" y="16892"/>
                  </a:lnTo>
                  <a:lnTo>
                    <a:pt x="51014" y="13558"/>
                  </a:lnTo>
                  <a:lnTo>
                    <a:pt x="53860" y="10551"/>
                  </a:lnTo>
                  <a:lnTo>
                    <a:pt x="57022" y="7927"/>
                  </a:lnTo>
                  <a:lnTo>
                    <a:pt x="60395" y="5630"/>
                  </a:lnTo>
                  <a:lnTo>
                    <a:pt x="63978" y="3662"/>
                  </a:lnTo>
                  <a:lnTo>
                    <a:pt x="67826" y="2077"/>
                  </a:lnTo>
                  <a:lnTo>
                    <a:pt x="71725" y="929"/>
                  </a:lnTo>
                  <a:lnTo>
                    <a:pt x="75783" y="218"/>
                  </a:lnTo>
                  <a:lnTo>
                    <a:pt x="79841" y="0"/>
                  </a:lnTo>
                  <a:close/>
                </a:path>
              </a:pathLst>
            </a:custGeom>
            <a:solidFill>
              <a:srgbClr val="5E5E5E">
                <a:alpha val="13920"/>
              </a:srgb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Franklin Gothic Book" panose="020B05030201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150;p40"/>
            <p:cNvSpPr/>
            <p:nvPr/>
          </p:nvSpPr>
          <p:spPr>
            <a:xfrm>
              <a:off x="1641825" y="1470659"/>
              <a:ext cx="1894500" cy="211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3414" y="0"/>
                  </a:moveTo>
                  <a:lnTo>
                    <a:pt x="48456" y="350"/>
                  </a:lnTo>
                  <a:lnTo>
                    <a:pt x="53263" y="1263"/>
                  </a:lnTo>
                  <a:lnTo>
                    <a:pt x="58148" y="2736"/>
                  </a:lnTo>
                  <a:lnTo>
                    <a:pt x="62797" y="4771"/>
                  </a:lnTo>
                  <a:lnTo>
                    <a:pt x="67209" y="7368"/>
                  </a:lnTo>
                  <a:lnTo>
                    <a:pt x="71149" y="10385"/>
                  </a:lnTo>
                  <a:lnTo>
                    <a:pt x="74694" y="13684"/>
                  </a:lnTo>
                  <a:lnTo>
                    <a:pt x="77688" y="17263"/>
                  </a:lnTo>
                  <a:lnTo>
                    <a:pt x="80052" y="21263"/>
                  </a:lnTo>
                  <a:lnTo>
                    <a:pt x="81943" y="25333"/>
                  </a:lnTo>
                  <a:lnTo>
                    <a:pt x="83204" y="29543"/>
                  </a:lnTo>
                  <a:lnTo>
                    <a:pt x="83992" y="33824"/>
                  </a:lnTo>
                  <a:lnTo>
                    <a:pt x="84149" y="38245"/>
                  </a:lnTo>
                  <a:lnTo>
                    <a:pt x="83755" y="42666"/>
                  </a:lnTo>
                  <a:lnTo>
                    <a:pt x="82889" y="46947"/>
                  </a:lnTo>
                  <a:lnTo>
                    <a:pt x="81234" y="51228"/>
                  </a:lnTo>
                  <a:lnTo>
                    <a:pt x="79185" y="55298"/>
                  </a:lnTo>
                  <a:lnTo>
                    <a:pt x="76349" y="59228"/>
                  </a:lnTo>
                  <a:lnTo>
                    <a:pt x="76349" y="59157"/>
                  </a:lnTo>
                  <a:lnTo>
                    <a:pt x="74852" y="61614"/>
                  </a:lnTo>
                  <a:lnTo>
                    <a:pt x="74064" y="64140"/>
                  </a:lnTo>
                  <a:lnTo>
                    <a:pt x="73985" y="66736"/>
                  </a:lnTo>
                  <a:lnTo>
                    <a:pt x="74458" y="69122"/>
                  </a:lnTo>
                  <a:lnTo>
                    <a:pt x="75482" y="71368"/>
                  </a:lnTo>
                  <a:lnTo>
                    <a:pt x="76979" y="73403"/>
                  </a:lnTo>
                  <a:lnTo>
                    <a:pt x="79028" y="75087"/>
                  </a:lnTo>
                  <a:lnTo>
                    <a:pt x="81470" y="76421"/>
                  </a:lnTo>
                  <a:lnTo>
                    <a:pt x="84149" y="77263"/>
                  </a:lnTo>
                  <a:lnTo>
                    <a:pt x="87065" y="77614"/>
                  </a:lnTo>
                  <a:lnTo>
                    <a:pt x="90059" y="77263"/>
                  </a:lnTo>
                  <a:lnTo>
                    <a:pt x="93525" y="76701"/>
                  </a:lnTo>
                  <a:lnTo>
                    <a:pt x="96913" y="76701"/>
                  </a:lnTo>
                  <a:lnTo>
                    <a:pt x="100380" y="77052"/>
                  </a:lnTo>
                  <a:lnTo>
                    <a:pt x="103768" y="77894"/>
                  </a:lnTo>
                  <a:lnTo>
                    <a:pt x="107078" y="79157"/>
                  </a:lnTo>
                  <a:lnTo>
                    <a:pt x="110229" y="80982"/>
                  </a:lnTo>
                  <a:lnTo>
                    <a:pt x="113145" y="83368"/>
                  </a:lnTo>
                  <a:lnTo>
                    <a:pt x="115587" y="85964"/>
                  </a:lnTo>
                  <a:lnTo>
                    <a:pt x="117478" y="88912"/>
                  </a:lnTo>
                  <a:lnTo>
                    <a:pt x="118896" y="91929"/>
                  </a:lnTo>
                  <a:lnTo>
                    <a:pt x="119763" y="95228"/>
                  </a:lnTo>
                  <a:lnTo>
                    <a:pt x="120000" y="98526"/>
                  </a:lnTo>
                  <a:lnTo>
                    <a:pt x="119684" y="101754"/>
                  </a:lnTo>
                  <a:lnTo>
                    <a:pt x="118739" y="105052"/>
                  </a:lnTo>
                  <a:lnTo>
                    <a:pt x="117242" y="108210"/>
                  </a:lnTo>
                  <a:lnTo>
                    <a:pt x="115193" y="111157"/>
                  </a:lnTo>
                  <a:lnTo>
                    <a:pt x="112514" y="113754"/>
                  </a:lnTo>
                  <a:lnTo>
                    <a:pt x="109599" y="116070"/>
                  </a:lnTo>
                  <a:lnTo>
                    <a:pt x="106290" y="117754"/>
                  </a:lnTo>
                  <a:lnTo>
                    <a:pt x="102902" y="118947"/>
                  </a:lnTo>
                  <a:lnTo>
                    <a:pt x="99198" y="119789"/>
                  </a:lnTo>
                  <a:lnTo>
                    <a:pt x="95574" y="120000"/>
                  </a:lnTo>
                  <a:lnTo>
                    <a:pt x="91713" y="119649"/>
                  </a:lnTo>
                  <a:lnTo>
                    <a:pt x="88089" y="118877"/>
                  </a:lnTo>
                  <a:lnTo>
                    <a:pt x="84464" y="117543"/>
                  </a:lnTo>
                  <a:lnTo>
                    <a:pt x="81234" y="115719"/>
                  </a:lnTo>
                  <a:lnTo>
                    <a:pt x="78319" y="113333"/>
                  </a:lnTo>
                  <a:lnTo>
                    <a:pt x="75718" y="110736"/>
                  </a:lnTo>
                  <a:lnTo>
                    <a:pt x="73827" y="107789"/>
                  </a:lnTo>
                  <a:lnTo>
                    <a:pt x="72567" y="104701"/>
                  </a:lnTo>
                  <a:lnTo>
                    <a:pt x="71700" y="101473"/>
                  </a:lnTo>
                  <a:lnTo>
                    <a:pt x="71464" y="98175"/>
                  </a:lnTo>
                  <a:lnTo>
                    <a:pt x="71700" y="94877"/>
                  </a:lnTo>
                  <a:lnTo>
                    <a:pt x="72567" y="91578"/>
                  </a:lnTo>
                  <a:lnTo>
                    <a:pt x="74064" y="88421"/>
                  </a:lnTo>
                  <a:lnTo>
                    <a:pt x="75246" y="85824"/>
                  </a:lnTo>
                  <a:lnTo>
                    <a:pt x="75640" y="83228"/>
                  </a:lnTo>
                  <a:lnTo>
                    <a:pt x="75246" y="80771"/>
                  </a:lnTo>
                  <a:lnTo>
                    <a:pt x="74379" y="78385"/>
                  </a:lnTo>
                  <a:lnTo>
                    <a:pt x="72961" y="76350"/>
                  </a:lnTo>
                  <a:lnTo>
                    <a:pt x="71070" y="74526"/>
                  </a:lnTo>
                  <a:lnTo>
                    <a:pt x="68864" y="73052"/>
                  </a:lnTo>
                  <a:lnTo>
                    <a:pt x="66342" y="72070"/>
                  </a:lnTo>
                  <a:lnTo>
                    <a:pt x="63585" y="71578"/>
                  </a:lnTo>
                  <a:lnTo>
                    <a:pt x="60669" y="71719"/>
                  </a:lnTo>
                  <a:lnTo>
                    <a:pt x="57596" y="72350"/>
                  </a:lnTo>
                  <a:lnTo>
                    <a:pt x="53184" y="73754"/>
                  </a:lnTo>
                  <a:lnTo>
                    <a:pt x="48614" y="74526"/>
                  </a:lnTo>
                  <a:lnTo>
                    <a:pt x="43887" y="74947"/>
                  </a:lnTo>
                  <a:lnTo>
                    <a:pt x="39238" y="74947"/>
                  </a:lnTo>
                  <a:lnTo>
                    <a:pt x="34668" y="74385"/>
                  </a:lnTo>
                  <a:lnTo>
                    <a:pt x="29940" y="73403"/>
                  </a:lnTo>
                  <a:lnTo>
                    <a:pt x="25528" y="71929"/>
                  </a:lnTo>
                  <a:lnTo>
                    <a:pt x="21195" y="70035"/>
                  </a:lnTo>
                  <a:lnTo>
                    <a:pt x="17019" y="67508"/>
                  </a:lnTo>
                  <a:lnTo>
                    <a:pt x="12921" y="64491"/>
                  </a:lnTo>
                  <a:lnTo>
                    <a:pt x="9376" y="61052"/>
                  </a:lnTo>
                  <a:lnTo>
                    <a:pt x="6460" y="57473"/>
                  </a:lnTo>
                  <a:lnTo>
                    <a:pt x="4097" y="53473"/>
                  </a:lnTo>
                  <a:lnTo>
                    <a:pt x="2127" y="49333"/>
                  </a:lnTo>
                  <a:lnTo>
                    <a:pt x="866" y="45122"/>
                  </a:lnTo>
                  <a:lnTo>
                    <a:pt x="157" y="40701"/>
                  </a:lnTo>
                  <a:lnTo>
                    <a:pt x="0" y="36280"/>
                  </a:lnTo>
                  <a:lnTo>
                    <a:pt x="472" y="31789"/>
                  </a:lnTo>
                  <a:lnTo>
                    <a:pt x="1497" y="27508"/>
                  </a:lnTo>
                  <a:lnTo>
                    <a:pt x="3151" y="23157"/>
                  </a:lnTo>
                  <a:lnTo>
                    <a:pt x="5436" y="19017"/>
                  </a:lnTo>
                  <a:lnTo>
                    <a:pt x="8351" y="15017"/>
                  </a:lnTo>
                  <a:lnTo>
                    <a:pt x="11818" y="11438"/>
                  </a:lnTo>
                  <a:lnTo>
                    <a:pt x="15600" y="8350"/>
                  </a:lnTo>
                  <a:lnTo>
                    <a:pt x="19697" y="5614"/>
                  </a:lnTo>
                  <a:lnTo>
                    <a:pt x="24110" y="3508"/>
                  </a:lnTo>
                  <a:lnTo>
                    <a:pt x="28837" y="1894"/>
                  </a:lnTo>
                  <a:lnTo>
                    <a:pt x="33486" y="701"/>
                  </a:lnTo>
                  <a:lnTo>
                    <a:pt x="38450" y="70"/>
                  </a:lnTo>
                  <a:lnTo>
                    <a:pt x="43414" y="0"/>
                  </a:lnTo>
                  <a:close/>
                </a:path>
              </a:pathLst>
            </a:custGeom>
            <a:solidFill>
              <a:srgbClr val="5E5E5E">
                <a:alpha val="13920"/>
              </a:srgb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Franklin Gothic Book" panose="020B05030201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151;p40"/>
            <p:cNvSpPr/>
            <p:nvPr/>
          </p:nvSpPr>
          <p:spPr>
            <a:xfrm>
              <a:off x="3147411" y="1881133"/>
              <a:ext cx="2670600" cy="2574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9841" y="0"/>
                  </a:moveTo>
                  <a:lnTo>
                    <a:pt x="84005" y="164"/>
                  </a:lnTo>
                  <a:lnTo>
                    <a:pt x="88274" y="765"/>
                  </a:lnTo>
                  <a:lnTo>
                    <a:pt x="92437" y="1913"/>
                  </a:lnTo>
                  <a:lnTo>
                    <a:pt x="96495" y="3498"/>
                  </a:lnTo>
                  <a:lnTo>
                    <a:pt x="100237" y="5521"/>
                  </a:lnTo>
                  <a:lnTo>
                    <a:pt x="103715" y="7817"/>
                  </a:lnTo>
                  <a:lnTo>
                    <a:pt x="106930" y="10551"/>
                  </a:lnTo>
                  <a:lnTo>
                    <a:pt x="109828" y="13558"/>
                  </a:lnTo>
                  <a:lnTo>
                    <a:pt x="112358" y="16783"/>
                  </a:lnTo>
                  <a:lnTo>
                    <a:pt x="114571" y="20337"/>
                  </a:lnTo>
                  <a:lnTo>
                    <a:pt x="116416" y="24054"/>
                  </a:lnTo>
                  <a:lnTo>
                    <a:pt x="117891" y="27990"/>
                  </a:lnTo>
                  <a:lnTo>
                    <a:pt x="118998" y="32036"/>
                  </a:lnTo>
                  <a:lnTo>
                    <a:pt x="119631" y="36191"/>
                  </a:lnTo>
                  <a:lnTo>
                    <a:pt x="120000" y="40510"/>
                  </a:lnTo>
                  <a:lnTo>
                    <a:pt x="119841" y="44829"/>
                  </a:lnTo>
                  <a:lnTo>
                    <a:pt x="119209" y="49148"/>
                  </a:lnTo>
                  <a:lnTo>
                    <a:pt x="118155" y="53466"/>
                  </a:lnTo>
                  <a:lnTo>
                    <a:pt x="116679" y="57403"/>
                  </a:lnTo>
                  <a:lnTo>
                    <a:pt x="114888" y="61230"/>
                  </a:lnTo>
                  <a:lnTo>
                    <a:pt x="112779" y="64674"/>
                  </a:lnTo>
                  <a:lnTo>
                    <a:pt x="110408" y="67899"/>
                  </a:lnTo>
                  <a:lnTo>
                    <a:pt x="107667" y="70797"/>
                  </a:lnTo>
                  <a:lnTo>
                    <a:pt x="104822" y="73366"/>
                  </a:lnTo>
                  <a:lnTo>
                    <a:pt x="101554" y="75662"/>
                  </a:lnTo>
                  <a:lnTo>
                    <a:pt x="98287" y="77685"/>
                  </a:lnTo>
                  <a:lnTo>
                    <a:pt x="94808" y="79271"/>
                  </a:lnTo>
                  <a:lnTo>
                    <a:pt x="91119" y="80583"/>
                  </a:lnTo>
                  <a:lnTo>
                    <a:pt x="87325" y="81457"/>
                  </a:lnTo>
                  <a:lnTo>
                    <a:pt x="83478" y="82004"/>
                  </a:lnTo>
                  <a:lnTo>
                    <a:pt x="79578" y="82113"/>
                  </a:lnTo>
                  <a:lnTo>
                    <a:pt x="75625" y="81731"/>
                  </a:lnTo>
                  <a:lnTo>
                    <a:pt x="71620" y="81020"/>
                  </a:lnTo>
                  <a:lnTo>
                    <a:pt x="68722" y="80583"/>
                  </a:lnTo>
                  <a:lnTo>
                    <a:pt x="65928" y="80692"/>
                  </a:lnTo>
                  <a:lnTo>
                    <a:pt x="63241" y="81129"/>
                  </a:lnTo>
                  <a:lnTo>
                    <a:pt x="60606" y="82004"/>
                  </a:lnTo>
                  <a:lnTo>
                    <a:pt x="58234" y="83261"/>
                  </a:lnTo>
                  <a:lnTo>
                    <a:pt x="55915" y="84902"/>
                  </a:lnTo>
                  <a:lnTo>
                    <a:pt x="53965" y="86870"/>
                  </a:lnTo>
                  <a:lnTo>
                    <a:pt x="52279" y="89056"/>
                  </a:lnTo>
                  <a:lnTo>
                    <a:pt x="51014" y="91517"/>
                  </a:lnTo>
                  <a:lnTo>
                    <a:pt x="49960" y="94250"/>
                  </a:lnTo>
                  <a:lnTo>
                    <a:pt x="49380" y="97257"/>
                  </a:lnTo>
                  <a:lnTo>
                    <a:pt x="48959" y="99717"/>
                  </a:lnTo>
                  <a:lnTo>
                    <a:pt x="48379" y="102123"/>
                  </a:lnTo>
                  <a:lnTo>
                    <a:pt x="47167" y="105348"/>
                  </a:lnTo>
                  <a:lnTo>
                    <a:pt x="45586" y="108355"/>
                  </a:lnTo>
                  <a:lnTo>
                    <a:pt x="43636" y="110979"/>
                  </a:lnTo>
                  <a:lnTo>
                    <a:pt x="41422" y="113384"/>
                  </a:lnTo>
                  <a:lnTo>
                    <a:pt x="38945" y="115407"/>
                  </a:lnTo>
                  <a:lnTo>
                    <a:pt x="36258" y="117102"/>
                  </a:lnTo>
                  <a:lnTo>
                    <a:pt x="33359" y="118414"/>
                  </a:lnTo>
                  <a:lnTo>
                    <a:pt x="30303" y="119398"/>
                  </a:lnTo>
                  <a:lnTo>
                    <a:pt x="27088" y="119890"/>
                  </a:lnTo>
                  <a:lnTo>
                    <a:pt x="23820" y="120000"/>
                  </a:lnTo>
                  <a:lnTo>
                    <a:pt x="20606" y="119617"/>
                  </a:lnTo>
                  <a:lnTo>
                    <a:pt x="17285" y="118851"/>
                  </a:lnTo>
                  <a:lnTo>
                    <a:pt x="14176" y="117539"/>
                  </a:lnTo>
                  <a:lnTo>
                    <a:pt x="11277" y="115845"/>
                  </a:lnTo>
                  <a:lnTo>
                    <a:pt x="8642" y="113931"/>
                  </a:lnTo>
                  <a:lnTo>
                    <a:pt x="6376" y="111526"/>
                  </a:lnTo>
                  <a:lnTo>
                    <a:pt x="4426" y="108956"/>
                  </a:lnTo>
                  <a:lnTo>
                    <a:pt x="2793" y="106168"/>
                  </a:lnTo>
                  <a:lnTo>
                    <a:pt x="1528" y="103161"/>
                  </a:lnTo>
                  <a:lnTo>
                    <a:pt x="579" y="99990"/>
                  </a:lnTo>
                  <a:lnTo>
                    <a:pt x="105" y="96656"/>
                  </a:lnTo>
                  <a:lnTo>
                    <a:pt x="0" y="93266"/>
                  </a:lnTo>
                  <a:lnTo>
                    <a:pt x="421" y="89931"/>
                  </a:lnTo>
                  <a:lnTo>
                    <a:pt x="1159" y="86487"/>
                  </a:lnTo>
                  <a:lnTo>
                    <a:pt x="2371" y="83425"/>
                  </a:lnTo>
                  <a:lnTo>
                    <a:pt x="3794" y="80583"/>
                  </a:lnTo>
                  <a:lnTo>
                    <a:pt x="5691" y="78068"/>
                  </a:lnTo>
                  <a:lnTo>
                    <a:pt x="7694" y="75662"/>
                  </a:lnTo>
                  <a:lnTo>
                    <a:pt x="10013" y="73749"/>
                  </a:lnTo>
                  <a:lnTo>
                    <a:pt x="12542" y="71945"/>
                  </a:lnTo>
                  <a:lnTo>
                    <a:pt x="15177" y="70633"/>
                  </a:lnTo>
                  <a:lnTo>
                    <a:pt x="18076" y="69594"/>
                  </a:lnTo>
                  <a:lnTo>
                    <a:pt x="20974" y="68883"/>
                  </a:lnTo>
                  <a:lnTo>
                    <a:pt x="24031" y="68610"/>
                  </a:lnTo>
                  <a:lnTo>
                    <a:pt x="26877" y="68282"/>
                  </a:lnTo>
                  <a:lnTo>
                    <a:pt x="29512" y="67462"/>
                  </a:lnTo>
                  <a:lnTo>
                    <a:pt x="31989" y="66259"/>
                  </a:lnTo>
                  <a:lnTo>
                    <a:pt x="34255" y="64728"/>
                  </a:lnTo>
                  <a:lnTo>
                    <a:pt x="36310" y="62815"/>
                  </a:lnTo>
                  <a:lnTo>
                    <a:pt x="37997" y="60683"/>
                  </a:lnTo>
                  <a:lnTo>
                    <a:pt x="39472" y="58332"/>
                  </a:lnTo>
                  <a:lnTo>
                    <a:pt x="40474" y="55763"/>
                  </a:lnTo>
                  <a:lnTo>
                    <a:pt x="41159" y="52920"/>
                  </a:lnTo>
                  <a:lnTo>
                    <a:pt x="41475" y="50132"/>
                  </a:lnTo>
                  <a:lnTo>
                    <a:pt x="41317" y="47125"/>
                  </a:lnTo>
                  <a:lnTo>
                    <a:pt x="40895" y="42533"/>
                  </a:lnTo>
                  <a:lnTo>
                    <a:pt x="41001" y="37940"/>
                  </a:lnTo>
                  <a:lnTo>
                    <a:pt x="41581" y="33293"/>
                  </a:lnTo>
                  <a:lnTo>
                    <a:pt x="42687" y="28592"/>
                  </a:lnTo>
                  <a:lnTo>
                    <a:pt x="44216" y="24382"/>
                  </a:lnTo>
                  <a:lnTo>
                    <a:pt x="46166" y="20501"/>
                  </a:lnTo>
                  <a:lnTo>
                    <a:pt x="48379" y="16892"/>
                  </a:lnTo>
                  <a:lnTo>
                    <a:pt x="51014" y="13558"/>
                  </a:lnTo>
                  <a:lnTo>
                    <a:pt x="53860" y="10551"/>
                  </a:lnTo>
                  <a:lnTo>
                    <a:pt x="57022" y="7927"/>
                  </a:lnTo>
                  <a:lnTo>
                    <a:pt x="60395" y="5630"/>
                  </a:lnTo>
                  <a:lnTo>
                    <a:pt x="63978" y="3662"/>
                  </a:lnTo>
                  <a:lnTo>
                    <a:pt x="67826" y="2077"/>
                  </a:lnTo>
                  <a:lnTo>
                    <a:pt x="71725" y="929"/>
                  </a:lnTo>
                  <a:lnTo>
                    <a:pt x="75783" y="218"/>
                  </a:lnTo>
                  <a:lnTo>
                    <a:pt x="79841" y="0"/>
                  </a:lnTo>
                  <a:close/>
                </a:path>
              </a:pathLst>
            </a:custGeom>
            <a:solidFill>
              <a:srgbClr val="FFCD0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Franklin Gothic Book" panose="020B05030201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152;p40"/>
            <p:cNvSpPr/>
            <p:nvPr/>
          </p:nvSpPr>
          <p:spPr>
            <a:xfrm>
              <a:off x="1715780" y="1502667"/>
              <a:ext cx="1785900" cy="200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3414" y="0"/>
                  </a:moveTo>
                  <a:lnTo>
                    <a:pt x="48456" y="350"/>
                  </a:lnTo>
                  <a:lnTo>
                    <a:pt x="53263" y="1263"/>
                  </a:lnTo>
                  <a:lnTo>
                    <a:pt x="58148" y="2736"/>
                  </a:lnTo>
                  <a:lnTo>
                    <a:pt x="62797" y="4771"/>
                  </a:lnTo>
                  <a:lnTo>
                    <a:pt x="67209" y="7368"/>
                  </a:lnTo>
                  <a:lnTo>
                    <a:pt x="71149" y="10385"/>
                  </a:lnTo>
                  <a:lnTo>
                    <a:pt x="74694" y="13684"/>
                  </a:lnTo>
                  <a:lnTo>
                    <a:pt x="77688" y="17263"/>
                  </a:lnTo>
                  <a:lnTo>
                    <a:pt x="80052" y="21263"/>
                  </a:lnTo>
                  <a:lnTo>
                    <a:pt x="81943" y="25333"/>
                  </a:lnTo>
                  <a:lnTo>
                    <a:pt x="83204" y="29543"/>
                  </a:lnTo>
                  <a:lnTo>
                    <a:pt x="83992" y="33824"/>
                  </a:lnTo>
                  <a:lnTo>
                    <a:pt x="84149" y="38245"/>
                  </a:lnTo>
                  <a:lnTo>
                    <a:pt x="83755" y="42666"/>
                  </a:lnTo>
                  <a:lnTo>
                    <a:pt x="82889" y="46947"/>
                  </a:lnTo>
                  <a:lnTo>
                    <a:pt x="81234" y="51228"/>
                  </a:lnTo>
                  <a:lnTo>
                    <a:pt x="79185" y="55298"/>
                  </a:lnTo>
                  <a:lnTo>
                    <a:pt x="76349" y="59228"/>
                  </a:lnTo>
                  <a:lnTo>
                    <a:pt x="76349" y="59157"/>
                  </a:lnTo>
                  <a:lnTo>
                    <a:pt x="74852" y="61614"/>
                  </a:lnTo>
                  <a:lnTo>
                    <a:pt x="74064" y="64140"/>
                  </a:lnTo>
                  <a:lnTo>
                    <a:pt x="73985" y="66736"/>
                  </a:lnTo>
                  <a:lnTo>
                    <a:pt x="74458" y="69122"/>
                  </a:lnTo>
                  <a:lnTo>
                    <a:pt x="75482" y="71368"/>
                  </a:lnTo>
                  <a:lnTo>
                    <a:pt x="76979" y="73403"/>
                  </a:lnTo>
                  <a:lnTo>
                    <a:pt x="79028" y="75087"/>
                  </a:lnTo>
                  <a:lnTo>
                    <a:pt x="81470" y="76421"/>
                  </a:lnTo>
                  <a:lnTo>
                    <a:pt x="84149" y="77263"/>
                  </a:lnTo>
                  <a:lnTo>
                    <a:pt x="87065" y="77614"/>
                  </a:lnTo>
                  <a:lnTo>
                    <a:pt x="90059" y="77263"/>
                  </a:lnTo>
                  <a:lnTo>
                    <a:pt x="93525" y="76701"/>
                  </a:lnTo>
                  <a:lnTo>
                    <a:pt x="96913" y="76701"/>
                  </a:lnTo>
                  <a:lnTo>
                    <a:pt x="100380" y="77052"/>
                  </a:lnTo>
                  <a:lnTo>
                    <a:pt x="103768" y="77894"/>
                  </a:lnTo>
                  <a:lnTo>
                    <a:pt x="107078" y="79157"/>
                  </a:lnTo>
                  <a:lnTo>
                    <a:pt x="110229" y="80982"/>
                  </a:lnTo>
                  <a:lnTo>
                    <a:pt x="113145" y="83368"/>
                  </a:lnTo>
                  <a:lnTo>
                    <a:pt x="115587" y="85964"/>
                  </a:lnTo>
                  <a:lnTo>
                    <a:pt x="117478" y="88912"/>
                  </a:lnTo>
                  <a:lnTo>
                    <a:pt x="118896" y="91929"/>
                  </a:lnTo>
                  <a:lnTo>
                    <a:pt x="119763" y="95228"/>
                  </a:lnTo>
                  <a:lnTo>
                    <a:pt x="120000" y="98526"/>
                  </a:lnTo>
                  <a:lnTo>
                    <a:pt x="119684" y="101754"/>
                  </a:lnTo>
                  <a:lnTo>
                    <a:pt x="118739" y="105052"/>
                  </a:lnTo>
                  <a:lnTo>
                    <a:pt x="117242" y="108210"/>
                  </a:lnTo>
                  <a:lnTo>
                    <a:pt x="115193" y="111157"/>
                  </a:lnTo>
                  <a:lnTo>
                    <a:pt x="112514" y="113754"/>
                  </a:lnTo>
                  <a:lnTo>
                    <a:pt x="109599" y="116070"/>
                  </a:lnTo>
                  <a:lnTo>
                    <a:pt x="106290" y="117754"/>
                  </a:lnTo>
                  <a:lnTo>
                    <a:pt x="102902" y="118947"/>
                  </a:lnTo>
                  <a:lnTo>
                    <a:pt x="99198" y="119789"/>
                  </a:lnTo>
                  <a:lnTo>
                    <a:pt x="95574" y="120000"/>
                  </a:lnTo>
                  <a:lnTo>
                    <a:pt x="91713" y="119649"/>
                  </a:lnTo>
                  <a:lnTo>
                    <a:pt x="88089" y="118877"/>
                  </a:lnTo>
                  <a:lnTo>
                    <a:pt x="84464" y="117543"/>
                  </a:lnTo>
                  <a:lnTo>
                    <a:pt x="81234" y="115719"/>
                  </a:lnTo>
                  <a:lnTo>
                    <a:pt x="78319" y="113333"/>
                  </a:lnTo>
                  <a:lnTo>
                    <a:pt x="75718" y="110736"/>
                  </a:lnTo>
                  <a:lnTo>
                    <a:pt x="73827" y="107789"/>
                  </a:lnTo>
                  <a:lnTo>
                    <a:pt x="72567" y="104701"/>
                  </a:lnTo>
                  <a:lnTo>
                    <a:pt x="71700" y="101473"/>
                  </a:lnTo>
                  <a:lnTo>
                    <a:pt x="71464" y="98175"/>
                  </a:lnTo>
                  <a:lnTo>
                    <a:pt x="71700" y="94877"/>
                  </a:lnTo>
                  <a:lnTo>
                    <a:pt x="72567" y="91578"/>
                  </a:lnTo>
                  <a:lnTo>
                    <a:pt x="74064" y="88421"/>
                  </a:lnTo>
                  <a:lnTo>
                    <a:pt x="75246" y="85824"/>
                  </a:lnTo>
                  <a:lnTo>
                    <a:pt x="75640" y="83228"/>
                  </a:lnTo>
                  <a:lnTo>
                    <a:pt x="75246" y="80771"/>
                  </a:lnTo>
                  <a:lnTo>
                    <a:pt x="74379" y="78385"/>
                  </a:lnTo>
                  <a:lnTo>
                    <a:pt x="72961" y="76350"/>
                  </a:lnTo>
                  <a:lnTo>
                    <a:pt x="71070" y="74526"/>
                  </a:lnTo>
                  <a:lnTo>
                    <a:pt x="68864" y="73052"/>
                  </a:lnTo>
                  <a:lnTo>
                    <a:pt x="66342" y="72070"/>
                  </a:lnTo>
                  <a:lnTo>
                    <a:pt x="63585" y="71578"/>
                  </a:lnTo>
                  <a:lnTo>
                    <a:pt x="60669" y="71719"/>
                  </a:lnTo>
                  <a:lnTo>
                    <a:pt x="57596" y="72350"/>
                  </a:lnTo>
                  <a:lnTo>
                    <a:pt x="53184" y="73754"/>
                  </a:lnTo>
                  <a:lnTo>
                    <a:pt x="48614" y="74526"/>
                  </a:lnTo>
                  <a:lnTo>
                    <a:pt x="43887" y="74947"/>
                  </a:lnTo>
                  <a:lnTo>
                    <a:pt x="39238" y="74947"/>
                  </a:lnTo>
                  <a:lnTo>
                    <a:pt x="34668" y="74385"/>
                  </a:lnTo>
                  <a:lnTo>
                    <a:pt x="29940" y="73403"/>
                  </a:lnTo>
                  <a:lnTo>
                    <a:pt x="25528" y="71929"/>
                  </a:lnTo>
                  <a:lnTo>
                    <a:pt x="21195" y="70035"/>
                  </a:lnTo>
                  <a:lnTo>
                    <a:pt x="17019" y="67508"/>
                  </a:lnTo>
                  <a:lnTo>
                    <a:pt x="12921" y="64491"/>
                  </a:lnTo>
                  <a:lnTo>
                    <a:pt x="9376" y="61052"/>
                  </a:lnTo>
                  <a:lnTo>
                    <a:pt x="6460" y="57473"/>
                  </a:lnTo>
                  <a:lnTo>
                    <a:pt x="4097" y="53473"/>
                  </a:lnTo>
                  <a:lnTo>
                    <a:pt x="2127" y="49333"/>
                  </a:lnTo>
                  <a:lnTo>
                    <a:pt x="866" y="45122"/>
                  </a:lnTo>
                  <a:lnTo>
                    <a:pt x="157" y="40701"/>
                  </a:lnTo>
                  <a:lnTo>
                    <a:pt x="0" y="36280"/>
                  </a:lnTo>
                  <a:lnTo>
                    <a:pt x="472" y="31789"/>
                  </a:lnTo>
                  <a:lnTo>
                    <a:pt x="1497" y="27508"/>
                  </a:lnTo>
                  <a:lnTo>
                    <a:pt x="3151" y="23157"/>
                  </a:lnTo>
                  <a:lnTo>
                    <a:pt x="5436" y="19017"/>
                  </a:lnTo>
                  <a:lnTo>
                    <a:pt x="8351" y="15017"/>
                  </a:lnTo>
                  <a:lnTo>
                    <a:pt x="11818" y="11438"/>
                  </a:lnTo>
                  <a:lnTo>
                    <a:pt x="15600" y="8350"/>
                  </a:lnTo>
                  <a:lnTo>
                    <a:pt x="19697" y="5614"/>
                  </a:lnTo>
                  <a:lnTo>
                    <a:pt x="24110" y="3508"/>
                  </a:lnTo>
                  <a:lnTo>
                    <a:pt x="28837" y="1894"/>
                  </a:lnTo>
                  <a:lnTo>
                    <a:pt x="33486" y="701"/>
                  </a:lnTo>
                  <a:lnTo>
                    <a:pt x="38450" y="70"/>
                  </a:lnTo>
                  <a:lnTo>
                    <a:pt x="43414" y="0"/>
                  </a:lnTo>
                  <a:close/>
                </a:path>
              </a:pathLst>
            </a:custGeom>
            <a:solidFill>
              <a:srgbClr val="F6921D"/>
            </a:solidFill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Franklin Gothic Book" panose="020B05030201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153;p40"/>
            <p:cNvSpPr/>
            <p:nvPr/>
          </p:nvSpPr>
          <p:spPr>
            <a:xfrm>
              <a:off x="3982967" y="3939376"/>
              <a:ext cx="2195946" cy="136472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281" y="0"/>
                  </a:moveTo>
                  <a:lnTo>
                    <a:pt x="103579" y="365"/>
                  </a:lnTo>
                  <a:lnTo>
                    <a:pt x="106731" y="1703"/>
                  </a:lnTo>
                  <a:lnTo>
                    <a:pt x="109810" y="3894"/>
                  </a:lnTo>
                  <a:lnTo>
                    <a:pt x="112669" y="7058"/>
                  </a:lnTo>
                  <a:lnTo>
                    <a:pt x="115015" y="10709"/>
                  </a:lnTo>
                  <a:lnTo>
                    <a:pt x="117141" y="15456"/>
                  </a:lnTo>
                  <a:lnTo>
                    <a:pt x="118680" y="20811"/>
                  </a:lnTo>
                  <a:lnTo>
                    <a:pt x="119633" y="26288"/>
                  </a:lnTo>
                  <a:lnTo>
                    <a:pt x="120000" y="31764"/>
                  </a:lnTo>
                  <a:lnTo>
                    <a:pt x="119706" y="37241"/>
                  </a:lnTo>
                  <a:lnTo>
                    <a:pt x="118900" y="42596"/>
                  </a:lnTo>
                  <a:lnTo>
                    <a:pt x="117580" y="47586"/>
                  </a:lnTo>
                  <a:lnTo>
                    <a:pt x="115748" y="52332"/>
                  </a:lnTo>
                  <a:lnTo>
                    <a:pt x="113329" y="56227"/>
                  </a:lnTo>
                  <a:lnTo>
                    <a:pt x="110543" y="59756"/>
                  </a:lnTo>
                  <a:lnTo>
                    <a:pt x="107318" y="62312"/>
                  </a:lnTo>
                  <a:lnTo>
                    <a:pt x="104019" y="63894"/>
                  </a:lnTo>
                  <a:lnTo>
                    <a:pt x="100720" y="64503"/>
                  </a:lnTo>
                  <a:lnTo>
                    <a:pt x="97275" y="64137"/>
                  </a:lnTo>
                  <a:lnTo>
                    <a:pt x="94123" y="62799"/>
                  </a:lnTo>
                  <a:lnTo>
                    <a:pt x="91044" y="60608"/>
                  </a:lnTo>
                  <a:lnTo>
                    <a:pt x="88185" y="57200"/>
                  </a:lnTo>
                  <a:lnTo>
                    <a:pt x="85766" y="53306"/>
                  </a:lnTo>
                  <a:lnTo>
                    <a:pt x="83860" y="50628"/>
                  </a:lnTo>
                  <a:lnTo>
                    <a:pt x="81808" y="48681"/>
                  </a:lnTo>
                  <a:lnTo>
                    <a:pt x="79682" y="47464"/>
                  </a:lnTo>
                  <a:lnTo>
                    <a:pt x="77483" y="47221"/>
                  </a:lnTo>
                  <a:lnTo>
                    <a:pt x="75357" y="47829"/>
                  </a:lnTo>
                  <a:lnTo>
                    <a:pt x="73231" y="49046"/>
                  </a:lnTo>
                  <a:lnTo>
                    <a:pt x="71325" y="50993"/>
                  </a:lnTo>
                  <a:lnTo>
                    <a:pt x="69786" y="53549"/>
                  </a:lnTo>
                  <a:lnTo>
                    <a:pt x="68466" y="56713"/>
                  </a:lnTo>
                  <a:lnTo>
                    <a:pt x="67660" y="60365"/>
                  </a:lnTo>
                  <a:lnTo>
                    <a:pt x="67440" y="64503"/>
                  </a:lnTo>
                  <a:lnTo>
                    <a:pt x="67073" y="71561"/>
                  </a:lnTo>
                  <a:lnTo>
                    <a:pt x="66267" y="78498"/>
                  </a:lnTo>
                  <a:lnTo>
                    <a:pt x="64948" y="85070"/>
                  </a:lnTo>
                  <a:lnTo>
                    <a:pt x="63188" y="91399"/>
                  </a:lnTo>
                  <a:lnTo>
                    <a:pt x="60843" y="97241"/>
                  </a:lnTo>
                  <a:lnTo>
                    <a:pt x="58130" y="102718"/>
                  </a:lnTo>
                  <a:lnTo>
                    <a:pt x="54832" y="107707"/>
                  </a:lnTo>
                  <a:lnTo>
                    <a:pt x="51166" y="111967"/>
                  </a:lnTo>
                  <a:lnTo>
                    <a:pt x="46988" y="115496"/>
                  </a:lnTo>
                  <a:lnTo>
                    <a:pt x="42883" y="117809"/>
                  </a:lnTo>
                  <a:lnTo>
                    <a:pt x="38485" y="119391"/>
                  </a:lnTo>
                  <a:lnTo>
                    <a:pt x="34160" y="120000"/>
                  </a:lnTo>
                  <a:lnTo>
                    <a:pt x="29908" y="119634"/>
                  </a:lnTo>
                  <a:lnTo>
                    <a:pt x="25656" y="118417"/>
                  </a:lnTo>
                  <a:lnTo>
                    <a:pt x="21478" y="116348"/>
                  </a:lnTo>
                  <a:lnTo>
                    <a:pt x="17593" y="113184"/>
                  </a:lnTo>
                  <a:lnTo>
                    <a:pt x="13854" y="109411"/>
                  </a:lnTo>
                  <a:lnTo>
                    <a:pt x="10555" y="104665"/>
                  </a:lnTo>
                  <a:lnTo>
                    <a:pt x="7477" y="99188"/>
                  </a:lnTo>
                  <a:lnTo>
                    <a:pt x="4838" y="92981"/>
                  </a:lnTo>
                  <a:lnTo>
                    <a:pt x="2712" y="86044"/>
                  </a:lnTo>
                  <a:lnTo>
                    <a:pt x="1319" y="79229"/>
                  </a:lnTo>
                  <a:lnTo>
                    <a:pt x="366" y="71926"/>
                  </a:lnTo>
                  <a:lnTo>
                    <a:pt x="0" y="64868"/>
                  </a:lnTo>
                  <a:lnTo>
                    <a:pt x="293" y="57687"/>
                  </a:lnTo>
                  <a:lnTo>
                    <a:pt x="952" y="50628"/>
                  </a:lnTo>
                  <a:lnTo>
                    <a:pt x="2272" y="43691"/>
                  </a:lnTo>
                  <a:lnTo>
                    <a:pt x="4178" y="37241"/>
                  </a:lnTo>
                  <a:lnTo>
                    <a:pt x="6377" y="31156"/>
                  </a:lnTo>
                  <a:lnTo>
                    <a:pt x="9236" y="25436"/>
                  </a:lnTo>
                  <a:lnTo>
                    <a:pt x="12535" y="20324"/>
                  </a:lnTo>
                  <a:lnTo>
                    <a:pt x="16346" y="16064"/>
                  </a:lnTo>
                  <a:lnTo>
                    <a:pt x="20305" y="12778"/>
                  </a:lnTo>
                  <a:lnTo>
                    <a:pt x="24483" y="10223"/>
                  </a:lnTo>
                  <a:lnTo>
                    <a:pt x="28735" y="8640"/>
                  </a:lnTo>
                  <a:lnTo>
                    <a:pt x="32987" y="8032"/>
                  </a:lnTo>
                  <a:lnTo>
                    <a:pt x="37238" y="8397"/>
                  </a:lnTo>
                  <a:lnTo>
                    <a:pt x="41490" y="9614"/>
                  </a:lnTo>
                  <a:lnTo>
                    <a:pt x="45448" y="11561"/>
                  </a:lnTo>
                  <a:lnTo>
                    <a:pt x="49407" y="14482"/>
                  </a:lnTo>
                  <a:lnTo>
                    <a:pt x="52999" y="18255"/>
                  </a:lnTo>
                  <a:lnTo>
                    <a:pt x="56444" y="22758"/>
                  </a:lnTo>
                  <a:lnTo>
                    <a:pt x="59376" y="27991"/>
                  </a:lnTo>
                  <a:lnTo>
                    <a:pt x="62089" y="34077"/>
                  </a:lnTo>
                  <a:lnTo>
                    <a:pt x="62089" y="33955"/>
                  </a:lnTo>
                  <a:lnTo>
                    <a:pt x="63628" y="37241"/>
                  </a:lnTo>
                  <a:lnTo>
                    <a:pt x="65534" y="39553"/>
                  </a:lnTo>
                  <a:lnTo>
                    <a:pt x="67660" y="41135"/>
                  </a:lnTo>
                  <a:lnTo>
                    <a:pt x="69786" y="41987"/>
                  </a:lnTo>
                  <a:lnTo>
                    <a:pt x="72058" y="41987"/>
                  </a:lnTo>
                  <a:lnTo>
                    <a:pt x="74184" y="41135"/>
                  </a:lnTo>
                  <a:lnTo>
                    <a:pt x="76163" y="39553"/>
                  </a:lnTo>
                  <a:lnTo>
                    <a:pt x="77923" y="37484"/>
                  </a:lnTo>
                  <a:lnTo>
                    <a:pt x="79462" y="34685"/>
                  </a:lnTo>
                  <a:lnTo>
                    <a:pt x="80635" y="31399"/>
                  </a:lnTo>
                  <a:lnTo>
                    <a:pt x="81221" y="27261"/>
                  </a:lnTo>
                  <a:lnTo>
                    <a:pt x="81954" y="22758"/>
                  </a:lnTo>
                  <a:lnTo>
                    <a:pt x="82907" y="18620"/>
                  </a:lnTo>
                  <a:lnTo>
                    <a:pt x="84300" y="14482"/>
                  </a:lnTo>
                  <a:lnTo>
                    <a:pt x="85986" y="10709"/>
                  </a:lnTo>
                  <a:lnTo>
                    <a:pt x="88112" y="7423"/>
                  </a:lnTo>
                  <a:lnTo>
                    <a:pt x="90458" y="4624"/>
                  </a:lnTo>
                  <a:lnTo>
                    <a:pt x="93610" y="2190"/>
                  </a:lnTo>
                  <a:lnTo>
                    <a:pt x="96908" y="608"/>
                  </a:lnTo>
                  <a:lnTo>
                    <a:pt x="100281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Franklin Gothic Book" panose="020B05030201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154;p40"/>
            <p:cNvSpPr txBox="1"/>
            <p:nvPr/>
          </p:nvSpPr>
          <p:spPr>
            <a:xfrm>
              <a:off x="1702108" y="1638940"/>
              <a:ext cx="1347926" cy="866477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1050" b="1" dirty="0" err="1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Грошове</a:t>
              </a:r>
              <a:r>
                <a:rPr lang="ru-RU" sz="1050" b="1" dirty="0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ru-RU" sz="1050" b="1" dirty="0" err="1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забезпечення</a:t>
              </a:r>
              <a:r>
                <a:rPr lang="ru-RU" sz="1050" b="1" dirty="0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 до </a:t>
              </a:r>
              <a:r>
                <a:rPr lang="ru-RU" sz="1050" b="1" dirty="0" err="1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перерахунку</a:t>
              </a:r>
              <a:r>
                <a:rPr lang="ru-RU" sz="1050" b="1" dirty="0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ru-RU" sz="1050" b="1" dirty="0" err="1" smtClean="0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пенсії</a:t>
              </a:r>
              <a:endParaRPr lang="ru-RU" sz="1050" b="1" dirty="0" smtClean="0">
                <a:solidFill>
                  <a:srgbClr val="FFFFFF"/>
                </a:solidFill>
                <a:latin typeface="Franklin Gothic Book" panose="020B05030201020202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lvl="0" algn="ctr">
                <a:lnSpc>
                  <a:spcPct val="90000"/>
                </a:lnSpc>
              </a:pPr>
              <a:endParaRPr lang="ru-RU" sz="1050" b="1" dirty="0">
                <a:solidFill>
                  <a:srgbClr val="FFFFFF"/>
                </a:solidFill>
                <a:latin typeface="Franklin Gothic Book" panose="020B05030201020202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lvl="0" algn="ctr">
                <a:lnSpc>
                  <a:spcPct val="90000"/>
                </a:lnSpc>
              </a:pPr>
              <a:r>
                <a:rPr lang="ru-RU" sz="1050" b="1" dirty="0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3123,67  грн.</a:t>
              </a:r>
            </a:p>
          </p:txBody>
        </p:sp>
        <p:sp>
          <p:nvSpPr>
            <p:cNvPr id="25" name="Google Shape;1157;p40"/>
            <p:cNvSpPr txBox="1"/>
            <p:nvPr/>
          </p:nvSpPr>
          <p:spPr>
            <a:xfrm flipH="1">
              <a:off x="4073347" y="4155734"/>
              <a:ext cx="1145732" cy="3636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uk-UA" sz="800" dirty="0">
                  <a:solidFill>
                    <a:schemeClr val="tx1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Розмір пенсії:</a:t>
              </a:r>
            </a:p>
            <a:p>
              <a:pPr lvl="0" algn="ctr"/>
              <a:r>
                <a:rPr lang="uk-UA" sz="800" dirty="0">
                  <a:solidFill>
                    <a:schemeClr val="tx1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З 01.01.2018 – 3889,48  грн.</a:t>
              </a:r>
            </a:p>
            <a:p>
              <a:pPr lvl="0" algn="ctr"/>
              <a:r>
                <a:rPr lang="uk-UA" sz="800" dirty="0">
                  <a:solidFill>
                    <a:schemeClr val="tx1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З 01.01.2019 – 4656,68 грн.</a:t>
              </a:r>
            </a:p>
            <a:p>
              <a:pPr lvl="0" algn="ctr"/>
              <a:r>
                <a:rPr lang="uk-UA" sz="800" dirty="0">
                  <a:solidFill>
                    <a:schemeClr val="tx1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З 01.01.2020 – 5423,87 грн</a:t>
              </a:r>
              <a:r>
                <a:rPr lang="uk-UA" sz="900" dirty="0">
                  <a:solidFill>
                    <a:schemeClr val="tx1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.</a:t>
              </a:r>
            </a:p>
            <a:p>
              <a:pPr lvl="0" algn="ctr"/>
              <a:r>
                <a:rPr lang="uk-UA" sz="900" dirty="0">
                  <a:solidFill>
                    <a:schemeClr val="tx1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.</a:t>
              </a:r>
            </a:p>
          </p:txBody>
        </p:sp>
        <p:sp>
          <p:nvSpPr>
            <p:cNvPr id="27" name="Google Shape;1159;p40"/>
            <p:cNvSpPr txBox="1"/>
            <p:nvPr/>
          </p:nvSpPr>
          <p:spPr>
            <a:xfrm flipH="1">
              <a:off x="6916183" y="1731004"/>
              <a:ext cx="1088891" cy="5115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/>
              <a:r>
                <a:rPr lang="ru-RU" sz="900" dirty="0" err="1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Оновлене</a:t>
              </a:r>
              <a:r>
                <a:rPr lang="ru-RU" sz="900" dirty="0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ru-RU" sz="900" dirty="0" err="1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грошове</a:t>
              </a:r>
              <a:r>
                <a:rPr lang="ru-RU" sz="900" dirty="0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ru-RU" sz="900" dirty="0" err="1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забезпечення</a:t>
              </a:r>
              <a:r>
                <a:rPr lang="ru-RU" sz="900" dirty="0">
                  <a:solidFill>
                    <a:srgbClr val="FFFFFF"/>
                  </a:solidFill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 9193,00 грн. станом на 01.03.2018</a:t>
              </a:r>
            </a:p>
          </p:txBody>
        </p:sp>
        <p:pic>
          <p:nvPicPr>
            <p:cNvPr id="28" name="Google Shape;1160;p4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707615" y="2719920"/>
              <a:ext cx="844556" cy="844555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29" name="Google Shape;1161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971502" y="3208963"/>
              <a:ext cx="1421420" cy="1421419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30" name="Google Shape;1162;p40"/>
            <p:cNvSpPr/>
            <p:nvPr/>
          </p:nvSpPr>
          <p:spPr>
            <a:xfrm>
              <a:off x="2832396" y="2843275"/>
              <a:ext cx="1359300" cy="1538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8162" y="0"/>
                  </a:moveTo>
                  <a:lnTo>
                    <a:pt x="32821" y="548"/>
                  </a:lnTo>
                  <a:lnTo>
                    <a:pt x="37480" y="1920"/>
                  </a:lnTo>
                  <a:lnTo>
                    <a:pt x="41311" y="3658"/>
                  </a:lnTo>
                  <a:lnTo>
                    <a:pt x="44624" y="5853"/>
                  </a:lnTo>
                  <a:lnTo>
                    <a:pt x="47627" y="8506"/>
                  </a:lnTo>
                  <a:lnTo>
                    <a:pt x="50008" y="11341"/>
                  </a:lnTo>
                  <a:lnTo>
                    <a:pt x="51872" y="14542"/>
                  </a:lnTo>
                  <a:lnTo>
                    <a:pt x="53114" y="18109"/>
                  </a:lnTo>
                  <a:lnTo>
                    <a:pt x="53839" y="21676"/>
                  </a:lnTo>
                  <a:lnTo>
                    <a:pt x="53839" y="25335"/>
                  </a:lnTo>
                  <a:lnTo>
                    <a:pt x="54150" y="29176"/>
                  </a:lnTo>
                  <a:lnTo>
                    <a:pt x="55185" y="32560"/>
                  </a:lnTo>
                  <a:lnTo>
                    <a:pt x="56945" y="35762"/>
                  </a:lnTo>
                  <a:lnTo>
                    <a:pt x="59637" y="38597"/>
                  </a:lnTo>
                  <a:lnTo>
                    <a:pt x="62640" y="40792"/>
                  </a:lnTo>
                  <a:lnTo>
                    <a:pt x="66367" y="42530"/>
                  </a:lnTo>
                  <a:lnTo>
                    <a:pt x="70198" y="43445"/>
                  </a:lnTo>
                  <a:lnTo>
                    <a:pt x="74547" y="43719"/>
                  </a:lnTo>
                  <a:lnTo>
                    <a:pt x="79309" y="43719"/>
                  </a:lnTo>
                  <a:lnTo>
                    <a:pt x="84176" y="44176"/>
                  </a:lnTo>
                  <a:lnTo>
                    <a:pt x="89042" y="45182"/>
                  </a:lnTo>
                  <a:lnTo>
                    <a:pt x="93805" y="46737"/>
                  </a:lnTo>
                  <a:lnTo>
                    <a:pt x="98981" y="49024"/>
                  </a:lnTo>
                  <a:lnTo>
                    <a:pt x="103641" y="51859"/>
                  </a:lnTo>
                  <a:lnTo>
                    <a:pt x="107886" y="55243"/>
                  </a:lnTo>
                  <a:lnTo>
                    <a:pt x="111509" y="59085"/>
                  </a:lnTo>
                  <a:lnTo>
                    <a:pt x="114512" y="63201"/>
                  </a:lnTo>
                  <a:lnTo>
                    <a:pt x="116893" y="67500"/>
                  </a:lnTo>
                  <a:lnTo>
                    <a:pt x="118654" y="72164"/>
                  </a:lnTo>
                  <a:lnTo>
                    <a:pt x="119689" y="76920"/>
                  </a:lnTo>
                  <a:lnTo>
                    <a:pt x="120000" y="81951"/>
                  </a:lnTo>
                  <a:lnTo>
                    <a:pt x="119689" y="86798"/>
                  </a:lnTo>
                  <a:lnTo>
                    <a:pt x="118550" y="91829"/>
                  </a:lnTo>
                  <a:lnTo>
                    <a:pt x="116686" y="96676"/>
                  </a:lnTo>
                  <a:lnTo>
                    <a:pt x="113994" y="101250"/>
                  </a:lnTo>
                  <a:lnTo>
                    <a:pt x="110888" y="105548"/>
                  </a:lnTo>
                  <a:lnTo>
                    <a:pt x="107057" y="109207"/>
                  </a:lnTo>
                  <a:lnTo>
                    <a:pt x="102709" y="112317"/>
                  </a:lnTo>
                  <a:lnTo>
                    <a:pt x="98050" y="114969"/>
                  </a:lnTo>
                  <a:lnTo>
                    <a:pt x="93183" y="117164"/>
                  </a:lnTo>
                  <a:lnTo>
                    <a:pt x="87799" y="118628"/>
                  </a:lnTo>
                  <a:lnTo>
                    <a:pt x="82519" y="119542"/>
                  </a:lnTo>
                  <a:lnTo>
                    <a:pt x="76824" y="120000"/>
                  </a:lnTo>
                  <a:lnTo>
                    <a:pt x="71337" y="119542"/>
                  </a:lnTo>
                  <a:lnTo>
                    <a:pt x="65642" y="118628"/>
                  </a:lnTo>
                  <a:lnTo>
                    <a:pt x="60155" y="116890"/>
                  </a:lnTo>
                  <a:lnTo>
                    <a:pt x="54874" y="114329"/>
                  </a:lnTo>
                  <a:lnTo>
                    <a:pt x="49801" y="111402"/>
                  </a:lnTo>
                  <a:lnTo>
                    <a:pt x="45660" y="107835"/>
                  </a:lnTo>
                  <a:lnTo>
                    <a:pt x="42036" y="104085"/>
                  </a:lnTo>
                  <a:lnTo>
                    <a:pt x="38826" y="99786"/>
                  </a:lnTo>
                  <a:lnTo>
                    <a:pt x="36445" y="95030"/>
                  </a:lnTo>
                  <a:lnTo>
                    <a:pt x="34788" y="90365"/>
                  </a:lnTo>
                  <a:lnTo>
                    <a:pt x="33960" y="85335"/>
                  </a:lnTo>
                  <a:lnTo>
                    <a:pt x="33856" y="80121"/>
                  </a:lnTo>
                  <a:lnTo>
                    <a:pt x="34477" y="75000"/>
                  </a:lnTo>
                  <a:lnTo>
                    <a:pt x="36031" y="69878"/>
                  </a:lnTo>
                  <a:lnTo>
                    <a:pt x="36859" y="66128"/>
                  </a:lnTo>
                  <a:lnTo>
                    <a:pt x="36859" y="62469"/>
                  </a:lnTo>
                  <a:lnTo>
                    <a:pt x="36031" y="58902"/>
                  </a:lnTo>
                  <a:lnTo>
                    <a:pt x="34270" y="55701"/>
                  </a:lnTo>
                  <a:lnTo>
                    <a:pt x="31993" y="52774"/>
                  </a:lnTo>
                  <a:lnTo>
                    <a:pt x="28990" y="50213"/>
                  </a:lnTo>
                  <a:lnTo>
                    <a:pt x="25263" y="48292"/>
                  </a:lnTo>
                  <a:lnTo>
                    <a:pt x="21328" y="47103"/>
                  </a:lnTo>
                  <a:lnTo>
                    <a:pt x="16358" y="45823"/>
                  </a:lnTo>
                  <a:lnTo>
                    <a:pt x="12010" y="43719"/>
                  </a:lnTo>
                  <a:lnTo>
                    <a:pt x="8283" y="41250"/>
                  </a:lnTo>
                  <a:lnTo>
                    <a:pt x="5280" y="38140"/>
                  </a:lnTo>
                  <a:lnTo>
                    <a:pt x="2795" y="34573"/>
                  </a:lnTo>
                  <a:lnTo>
                    <a:pt x="1138" y="30914"/>
                  </a:lnTo>
                  <a:lnTo>
                    <a:pt x="103" y="26981"/>
                  </a:lnTo>
                  <a:lnTo>
                    <a:pt x="0" y="22774"/>
                  </a:lnTo>
                  <a:lnTo>
                    <a:pt x="517" y="18658"/>
                  </a:lnTo>
                  <a:lnTo>
                    <a:pt x="1967" y="14542"/>
                  </a:lnTo>
                  <a:lnTo>
                    <a:pt x="4348" y="10701"/>
                  </a:lnTo>
                  <a:lnTo>
                    <a:pt x="7144" y="7500"/>
                  </a:lnTo>
                  <a:lnTo>
                    <a:pt x="10664" y="4664"/>
                  </a:lnTo>
                  <a:lnTo>
                    <a:pt x="14598" y="2469"/>
                  </a:lnTo>
                  <a:lnTo>
                    <a:pt x="18947" y="1006"/>
                  </a:lnTo>
                  <a:lnTo>
                    <a:pt x="23503" y="91"/>
                  </a:lnTo>
                  <a:lnTo>
                    <a:pt x="281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Franklin Gothic Book" panose="020B05030201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163;p40"/>
            <p:cNvSpPr txBox="1"/>
            <p:nvPr/>
          </p:nvSpPr>
          <p:spPr>
            <a:xfrm flipH="1">
              <a:off x="2806266" y="2956028"/>
              <a:ext cx="669300" cy="3636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" sz="1000" b="1" dirty="0"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59%</a:t>
              </a:r>
            </a:p>
          </p:txBody>
        </p:sp>
        <p:sp>
          <p:nvSpPr>
            <p:cNvPr id="33" name="Google Shape;1165;p40"/>
            <p:cNvSpPr txBox="1"/>
            <p:nvPr/>
          </p:nvSpPr>
          <p:spPr>
            <a:xfrm flipH="1">
              <a:off x="3220452" y="3630311"/>
              <a:ext cx="1005738" cy="5115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uk-UA" sz="800" dirty="0"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Розмір пенсії:</a:t>
              </a:r>
            </a:p>
            <a:p>
              <a:pPr lvl="0" algn="ctr"/>
              <a:r>
                <a:rPr lang="uk-UA" sz="800" dirty="0"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На </a:t>
              </a:r>
              <a:r>
                <a:rPr lang="uk-UA" sz="800" dirty="0" smtClean="0"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31.12.2017–2355,09 грн</a:t>
              </a:r>
              <a:r>
                <a:rPr lang="uk-UA" sz="800" dirty="0"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.</a:t>
              </a:r>
            </a:p>
          </p:txBody>
        </p:sp>
        <p:pic>
          <p:nvPicPr>
            <p:cNvPr id="34" name="Google Shape;116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564022" y="2851716"/>
              <a:ext cx="1352161" cy="135216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5" name="Google Shape;1167;p4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877154" y="1679537"/>
              <a:ext cx="2167148" cy="2157192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36" name="Google Shape;1168;p40"/>
            <p:cNvSpPr/>
            <p:nvPr/>
          </p:nvSpPr>
          <p:spPr>
            <a:xfrm>
              <a:off x="4177304" y="1986754"/>
              <a:ext cx="2513400" cy="199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7125" y="0"/>
                  </a:moveTo>
                  <a:lnTo>
                    <a:pt x="41437" y="423"/>
                  </a:lnTo>
                  <a:lnTo>
                    <a:pt x="45692" y="1482"/>
                  </a:lnTo>
                  <a:lnTo>
                    <a:pt x="49668" y="3035"/>
                  </a:lnTo>
                  <a:lnTo>
                    <a:pt x="53532" y="5223"/>
                  </a:lnTo>
                  <a:lnTo>
                    <a:pt x="57060" y="7835"/>
                  </a:lnTo>
                  <a:lnTo>
                    <a:pt x="60307" y="11011"/>
                  </a:lnTo>
                  <a:lnTo>
                    <a:pt x="63275" y="14541"/>
                  </a:lnTo>
                  <a:lnTo>
                    <a:pt x="65907" y="18494"/>
                  </a:lnTo>
                  <a:lnTo>
                    <a:pt x="68259" y="22870"/>
                  </a:lnTo>
                  <a:lnTo>
                    <a:pt x="70107" y="27529"/>
                  </a:lnTo>
                  <a:lnTo>
                    <a:pt x="71563" y="32400"/>
                  </a:lnTo>
                  <a:lnTo>
                    <a:pt x="72571" y="37623"/>
                  </a:lnTo>
                  <a:lnTo>
                    <a:pt x="73131" y="42988"/>
                  </a:lnTo>
                  <a:lnTo>
                    <a:pt x="73579" y="46658"/>
                  </a:lnTo>
                  <a:lnTo>
                    <a:pt x="74475" y="50047"/>
                  </a:lnTo>
                  <a:lnTo>
                    <a:pt x="75818" y="53223"/>
                  </a:lnTo>
                  <a:lnTo>
                    <a:pt x="77498" y="55976"/>
                  </a:lnTo>
                  <a:lnTo>
                    <a:pt x="79570" y="58376"/>
                  </a:lnTo>
                  <a:lnTo>
                    <a:pt x="81866" y="60282"/>
                  </a:lnTo>
                  <a:lnTo>
                    <a:pt x="84386" y="61623"/>
                  </a:lnTo>
                  <a:lnTo>
                    <a:pt x="87186" y="62541"/>
                  </a:lnTo>
                  <a:lnTo>
                    <a:pt x="89986" y="62894"/>
                  </a:lnTo>
                  <a:lnTo>
                    <a:pt x="92953" y="62541"/>
                  </a:lnTo>
                  <a:lnTo>
                    <a:pt x="95081" y="62188"/>
                  </a:lnTo>
                  <a:lnTo>
                    <a:pt x="97377" y="62117"/>
                  </a:lnTo>
                  <a:lnTo>
                    <a:pt x="100681" y="62470"/>
                  </a:lnTo>
                  <a:lnTo>
                    <a:pt x="103929" y="63458"/>
                  </a:lnTo>
                  <a:lnTo>
                    <a:pt x="107008" y="64941"/>
                  </a:lnTo>
                  <a:lnTo>
                    <a:pt x="109808" y="66988"/>
                  </a:lnTo>
                  <a:lnTo>
                    <a:pt x="112328" y="69529"/>
                  </a:lnTo>
                  <a:lnTo>
                    <a:pt x="114568" y="72352"/>
                  </a:lnTo>
                  <a:lnTo>
                    <a:pt x="116472" y="75670"/>
                  </a:lnTo>
                  <a:lnTo>
                    <a:pt x="117984" y="79270"/>
                  </a:lnTo>
                  <a:lnTo>
                    <a:pt x="119104" y="83152"/>
                  </a:lnTo>
                  <a:lnTo>
                    <a:pt x="119832" y="87105"/>
                  </a:lnTo>
                  <a:lnTo>
                    <a:pt x="119999" y="91482"/>
                  </a:lnTo>
                  <a:lnTo>
                    <a:pt x="119720" y="95788"/>
                  </a:lnTo>
                  <a:lnTo>
                    <a:pt x="118936" y="99882"/>
                  </a:lnTo>
                  <a:lnTo>
                    <a:pt x="117760" y="103623"/>
                  </a:lnTo>
                  <a:lnTo>
                    <a:pt x="116136" y="107152"/>
                  </a:lnTo>
                  <a:lnTo>
                    <a:pt x="114120" y="110329"/>
                  </a:lnTo>
                  <a:lnTo>
                    <a:pt x="111880" y="113223"/>
                  </a:lnTo>
                  <a:lnTo>
                    <a:pt x="109248" y="115552"/>
                  </a:lnTo>
                  <a:lnTo>
                    <a:pt x="106392" y="117529"/>
                  </a:lnTo>
                  <a:lnTo>
                    <a:pt x="103313" y="118870"/>
                  </a:lnTo>
                  <a:lnTo>
                    <a:pt x="100177" y="119788"/>
                  </a:lnTo>
                  <a:lnTo>
                    <a:pt x="96705" y="120000"/>
                  </a:lnTo>
                  <a:lnTo>
                    <a:pt x="93457" y="119647"/>
                  </a:lnTo>
                  <a:lnTo>
                    <a:pt x="90321" y="118800"/>
                  </a:lnTo>
                  <a:lnTo>
                    <a:pt x="87466" y="117317"/>
                  </a:lnTo>
                  <a:lnTo>
                    <a:pt x="84666" y="115482"/>
                  </a:lnTo>
                  <a:lnTo>
                    <a:pt x="82202" y="113082"/>
                  </a:lnTo>
                  <a:lnTo>
                    <a:pt x="79962" y="110329"/>
                  </a:lnTo>
                  <a:lnTo>
                    <a:pt x="78058" y="107364"/>
                  </a:lnTo>
                  <a:lnTo>
                    <a:pt x="76434" y="103976"/>
                  </a:lnTo>
                  <a:lnTo>
                    <a:pt x="75258" y="100305"/>
                  </a:lnTo>
                  <a:lnTo>
                    <a:pt x="74195" y="97270"/>
                  </a:lnTo>
                  <a:lnTo>
                    <a:pt x="72739" y="94517"/>
                  </a:lnTo>
                  <a:lnTo>
                    <a:pt x="71115" y="92117"/>
                  </a:lnTo>
                  <a:lnTo>
                    <a:pt x="69211" y="90070"/>
                  </a:lnTo>
                  <a:lnTo>
                    <a:pt x="67083" y="88517"/>
                  </a:lnTo>
                  <a:lnTo>
                    <a:pt x="64787" y="87247"/>
                  </a:lnTo>
                  <a:lnTo>
                    <a:pt x="62379" y="86470"/>
                  </a:lnTo>
                  <a:lnTo>
                    <a:pt x="59860" y="86117"/>
                  </a:lnTo>
                  <a:lnTo>
                    <a:pt x="57340" y="86258"/>
                  </a:lnTo>
                  <a:lnTo>
                    <a:pt x="54820" y="86823"/>
                  </a:lnTo>
                  <a:lnTo>
                    <a:pt x="52300" y="87952"/>
                  </a:lnTo>
                  <a:lnTo>
                    <a:pt x="48492" y="89858"/>
                  </a:lnTo>
                  <a:lnTo>
                    <a:pt x="44517" y="91341"/>
                  </a:lnTo>
                  <a:lnTo>
                    <a:pt x="40373" y="92117"/>
                  </a:lnTo>
                  <a:lnTo>
                    <a:pt x="36117" y="92470"/>
                  </a:lnTo>
                  <a:lnTo>
                    <a:pt x="31917" y="92047"/>
                  </a:lnTo>
                  <a:lnTo>
                    <a:pt x="27774" y="91129"/>
                  </a:lnTo>
                  <a:lnTo>
                    <a:pt x="23798" y="89505"/>
                  </a:lnTo>
                  <a:lnTo>
                    <a:pt x="20102" y="87458"/>
                  </a:lnTo>
                  <a:lnTo>
                    <a:pt x="16574" y="84847"/>
                  </a:lnTo>
                  <a:lnTo>
                    <a:pt x="13327" y="81882"/>
                  </a:lnTo>
                  <a:lnTo>
                    <a:pt x="10359" y="78494"/>
                  </a:lnTo>
                  <a:lnTo>
                    <a:pt x="7727" y="74611"/>
                  </a:lnTo>
                  <a:lnTo>
                    <a:pt x="5375" y="70376"/>
                  </a:lnTo>
                  <a:lnTo>
                    <a:pt x="3471" y="66000"/>
                  </a:lnTo>
                  <a:lnTo>
                    <a:pt x="1959" y="61200"/>
                  </a:lnTo>
                  <a:lnTo>
                    <a:pt x="783" y="56188"/>
                  </a:lnTo>
                  <a:lnTo>
                    <a:pt x="167" y="50964"/>
                  </a:lnTo>
                  <a:lnTo>
                    <a:pt x="0" y="45600"/>
                  </a:lnTo>
                  <a:lnTo>
                    <a:pt x="223" y="40235"/>
                  </a:lnTo>
                  <a:lnTo>
                    <a:pt x="1063" y="35011"/>
                  </a:lnTo>
                  <a:lnTo>
                    <a:pt x="2295" y="30000"/>
                  </a:lnTo>
                  <a:lnTo>
                    <a:pt x="3919" y="25341"/>
                  </a:lnTo>
                  <a:lnTo>
                    <a:pt x="5935" y="20894"/>
                  </a:lnTo>
                  <a:lnTo>
                    <a:pt x="8343" y="16800"/>
                  </a:lnTo>
                  <a:lnTo>
                    <a:pt x="11087" y="13058"/>
                  </a:lnTo>
                  <a:lnTo>
                    <a:pt x="14111" y="9741"/>
                  </a:lnTo>
                  <a:lnTo>
                    <a:pt x="17358" y="6776"/>
                  </a:lnTo>
                  <a:lnTo>
                    <a:pt x="20998" y="4447"/>
                  </a:lnTo>
                  <a:lnTo>
                    <a:pt x="24750" y="2470"/>
                  </a:lnTo>
                  <a:lnTo>
                    <a:pt x="28726" y="988"/>
                  </a:lnTo>
                  <a:lnTo>
                    <a:pt x="32869" y="211"/>
                  </a:lnTo>
                  <a:lnTo>
                    <a:pt x="371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Franklin Gothic Book" panose="020B05030201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169;p40"/>
            <p:cNvSpPr txBox="1"/>
            <p:nvPr/>
          </p:nvSpPr>
          <p:spPr>
            <a:xfrm>
              <a:off x="4204836" y="1939927"/>
              <a:ext cx="1682865" cy="5232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b="1" dirty="0" smtClean="0">
                  <a:highlight>
                    <a:srgbClr val="FFCD00"/>
                  </a:highlight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ПІДВИЩЕННЯ ПЕНСІЇ</a:t>
              </a:r>
              <a:endParaRPr b="1" i="0" u="none" strike="noStrike" cap="none" dirty="0">
                <a:highlight>
                  <a:srgbClr val="FFCD00"/>
                </a:highlight>
                <a:latin typeface="Franklin Gothic Book" panose="020B05030201020202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" name="Google Shape;1170;p40"/>
            <p:cNvSpPr txBox="1"/>
            <p:nvPr/>
          </p:nvSpPr>
          <p:spPr>
            <a:xfrm flipH="1">
              <a:off x="4143050" y="2603407"/>
              <a:ext cx="2245777" cy="5115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/>
              <a:r>
                <a:rPr lang="ru-RU" sz="800" dirty="0"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З 01.01.2018 – 1534,39  грн.</a:t>
              </a:r>
            </a:p>
            <a:p>
              <a:pPr lvl="0"/>
              <a:r>
                <a:rPr lang="ru-RU" sz="800" dirty="0"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З 01.01.2019 – 2301,59 грн.</a:t>
              </a:r>
            </a:p>
            <a:p>
              <a:pPr lvl="0"/>
              <a:r>
                <a:rPr lang="ru-RU" sz="800" dirty="0"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З 01.01.2020 – 3068,78 грн.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 b="0" i="0" u="none" strike="noStrike" cap="none" dirty="0" smtClean="0"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. </a:t>
              </a:r>
              <a:endParaRPr sz="800" b="0" i="0" u="none" strike="noStrike" cap="none" dirty="0">
                <a:latin typeface="Franklin Gothic Book" panose="020B05030201020202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" name="Google Shape;1171;p40"/>
            <p:cNvSpPr/>
            <p:nvPr/>
          </p:nvSpPr>
          <p:spPr>
            <a:xfrm>
              <a:off x="5608175" y="3078672"/>
              <a:ext cx="1002600" cy="142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561" y="0"/>
                  </a:moveTo>
                  <a:lnTo>
                    <a:pt x="80421" y="792"/>
                  </a:lnTo>
                  <a:lnTo>
                    <a:pt x="88000" y="2475"/>
                  </a:lnTo>
                  <a:lnTo>
                    <a:pt x="95017" y="4851"/>
                  </a:lnTo>
                  <a:lnTo>
                    <a:pt x="101333" y="7821"/>
                  </a:lnTo>
                  <a:lnTo>
                    <a:pt x="106947" y="11485"/>
                  </a:lnTo>
                  <a:lnTo>
                    <a:pt x="111719" y="15841"/>
                  </a:lnTo>
                  <a:lnTo>
                    <a:pt x="115508" y="20594"/>
                  </a:lnTo>
                  <a:lnTo>
                    <a:pt x="118175" y="25940"/>
                  </a:lnTo>
                  <a:lnTo>
                    <a:pt x="119859" y="31683"/>
                  </a:lnTo>
                  <a:lnTo>
                    <a:pt x="120000" y="37029"/>
                  </a:lnTo>
                  <a:lnTo>
                    <a:pt x="119157" y="42475"/>
                  </a:lnTo>
                  <a:lnTo>
                    <a:pt x="117052" y="47425"/>
                  </a:lnTo>
                  <a:lnTo>
                    <a:pt x="114105" y="52178"/>
                  </a:lnTo>
                  <a:lnTo>
                    <a:pt x="110315" y="56732"/>
                  </a:lnTo>
                  <a:lnTo>
                    <a:pt x="105543" y="60495"/>
                  </a:lnTo>
                  <a:lnTo>
                    <a:pt x="99929" y="64059"/>
                  </a:lnTo>
                  <a:lnTo>
                    <a:pt x="93614" y="66732"/>
                  </a:lnTo>
                  <a:lnTo>
                    <a:pt x="86877" y="69009"/>
                  </a:lnTo>
                  <a:lnTo>
                    <a:pt x="79298" y="70396"/>
                  </a:lnTo>
                  <a:lnTo>
                    <a:pt x="74666" y="71485"/>
                  </a:lnTo>
                  <a:lnTo>
                    <a:pt x="70315" y="73168"/>
                  </a:lnTo>
                  <a:lnTo>
                    <a:pt x="66947" y="75346"/>
                  </a:lnTo>
                  <a:lnTo>
                    <a:pt x="64000" y="78118"/>
                  </a:lnTo>
                  <a:lnTo>
                    <a:pt x="61894" y="81089"/>
                  </a:lnTo>
                  <a:lnTo>
                    <a:pt x="60771" y="84257"/>
                  </a:lnTo>
                  <a:lnTo>
                    <a:pt x="60631" y="87821"/>
                  </a:lnTo>
                  <a:lnTo>
                    <a:pt x="61473" y="91287"/>
                  </a:lnTo>
                  <a:lnTo>
                    <a:pt x="62456" y="93366"/>
                  </a:lnTo>
                  <a:lnTo>
                    <a:pt x="62877" y="95445"/>
                  </a:lnTo>
                  <a:lnTo>
                    <a:pt x="62877" y="99900"/>
                  </a:lnTo>
                  <a:lnTo>
                    <a:pt x="61754" y="104257"/>
                  </a:lnTo>
                  <a:lnTo>
                    <a:pt x="59508" y="108217"/>
                  </a:lnTo>
                  <a:lnTo>
                    <a:pt x="56140" y="111881"/>
                  </a:lnTo>
                  <a:lnTo>
                    <a:pt x="51789" y="114950"/>
                  </a:lnTo>
                  <a:lnTo>
                    <a:pt x="46877" y="117326"/>
                  </a:lnTo>
                  <a:lnTo>
                    <a:pt x="41122" y="119108"/>
                  </a:lnTo>
                  <a:lnTo>
                    <a:pt x="35087" y="120000"/>
                  </a:lnTo>
                  <a:lnTo>
                    <a:pt x="28771" y="120000"/>
                  </a:lnTo>
                  <a:lnTo>
                    <a:pt x="22596" y="119207"/>
                  </a:lnTo>
                  <a:lnTo>
                    <a:pt x="16982" y="117623"/>
                  </a:lnTo>
                  <a:lnTo>
                    <a:pt x="11789" y="115247"/>
                  </a:lnTo>
                  <a:lnTo>
                    <a:pt x="7438" y="112277"/>
                  </a:lnTo>
                  <a:lnTo>
                    <a:pt x="4070" y="108712"/>
                  </a:lnTo>
                  <a:lnTo>
                    <a:pt x="1543" y="104752"/>
                  </a:lnTo>
                  <a:lnTo>
                    <a:pt x="280" y="100297"/>
                  </a:lnTo>
                  <a:lnTo>
                    <a:pt x="0" y="96237"/>
                  </a:lnTo>
                  <a:lnTo>
                    <a:pt x="982" y="92277"/>
                  </a:lnTo>
                  <a:lnTo>
                    <a:pt x="2807" y="88613"/>
                  </a:lnTo>
                  <a:lnTo>
                    <a:pt x="5473" y="85247"/>
                  </a:lnTo>
                  <a:lnTo>
                    <a:pt x="9122" y="82376"/>
                  </a:lnTo>
                  <a:lnTo>
                    <a:pt x="13192" y="79801"/>
                  </a:lnTo>
                  <a:lnTo>
                    <a:pt x="17824" y="77920"/>
                  </a:lnTo>
                  <a:lnTo>
                    <a:pt x="22175" y="76039"/>
                  </a:lnTo>
                  <a:lnTo>
                    <a:pt x="25543" y="73564"/>
                  </a:lnTo>
                  <a:lnTo>
                    <a:pt x="28070" y="70693"/>
                  </a:lnTo>
                  <a:lnTo>
                    <a:pt x="29894" y="67722"/>
                  </a:lnTo>
                  <a:lnTo>
                    <a:pt x="30736" y="64356"/>
                  </a:lnTo>
                  <a:lnTo>
                    <a:pt x="30596" y="61188"/>
                  </a:lnTo>
                  <a:lnTo>
                    <a:pt x="29473" y="57821"/>
                  </a:lnTo>
                  <a:lnTo>
                    <a:pt x="27368" y="54653"/>
                  </a:lnTo>
                  <a:lnTo>
                    <a:pt x="23719" y="50000"/>
                  </a:lnTo>
                  <a:lnTo>
                    <a:pt x="21333" y="44851"/>
                  </a:lnTo>
                  <a:lnTo>
                    <a:pt x="19929" y="39504"/>
                  </a:lnTo>
                  <a:lnTo>
                    <a:pt x="19649" y="33663"/>
                  </a:lnTo>
                  <a:lnTo>
                    <a:pt x="20631" y="28118"/>
                  </a:lnTo>
                  <a:lnTo>
                    <a:pt x="22877" y="22673"/>
                  </a:lnTo>
                  <a:lnTo>
                    <a:pt x="26245" y="17722"/>
                  </a:lnTo>
                  <a:lnTo>
                    <a:pt x="30736" y="13267"/>
                  </a:lnTo>
                  <a:lnTo>
                    <a:pt x="35929" y="9306"/>
                  </a:lnTo>
                  <a:lnTo>
                    <a:pt x="42105" y="5940"/>
                  </a:lnTo>
                  <a:lnTo>
                    <a:pt x="48842" y="3267"/>
                  </a:lnTo>
                  <a:lnTo>
                    <a:pt x="56280" y="1287"/>
                  </a:lnTo>
                  <a:lnTo>
                    <a:pt x="64421" y="198"/>
                  </a:lnTo>
                  <a:lnTo>
                    <a:pt x="725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Franklin Gothic Book" panose="020B05030201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172;p40"/>
            <p:cNvSpPr txBox="1"/>
            <p:nvPr/>
          </p:nvSpPr>
          <p:spPr>
            <a:xfrm flipH="1">
              <a:off x="5564022" y="4105335"/>
              <a:ext cx="707100" cy="5115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/>
              <a:r>
                <a:rPr lang="ru" sz="1100" b="1" dirty="0"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59%</a:t>
              </a:r>
            </a:p>
          </p:txBody>
        </p:sp>
        <p:sp>
          <p:nvSpPr>
            <p:cNvPr id="42" name="Google Shape;1174;p40"/>
            <p:cNvSpPr txBox="1"/>
            <p:nvPr/>
          </p:nvSpPr>
          <p:spPr>
            <a:xfrm>
              <a:off x="5741309" y="3319628"/>
              <a:ext cx="1207272" cy="2319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>
                <a:lnSpc>
                  <a:spcPct val="90000"/>
                </a:lnSpc>
              </a:pPr>
              <a:r>
                <a:rPr lang="uk-UA" sz="1100" b="1" dirty="0">
                  <a:highlight>
                    <a:srgbClr val="FFCD00"/>
                  </a:highlight>
                  <a:latin typeface="Franklin Gothic Book" panose="020B0503020102020204" pitchFamily="34" charset="0"/>
                  <a:ea typeface="Quattrocento Sans"/>
                  <a:cs typeface="Quattrocento Sans"/>
                  <a:sym typeface="Quattrocento Sans"/>
                </a:rPr>
                <a:t>Після перерахунку</a:t>
              </a:r>
            </a:p>
          </p:txBody>
        </p:sp>
      </p:grpSp>
      <p:sp>
        <p:nvSpPr>
          <p:cNvPr id="45" name="Прямоугольник 44"/>
          <p:cNvSpPr/>
          <p:nvPr/>
        </p:nvSpPr>
        <p:spPr>
          <a:xfrm>
            <a:off x="231793" y="1144528"/>
            <a:ext cx="26138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Franklin Gothic Heavy" panose="020B0903020102020204" pitchFamily="34" charset="0"/>
              </a:rPr>
              <a:t>Дата </a:t>
            </a:r>
            <a:r>
              <a:rPr lang="ru-RU" sz="1200" dirty="0" err="1">
                <a:latin typeface="Franklin Gothic Heavy" panose="020B0903020102020204" pitchFamily="34" charset="0"/>
              </a:rPr>
              <a:t>виходу</a:t>
            </a:r>
            <a:r>
              <a:rPr lang="ru-RU" sz="1200" dirty="0">
                <a:latin typeface="Franklin Gothic Heavy" panose="020B0903020102020204" pitchFamily="34" charset="0"/>
              </a:rPr>
              <a:t> на </a:t>
            </a:r>
            <a:r>
              <a:rPr lang="ru-RU" sz="1200" dirty="0" err="1">
                <a:latin typeface="Franklin Gothic Heavy" panose="020B0903020102020204" pitchFamily="34" charset="0"/>
              </a:rPr>
              <a:t>пенсію</a:t>
            </a:r>
            <a:r>
              <a:rPr lang="ru-RU" sz="1200" dirty="0">
                <a:latin typeface="Franklin Gothic Heavy" panose="020B0903020102020204" pitchFamily="34" charset="0"/>
              </a:rPr>
              <a:t> –</a:t>
            </a:r>
            <a:r>
              <a:rPr lang="ru-RU" sz="1200" dirty="0" smtClean="0">
                <a:latin typeface="Franklin Gothic Heavy" panose="020B0903020102020204" pitchFamily="34" charset="0"/>
              </a:rPr>
              <a:t>04.04.2008; </a:t>
            </a:r>
          </a:p>
          <a:p>
            <a:r>
              <a:rPr lang="ru-RU" sz="1200" dirty="0" err="1" smtClean="0">
                <a:latin typeface="Franklin Gothic Heavy" panose="020B0903020102020204" pitchFamily="34" charset="0"/>
              </a:rPr>
              <a:t>військове</a:t>
            </a:r>
            <a:r>
              <a:rPr lang="ru-RU" sz="1200" dirty="0" smtClean="0">
                <a:latin typeface="Franklin Gothic Heavy" panose="020B0903020102020204" pitchFamily="34" charset="0"/>
              </a:rPr>
              <a:t> </a:t>
            </a:r>
            <a:r>
              <a:rPr lang="ru-RU" sz="1200" dirty="0" err="1">
                <a:latin typeface="Franklin Gothic Heavy" panose="020B0903020102020204" pitchFamily="34" charset="0"/>
              </a:rPr>
              <a:t>звання</a:t>
            </a:r>
            <a:r>
              <a:rPr lang="ru-RU" sz="1200" dirty="0">
                <a:latin typeface="Franklin Gothic Heavy" panose="020B0903020102020204" pitchFamily="34" charset="0"/>
              </a:rPr>
              <a:t> –</a:t>
            </a:r>
            <a:r>
              <a:rPr lang="ru-RU" sz="1200" dirty="0" err="1" smtClean="0">
                <a:latin typeface="Franklin Gothic Heavy" panose="020B0903020102020204" pitchFamily="34" charset="0"/>
              </a:rPr>
              <a:t>капітан</a:t>
            </a:r>
            <a:r>
              <a:rPr lang="ru-RU" sz="1200" dirty="0" smtClean="0">
                <a:latin typeface="Franklin Gothic Heavy" panose="020B0903020102020204" pitchFamily="34" charset="0"/>
              </a:rPr>
              <a:t>; </a:t>
            </a:r>
          </a:p>
          <a:p>
            <a:r>
              <a:rPr lang="ru-RU" sz="1200" dirty="0" err="1" smtClean="0">
                <a:latin typeface="Franklin Gothic Heavy" panose="020B0903020102020204" pitchFamily="34" charset="0"/>
              </a:rPr>
              <a:t>тривалість</a:t>
            </a:r>
            <a:r>
              <a:rPr lang="ru-RU" sz="1200" dirty="0" smtClean="0">
                <a:latin typeface="Franklin Gothic Heavy" panose="020B0903020102020204" pitchFamily="34" charset="0"/>
              </a:rPr>
              <a:t> </a:t>
            </a:r>
            <a:r>
              <a:rPr lang="ru-RU" sz="1200" dirty="0" err="1">
                <a:latin typeface="Franklin Gothic Heavy" panose="020B0903020102020204" pitchFamily="34" charset="0"/>
              </a:rPr>
              <a:t>вислуги</a:t>
            </a:r>
            <a:r>
              <a:rPr lang="ru-RU" sz="1200" dirty="0">
                <a:latin typeface="Franklin Gothic Heavy" panose="020B0903020102020204" pitchFamily="34" charset="0"/>
              </a:rPr>
              <a:t> – 23 роки</a:t>
            </a:r>
          </a:p>
        </p:txBody>
      </p:sp>
      <p:sp>
        <p:nvSpPr>
          <p:cNvPr id="49" name="Google Shape;1169;p40"/>
          <p:cNvSpPr txBox="1"/>
          <p:nvPr/>
        </p:nvSpPr>
        <p:spPr>
          <a:xfrm>
            <a:off x="2406451" y="779663"/>
            <a:ext cx="1546721" cy="48087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highlight>
                  <a:srgbClr val="FFCD00"/>
                </a:highlight>
                <a:latin typeface="Franklin Gothic Book" panose="020B0503020102020204" pitchFamily="34" charset="0"/>
                <a:ea typeface="Quattrocento Sans"/>
                <a:cs typeface="Quattrocento Sans"/>
                <a:sym typeface="Quattrocento Sans"/>
              </a:rPr>
              <a:t>До перерахунку</a:t>
            </a:r>
            <a:endParaRPr b="1" i="0" u="none" strike="noStrike" cap="none" dirty="0">
              <a:highlight>
                <a:srgbClr val="FFCD00"/>
              </a:highlight>
              <a:latin typeface="Franklin Gothic Book" panose="020B05030201020202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0350" y="779663"/>
            <a:ext cx="1473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Наприклад:</a:t>
            </a:r>
            <a:endParaRPr lang="uk-UA" dirty="0">
              <a:solidFill>
                <a:srgbClr val="C00000"/>
              </a:solidFill>
              <a:latin typeface="Franklin Gothic Book" panose="020B0503020102020204" pitchFamily="34" charset="0"/>
            </a:endParaRPr>
          </a:p>
        </p:txBody>
      </p:sp>
      <p:grpSp>
        <p:nvGrpSpPr>
          <p:cNvPr id="41" name="Группа 40"/>
          <p:cNvGrpSpPr/>
          <p:nvPr/>
        </p:nvGrpSpPr>
        <p:grpSpPr>
          <a:xfrm>
            <a:off x="86043" y="36025"/>
            <a:ext cx="1904757" cy="475500"/>
            <a:chOff x="86043" y="36025"/>
            <a:chExt cx="1904757" cy="475500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516900" y="36025"/>
              <a:ext cx="1473900" cy="475500"/>
              <a:chOff x="516900" y="36025"/>
              <a:chExt cx="1473900" cy="475500"/>
            </a:xfrm>
          </p:grpSpPr>
          <p:cxnSp>
            <p:nvCxnSpPr>
              <p:cNvPr id="47" name="Google Shape;67;p13"/>
              <p:cNvCxnSpPr/>
              <p:nvPr/>
            </p:nvCxnSpPr>
            <p:spPr>
              <a:xfrm>
                <a:off x="516900" y="78100"/>
                <a:ext cx="6900" cy="424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8" name="Google Shape;68;p13"/>
              <p:cNvSpPr txBox="1"/>
              <p:nvPr/>
            </p:nvSpPr>
            <p:spPr>
              <a:xfrm>
                <a:off x="516900" y="36025"/>
                <a:ext cx="1473900" cy="47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dirty="0">
                    <a:latin typeface="Franklin Gothic Book" panose="020B0503020102020204" pitchFamily="34" charset="0"/>
                  </a:rPr>
                  <a:t>Пенсійний фонд України</a:t>
                </a:r>
                <a:endParaRPr sz="1000" dirty="0">
                  <a:latin typeface="Franklin Gothic Book" panose="020B0503020102020204" pitchFamily="34" charset="0"/>
                </a:endParaRPr>
              </a:p>
            </p:txBody>
          </p:sp>
        </p:grpSp>
        <p:pic>
          <p:nvPicPr>
            <p:cNvPr id="46" name="Picture 2" descr="pfu gerb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6043" y="102575"/>
              <a:ext cx="341657" cy="34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9472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1424" y="232301"/>
            <a:ext cx="68415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Franklin Gothic Heavy" panose="020B0903020102020204" pitchFamily="34" charset="0"/>
              </a:rPr>
              <a:t>«</a:t>
            </a:r>
            <a:r>
              <a:rPr lang="ru-RU" sz="2800" dirty="0" err="1">
                <a:latin typeface="Franklin Gothic Heavy" panose="020B0903020102020204" pitchFamily="34" charset="0"/>
              </a:rPr>
              <a:t>Індексація</a:t>
            </a:r>
            <a:r>
              <a:rPr lang="ru-RU" sz="2800" dirty="0">
                <a:latin typeface="Franklin Gothic Heavy" panose="020B0903020102020204" pitchFamily="34" charset="0"/>
              </a:rPr>
              <a:t>» </a:t>
            </a:r>
            <a:r>
              <a:rPr lang="ru-RU" sz="2800" dirty="0" err="1">
                <a:latin typeface="Franklin Gothic Heavy" panose="020B0903020102020204" pitchFamily="34" charset="0"/>
              </a:rPr>
              <a:t>пенсій</a:t>
            </a:r>
            <a:r>
              <a:rPr lang="ru-RU" sz="2800" dirty="0">
                <a:latin typeface="Franklin Gothic Heavy" panose="020B0903020102020204" pitchFamily="34" charset="0"/>
              </a:rPr>
              <a:t> </a:t>
            </a:r>
            <a:r>
              <a:rPr lang="ru-RU" sz="2800" dirty="0" smtClean="0">
                <a:latin typeface="Franklin Gothic Heavy" panose="020B0903020102020204" pitchFamily="34" charset="0"/>
              </a:rPr>
              <a:t>з 01.03.2019</a:t>
            </a:r>
            <a:endParaRPr lang="ru-RU" sz="2800" dirty="0">
              <a:latin typeface="Franklin Gothic Heavy" panose="020B0903020102020204" pitchFamily="34" charset="0"/>
            </a:endParaRPr>
          </a:p>
        </p:txBody>
      </p:sp>
      <p:grpSp>
        <p:nvGrpSpPr>
          <p:cNvPr id="7" name="Group 2"/>
          <p:cNvGrpSpPr/>
          <p:nvPr/>
        </p:nvGrpSpPr>
        <p:grpSpPr>
          <a:xfrm>
            <a:off x="2092147" y="916823"/>
            <a:ext cx="4849978" cy="3806454"/>
            <a:chOff x="567076" y="1908423"/>
            <a:chExt cx="3372010" cy="4968552"/>
          </a:xfrm>
        </p:grpSpPr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567076" y="1908423"/>
              <a:ext cx="3372010" cy="1486981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tx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67076" y="4227067"/>
              <a:ext cx="3372010" cy="1486981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tx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 flipH="1">
              <a:off x="567076" y="3071350"/>
              <a:ext cx="3372010" cy="1486981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tx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 flipH="1">
              <a:off x="567076" y="5389994"/>
              <a:ext cx="3372010" cy="1486981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tx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2821839" y="1044353"/>
            <a:ext cx="35003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Franklin Gothic Book" panose="020B0503020102020204" pitchFamily="34" charset="0"/>
              </a:rPr>
              <a:t>Показник</a:t>
            </a:r>
            <a:r>
              <a:rPr lang="ru-RU" dirty="0">
                <a:latin typeface="Franklin Gothic Book" panose="020B0503020102020204" pitchFamily="34" charset="0"/>
              </a:rPr>
              <a:t> </a:t>
            </a:r>
            <a:r>
              <a:rPr lang="ru-RU" dirty="0" err="1">
                <a:latin typeface="Franklin Gothic Book" panose="020B0503020102020204" pitchFamily="34" charset="0"/>
              </a:rPr>
              <a:t>середньої</a:t>
            </a:r>
            <a:r>
              <a:rPr lang="ru-RU" dirty="0">
                <a:latin typeface="Franklin Gothic Book" panose="020B0503020102020204" pitchFamily="34" charset="0"/>
              </a:rPr>
              <a:t> </a:t>
            </a:r>
            <a:r>
              <a:rPr lang="ru-RU" dirty="0" err="1">
                <a:latin typeface="Franklin Gothic Book" panose="020B0503020102020204" pitchFamily="34" charset="0"/>
              </a:rPr>
              <a:t>заробітної</a:t>
            </a:r>
            <a:r>
              <a:rPr lang="ru-RU" dirty="0">
                <a:latin typeface="Franklin Gothic Book" panose="020B0503020102020204" pitchFamily="34" charset="0"/>
              </a:rPr>
              <a:t> плати  в </a:t>
            </a:r>
            <a:r>
              <a:rPr lang="ru-RU" dirty="0" err="1">
                <a:latin typeface="Franklin Gothic Book" panose="020B0503020102020204" pitchFamily="34" charset="0"/>
              </a:rPr>
              <a:t>Україні</a:t>
            </a:r>
            <a:r>
              <a:rPr lang="ru-RU" dirty="0">
                <a:latin typeface="Franklin Gothic Book" panose="020B0503020102020204" pitchFamily="34" charset="0"/>
              </a:rPr>
              <a:t> </a:t>
            </a:r>
            <a:r>
              <a:rPr lang="ru-RU" dirty="0" err="1">
                <a:latin typeface="Franklin Gothic Book" panose="020B0503020102020204" pitchFamily="34" charset="0"/>
              </a:rPr>
              <a:t>який</a:t>
            </a:r>
            <a:r>
              <a:rPr lang="ru-RU" dirty="0">
                <a:latin typeface="Franklin Gothic Book" panose="020B0503020102020204" pitchFamily="34" charset="0"/>
              </a:rPr>
              <a:t> </a:t>
            </a:r>
            <a:r>
              <a:rPr lang="ru-RU" dirty="0" err="1">
                <a:latin typeface="Franklin Gothic Book" panose="020B0503020102020204" pitchFamily="34" charset="0"/>
              </a:rPr>
              <a:t>застосовувався</a:t>
            </a:r>
            <a:r>
              <a:rPr lang="ru-RU" dirty="0">
                <a:latin typeface="Franklin Gothic Book" panose="020B0503020102020204" pitchFamily="34" charset="0"/>
              </a:rPr>
              <a:t> при </a:t>
            </a:r>
            <a:r>
              <a:rPr lang="ru-RU" dirty="0" err="1">
                <a:latin typeface="Franklin Gothic Book" panose="020B0503020102020204" pitchFamily="34" charset="0"/>
              </a:rPr>
              <a:t>обчисленні</a:t>
            </a:r>
            <a:r>
              <a:rPr lang="ru-RU" dirty="0">
                <a:latin typeface="Franklin Gothic Book" panose="020B0503020102020204" pitchFamily="34" charset="0"/>
              </a:rPr>
              <a:t> </a:t>
            </a:r>
            <a:r>
              <a:rPr lang="ru-RU" dirty="0" err="1">
                <a:latin typeface="Franklin Gothic Book" panose="020B0503020102020204" pitchFamily="34" charset="0"/>
              </a:rPr>
              <a:t>розміру</a:t>
            </a:r>
            <a:r>
              <a:rPr lang="ru-RU" dirty="0">
                <a:latin typeface="Franklin Gothic Book" panose="020B0503020102020204" pitchFamily="34" charset="0"/>
              </a:rPr>
              <a:t> </a:t>
            </a:r>
            <a:r>
              <a:rPr lang="ru-RU" dirty="0" err="1">
                <a:latin typeface="Franklin Gothic Book" panose="020B0503020102020204" pitchFamily="34" charset="0"/>
              </a:rPr>
              <a:t>пенсії</a:t>
            </a:r>
            <a:r>
              <a:rPr lang="ru-RU" dirty="0">
                <a:latin typeface="Franklin Gothic Book" panose="020B0503020102020204" pitchFamily="34" charset="0"/>
              </a:rPr>
              <a:t> 3 764,40 грн.</a:t>
            </a:r>
            <a:endParaRPr lang="uk-UA" dirty="0">
              <a:latin typeface="Franklin Gothic Book" panose="020B05030201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36" y="1217456"/>
            <a:ext cx="392457" cy="39245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231136" y="1902735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>
                <a:latin typeface="Franklin Gothic Book" panose="020B0503020102020204" pitchFamily="34" charset="0"/>
              </a:rPr>
              <a:t>Якщо</a:t>
            </a:r>
            <a:r>
              <a:rPr lang="ru-RU" dirty="0" smtClean="0">
                <a:latin typeface="Franklin Gothic Book" panose="020B0503020102020204" pitchFamily="34" charset="0"/>
              </a:rPr>
              <a:t> у 2018 </a:t>
            </a:r>
            <a:r>
              <a:rPr lang="ru-RU" dirty="0" err="1" smtClean="0">
                <a:latin typeface="Franklin Gothic Book" panose="020B0503020102020204" pitchFamily="34" charset="0"/>
              </a:rPr>
              <a:t>році</a:t>
            </a:r>
            <a:r>
              <a:rPr lang="ru-RU" dirty="0" smtClean="0">
                <a:latin typeface="Franklin Gothic Book" panose="020B0503020102020204" pitchFamily="34" charset="0"/>
              </a:rPr>
              <a:t> </a:t>
            </a:r>
          </a:p>
          <a:p>
            <a:r>
              <a:rPr lang="ru-RU" dirty="0" smtClean="0">
                <a:latin typeface="Franklin Gothic Book" panose="020B0503020102020204" pitchFamily="34" charset="0"/>
              </a:rPr>
              <a:t>          </a:t>
            </a:r>
            <a:r>
              <a:rPr lang="ru-RU" dirty="0" err="1" smtClean="0">
                <a:latin typeface="Franklin Gothic Book" panose="020B0503020102020204" pitchFamily="34" charset="0"/>
              </a:rPr>
              <a:t>зростання</a:t>
            </a:r>
            <a:r>
              <a:rPr lang="ru-RU" dirty="0" smtClean="0">
                <a:latin typeface="Franklin Gothic Book" panose="020B0503020102020204" pitchFamily="34" charset="0"/>
              </a:rPr>
              <a:t> </a:t>
            </a:r>
            <a:r>
              <a:rPr lang="ru-RU" dirty="0" err="1" smtClean="0">
                <a:latin typeface="Franklin Gothic Book" panose="020B0503020102020204" pitchFamily="34" charset="0"/>
              </a:rPr>
              <a:t>сопоживчих</a:t>
            </a:r>
            <a:r>
              <a:rPr lang="ru-RU" dirty="0" smtClean="0">
                <a:latin typeface="Franklin Gothic Book" panose="020B0503020102020204" pitchFamily="34" charset="0"/>
              </a:rPr>
              <a:t> </a:t>
            </a:r>
            <a:r>
              <a:rPr lang="ru-RU" dirty="0" err="1" smtClean="0">
                <a:latin typeface="Franklin Gothic Book" panose="020B0503020102020204" pitchFamily="34" charset="0"/>
              </a:rPr>
              <a:t>цін</a:t>
            </a:r>
            <a:r>
              <a:rPr lang="ru-RU" dirty="0" smtClean="0">
                <a:latin typeface="Franklin Gothic Book" panose="020B0503020102020204" pitchFamily="34" charset="0"/>
              </a:rPr>
              <a:t> 9%</a:t>
            </a:r>
          </a:p>
          <a:p>
            <a:r>
              <a:rPr lang="ru-RU" dirty="0" smtClean="0">
                <a:latin typeface="Franklin Gothic Book" panose="020B0503020102020204" pitchFamily="34" charset="0"/>
              </a:rPr>
              <a:t>          </a:t>
            </a:r>
            <a:r>
              <a:rPr lang="ru-RU" dirty="0" err="1" smtClean="0">
                <a:latin typeface="Franklin Gothic Book" panose="020B0503020102020204" pitchFamily="34" charset="0"/>
              </a:rPr>
              <a:t>зростання</a:t>
            </a:r>
            <a:r>
              <a:rPr lang="ru-RU" dirty="0" smtClean="0">
                <a:latin typeface="Franklin Gothic Book" panose="020B0503020102020204" pitchFamily="34" charset="0"/>
              </a:rPr>
              <a:t> </a:t>
            </a:r>
            <a:r>
              <a:rPr lang="ru-RU" dirty="0" err="1" smtClean="0">
                <a:latin typeface="Franklin Gothic Book" panose="020B0503020102020204" pitchFamily="34" charset="0"/>
              </a:rPr>
              <a:t>середньої</a:t>
            </a:r>
            <a:r>
              <a:rPr lang="ru-RU" dirty="0" smtClean="0">
                <a:latin typeface="Franklin Gothic Book" panose="020B0503020102020204" pitchFamily="34" charset="0"/>
              </a:rPr>
              <a:t> </a:t>
            </a:r>
            <a:r>
              <a:rPr lang="ru-RU" dirty="0" err="1" smtClean="0">
                <a:latin typeface="Franklin Gothic Book" panose="020B0503020102020204" pitchFamily="34" charset="0"/>
              </a:rPr>
              <a:t>зарплати</a:t>
            </a:r>
            <a:r>
              <a:rPr lang="ru-RU" dirty="0" smtClean="0">
                <a:latin typeface="Franklin Gothic Book" panose="020B0503020102020204" pitchFamily="34" charset="0"/>
              </a:rPr>
              <a:t> 25%  </a:t>
            </a:r>
          </a:p>
          <a:p>
            <a:pPr algn="ctr"/>
            <a:endParaRPr lang="ru-RU" dirty="0">
              <a:latin typeface="Franklin Gothic Book" panose="020B0503020102020204" pitchFamily="34" charset="0"/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4151374" y="2674862"/>
            <a:ext cx="512065" cy="363959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latin typeface="Franklin Gothic Book" panose="020B05030201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177104" y="3041577"/>
            <a:ext cx="45703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Franklin Gothic Heavy" panose="020B0903020102020204" pitchFamily="34" charset="0"/>
              </a:rPr>
              <a:t>Коефіцієнт</a:t>
            </a:r>
            <a:r>
              <a:rPr lang="ru-RU" b="1" dirty="0">
                <a:latin typeface="Franklin Gothic Heavy" panose="020B0903020102020204" pitchFamily="34" charset="0"/>
              </a:rPr>
              <a:t> для </a:t>
            </a:r>
            <a:r>
              <a:rPr lang="ru-RU" b="1" dirty="0" err="1">
                <a:latin typeface="Franklin Gothic Heavy" panose="020B0903020102020204" pitchFamily="34" charset="0"/>
              </a:rPr>
              <a:t>індексації</a:t>
            </a:r>
            <a:r>
              <a:rPr lang="ru-RU" b="1" dirty="0">
                <a:latin typeface="Franklin Gothic Heavy" panose="020B0903020102020204" pitchFamily="34" charset="0"/>
              </a:rPr>
              <a:t>: </a:t>
            </a:r>
            <a:r>
              <a:rPr lang="ru-RU" b="1" dirty="0" smtClean="0">
                <a:latin typeface="Franklin Gothic Heavy" panose="020B0903020102020204" pitchFamily="34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Franklin Gothic Heavy" panose="020B0903020102020204" pitchFamily="34" charset="0"/>
              </a:rPr>
              <a:t>4,5</a:t>
            </a:r>
            <a:r>
              <a:rPr lang="ru-RU" sz="16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% +12,5% =17%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175439" y="371899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 err="1">
                <a:latin typeface="Franklin Gothic Book" panose="020B0503020102020204" pitchFamily="34" charset="0"/>
              </a:rPr>
              <a:t>Розмір</a:t>
            </a:r>
            <a:r>
              <a:rPr lang="ru-RU" i="1" dirty="0">
                <a:latin typeface="Franklin Gothic Book" panose="020B0503020102020204" pitchFamily="34" charset="0"/>
              </a:rPr>
              <a:t> </a:t>
            </a:r>
            <a:r>
              <a:rPr lang="ru-RU" i="1" dirty="0" err="1">
                <a:latin typeface="Franklin Gothic Book" panose="020B0503020102020204" pitchFamily="34" charset="0"/>
              </a:rPr>
              <a:t>підвищення</a:t>
            </a:r>
            <a:r>
              <a:rPr lang="ru-RU" i="1" dirty="0">
                <a:latin typeface="Franklin Gothic Book" panose="020B0503020102020204" pitchFamily="34" charset="0"/>
              </a:rPr>
              <a:t> </a:t>
            </a:r>
            <a:r>
              <a:rPr lang="ru-RU" i="1" dirty="0" err="1">
                <a:latin typeface="Franklin Gothic Book" panose="020B0503020102020204" pitchFamily="34" charset="0"/>
              </a:rPr>
              <a:t>визначається</a:t>
            </a:r>
            <a:r>
              <a:rPr lang="ru-RU" i="1" dirty="0">
                <a:latin typeface="Franklin Gothic Book" panose="020B0503020102020204" pitchFamily="34" charset="0"/>
              </a:rPr>
              <a:t> </a:t>
            </a:r>
            <a:r>
              <a:rPr lang="ru-RU" i="1" dirty="0" err="1">
                <a:latin typeface="Franklin Gothic Book" panose="020B0503020102020204" pitchFamily="34" charset="0"/>
              </a:rPr>
              <a:t>індивідуально</a:t>
            </a:r>
            <a:r>
              <a:rPr lang="ru-RU" i="1" dirty="0">
                <a:latin typeface="Franklin Gothic Book" panose="020B0503020102020204" pitchFamily="34" charset="0"/>
              </a:rPr>
              <a:t>, для кожного </a:t>
            </a:r>
            <a:r>
              <a:rPr lang="ru-RU" i="1" dirty="0" err="1">
                <a:latin typeface="Franklin Gothic Book" panose="020B0503020102020204" pitchFamily="34" charset="0"/>
              </a:rPr>
              <a:t>пенсіонера</a:t>
            </a:r>
            <a:r>
              <a:rPr lang="ru-RU" i="1" dirty="0">
                <a:latin typeface="Franklin Gothic Book" panose="020B0503020102020204" pitchFamily="34" charset="0"/>
              </a:rPr>
              <a:t> </a:t>
            </a:r>
            <a:r>
              <a:rPr lang="ru-RU" i="1" dirty="0" err="1">
                <a:latin typeface="Franklin Gothic Book" panose="020B0503020102020204" pitchFamily="34" charset="0"/>
              </a:rPr>
              <a:t>окремо</a:t>
            </a:r>
            <a:r>
              <a:rPr lang="ru-RU" i="1" dirty="0">
                <a:latin typeface="Franklin Gothic Book" panose="020B0503020102020204" pitchFamily="34" charset="0"/>
              </a:rPr>
              <a:t>, в </a:t>
            </a:r>
            <a:r>
              <a:rPr lang="ru-RU" i="1" dirty="0" err="1">
                <a:latin typeface="Franklin Gothic Book" panose="020B0503020102020204" pitchFamily="34" charset="0"/>
              </a:rPr>
              <a:t>залежності</a:t>
            </a:r>
            <a:r>
              <a:rPr lang="ru-RU" i="1" dirty="0">
                <a:latin typeface="Franklin Gothic Book" panose="020B0503020102020204" pitchFamily="34" charset="0"/>
              </a:rPr>
              <a:t> </a:t>
            </a:r>
            <a:r>
              <a:rPr lang="ru-RU" i="1" dirty="0" err="1">
                <a:latin typeface="Franklin Gothic Book" panose="020B0503020102020204" pitchFamily="34" charset="0"/>
              </a:rPr>
              <a:t>від</a:t>
            </a:r>
            <a:r>
              <a:rPr lang="ru-RU" i="1" dirty="0">
                <a:latin typeface="Franklin Gothic Book" panose="020B0503020102020204" pitchFamily="34" charset="0"/>
              </a:rPr>
              <a:t> </a:t>
            </a:r>
            <a:r>
              <a:rPr lang="ru-RU" i="1" dirty="0" err="1">
                <a:latin typeface="Franklin Gothic Book" panose="020B0503020102020204" pitchFamily="34" charset="0"/>
              </a:rPr>
              <a:t>тривалості</a:t>
            </a:r>
            <a:r>
              <a:rPr lang="ru-RU" i="1" dirty="0">
                <a:latin typeface="Franklin Gothic Book" panose="020B0503020102020204" pitchFamily="34" charset="0"/>
              </a:rPr>
              <a:t> страхового стажу та </a:t>
            </a:r>
            <a:r>
              <a:rPr lang="ru-RU" i="1" dirty="0" err="1">
                <a:latin typeface="Franklin Gothic Book" panose="020B0503020102020204" pitchFamily="34" charset="0"/>
              </a:rPr>
              <a:t>заробітної</a:t>
            </a:r>
            <a:r>
              <a:rPr lang="ru-RU" i="1" dirty="0">
                <a:latin typeface="Franklin Gothic Book" panose="020B0503020102020204" pitchFamily="34" charset="0"/>
              </a:rPr>
              <a:t> плати</a:t>
            </a:r>
          </a:p>
        </p:txBody>
      </p:sp>
      <p:sp>
        <p:nvSpPr>
          <p:cNvPr id="13" name="Правая фигурная скобка 12"/>
          <p:cNvSpPr/>
          <p:nvPr/>
        </p:nvSpPr>
        <p:spPr>
          <a:xfrm>
            <a:off x="5544921" y="2196908"/>
            <a:ext cx="226771" cy="36575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24900" y="2223458"/>
            <a:ext cx="6685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50%</a:t>
            </a:r>
            <a:endParaRPr lang="uk-UA" dirty="0"/>
          </a:p>
        </p:txBody>
      </p:sp>
      <p:sp>
        <p:nvSpPr>
          <p:cNvPr id="15" name="Умножение 14"/>
          <p:cNvSpPr/>
          <p:nvPr/>
        </p:nvSpPr>
        <p:spPr>
          <a:xfrm>
            <a:off x="5897880" y="2295575"/>
            <a:ext cx="168250" cy="16842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23" name="Группа 22"/>
          <p:cNvGrpSpPr/>
          <p:nvPr/>
        </p:nvGrpSpPr>
        <p:grpSpPr>
          <a:xfrm>
            <a:off x="86043" y="36025"/>
            <a:ext cx="1904757" cy="475500"/>
            <a:chOff x="86043" y="36025"/>
            <a:chExt cx="1904757" cy="475500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516900" y="36025"/>
              <a:ext cx="1473900" cy="475500"/>
              <a:chOff x="516900" y="36025"/>
              <a:chExt cx="1473900" cy="475500"/>
            </a:xfrm>
          </p:grpSpPr>
          <p:cxnSp>
            <p:nvCxnSpPr>
              <p:cNvPr id="26" name="Google Shape;67;p13"/>
              <p:cNvCxnSpPr/>
              <p:nvPr/>
            </p:nvCxnSpPr>
            <p:spPr>
              <a:xfrm>
                <a:off x="516900" y="78100"/>
                <a:ext cx="6900" cy="424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7" name="Google Shape;68;p13"/>
              <p:cNvSpPr txBox="1"/>
              <p:nvPr/>
            </p:nvSpPr>
            <p:spPr>
              <a:xfrm>
                <a:off x="516900" y="36025"/>
                <a:ext cx="1473900" cy="47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dirty="0">
                    <a:latin typeface="Franklin Gothic Book" panose="020B0503020102020204" pitchFamily="34" charset="0"/>
                  </a:rPr>
                  <a:t>Пенсійний фонд України</a:t>
                </a:r>
                <a:endParaRPr sz="1000" dirty="0">
                  <a:latin typeface="Franklin Gothic Book" panose="020B0503020102020204" pitchFamily="34" charset="0"/>
                </a:endParaRPr>
              </a:p>
            </p:txBody>
          </p:sp>
        </p:grpSp>
        <p:pic>
          <p:nvPicPr>
            <p:cNvPr id="25" name="Picture 2" descr="pfu gerb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6043" y="102575"/>
              <a:ext cx="341657" cy="34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1757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3855" y="134766"/>
            <a:ext cx="77541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latin typeface="Franklin Gothic Heavy" panose="020B0903020102020204" pitchFamily="34" charset="0"/>
              </a:rPr>
              <a:t>Перерахунок</a:t>
            </a:r>
            <a:r>
              <a:rPr lang="ru-RU" sz="2800" dirty="0">
                <a:latin typeface="Franklin Gothic Heavy" panose="020B0903020102020204" pitchFamily="34" charset="0"/>
              </a:rPr>
              <a:t> </a:t>
            </a:r>
            <a:r>
              <a:rPr lang="ru-RU" sz="2800" dirty="0" err="1">
                <a:latin typeface="Franklin Gothic Heavy" panose="020B0903020102020204" pitchFamily="34" charset="0"/>
              </a:rPr>
              <a:t>пенсій</a:t>
            </a:r>
            <a:r>
              <a:rPr lang="ru-RU" sz="2800" dirty="0">
                <a:latin typeface="Franklin Gothic Heavy" panose="020B0903020102020204" pitchFamily="34" charset="0"/>
              </a:rPr>
              <a:t> </a:t>
            </a:r>
            <a:r>
              <a:rPr lang="ru-RU" sz="2800" dirty="0" err="1">
                <a:latin typeface="Franklin Gothic Heavy" panose="020B0903020102020204" pitchFamily="34" charset="0"/>
              </a:rPr>
              <a:t>працюючим</a:t>
            </a:r>
            <a:r>
              <a:rPr lang="ru-RU" sz="2800" dirty="0">
                <a:latin typeface="Franklin Gothic Heavy" panose="020B0903020102020204" pitchFamily="34" charset="0"/>
              </a:rPr>
              <a:t> </a:t>
            </a:r>
            <a:r>
              <a:rPr lang="ru-RU" sz="2800" dirty="0" err="1">
                <a:latin typeface="Franklin Gothic Heavy" panose="020B0903020102020204" pitchFamily="34" charset="0"/>
              </a:rPr>
              <a:t>пенсіонерам</a:t>
            </a:r>
            <a:r>
              <a:rPr lang="ru-RU" sz="2800" dirty="0">
                <a:latin typeface="Franklin Gothic Heavy" panose="020B0903020102020204" pitchFamily="34" charset="0"/>
              </a:rPr>
              <a:t> </a:t>
            </a:r>
          </a:p>
          <a:p>
            <a:pPr algn="ctr"/>
            <a:r>
              <a:rPr lang="ru-RU" sz="2800" dirty="0">
                <a:latin typeface="Franklin Gothic Heavy" panose="020B0903020102020204" pitchFamily="34" charset="0"/>
              </a:rPr>
              <a:t>з </a:t>
            </a:r>
            <a:r>
              <a:rPr lang="ru-RU" sz="2800" dirty="0" smtClean="0">
                <a:latin typeface="Franklin Gothic Heavy" panose="020B0903020102020204" pitchFamily="34" charset="0"/>
              </a:rPr>
              <a:t>01.04.2019</a:t>
            </a:r>
            <a:endParaRPr lang="ru-RU" sz="2800" dirty="0">
              <a:latin typeface="Franklin Gothic Heavy" panose="020B090302010202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855556" y="1519761"/>
            <a:ext cx="3808589" cy="1556751"/>
            <a:chOff x="2439166" y="2623156"/>
            <a:chExt cx="1854000" cy="1854000"/>
          </a:xfrm>
        </p:grpSpPr>
        <p:sp>
          <p:nvSpPr>
            <p:cNvPr id="14" name="Google Shape;757;p27"/>
            <p:cNvSpPr/>
            <p:nvPr/>
          </p:nvSpPr>
          <p:spPr>
            <a:xfrm>
              <a:off x="2439166" y="2623156"/>
              <a:ext cx="1854000" cy="1854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  <p:sp>
          <p:nvSpPr>
            <p:cNvPr id="15" name="Google Shape;763;p27"/>
            <p:cNvSpPr/>
            <p:nvPr/>
          </p:nvSpPr>
          <p:spPr>
            <a:xfrm>
              <a:off x="2439166" y="2623156"/>
              <a:ext cx="1854000" cy="1854000"/>
            </a:xfrm>
            <a:prstGeom prst="ellipse">
              <a:avLst/>
            </a:prstGeom>
            <a:noFill/>
            <a:ln w="9525" cap="flat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3146849" y="1783019"/>
            <a:ext cx="32612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</a:rPr>
              <a:t>Особам, </a:t>
            </a:r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які</a:t>
            </a:r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</a:rPr>
              <a:t>  </a:t>
            </a:r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після</a:t>
            </a:r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призначення</a:t>
            </a:r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пенсії</a:t>
            </a:r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продовжували</a:t>
            </a:r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працювати</a:t>
            </a:r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набули</a:t>
            </a:r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страховий</a:t>
            </a:r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стаж </a:t>
            </a:r>
            <a:r>
              <a:rPr lang="ru-RU" dirty="0" smtClean="0">
                <a:solidFill>
                  <a:schemeClr val="bg1"/>
                </a:solidFill>
                <a:latin typeface="Franklin Gothic Book" panose="020B0503020102020204" pitchFamily="34" charset="0"/>
                <a:sym typeface="Muli"/>
              </a:rPr>
              <a:t>н</a:t>
            </a:r>
            <a:r>
              <a:rPr lang="ru-RU" dirty="0" smtClean="0">
                <a:solidFill>
                  <a:schemeClr val="bg1"/>
                </a:solidFill>
                <a:latin typeface="Franklin Gothic Book" panose="020B0503020102020204" pitchFamily="34" charset="0"/>
                <a:ea typeface="Muli"/>
                <a:cs typeface="Muli"/>
                <a:sym typeface="Muli"/>
              </a:rPr>
              <a:t>е </a:t>
            </a:r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  <a:ea typeface="Muli"/>
                <a:cs typeface="Muli"/>
                <a:sym typeface="Muli"/>
              </a:rPr>
              <a:t>менше</a:t>
            </a:r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  <a:ea typeface="Muli"/>
                <a:cs typeface="Muli"/>
                <a:sym typeface="Muli"/>
              </a:rPr>
              <a:t> як 24 </a:t>
            </a:r>
            <a:r>
              <a:rPr lang="ru-RU" dirty="0" err="1" smtClean="0">
                <a:solidFill>
                  <a:schemeClr val="bg1"/>
                </a:solidFill>
                <a:latin typeface="Franklin Gothic Book" panose="020B0503020102020204" pitchFamily="34" charset="0"/>
                <a:ea typeface="Muli"/>
                <a:cs typeface="Muli"/>
                <a:sym typeface="Muli"/>
              </a:rPr>
              <a:t>місяці</a:t>
            </a:r>
            <a:endParaRPr lang="ru-RU" dirty="0">
              <a:solidFill>
                <a:schemeClr val="bg1"/>
              </a:solidFill>
              <a:latin typeface="Franklin Gothic Book" panose="020B0503020102020204" pitchFamily="34" charset="0"/>
              <a:ea typeface="Muli"/>
              <a:cs typeface="Muli"/>
              <a:sym typeface="Muli"/>
            </a:endParaRPr>
          </a:p>
          <a:p>
            <a:pPr lvl="0" algn="ctr"/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  <a:ea typeface="Muli"/>
                <a:cs typeface="Muli"/>
                <a:sym typeface="Muli"/>
              </a:rPr>
              <a:t>після</a:t>
            </a:r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  <a:ea typeface="Muli"/>
                <a:cs typeface="Muli"/>
                <a:sym typeface="Muli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  <a:ea typeface="Muli"/>
                <a:cs typeface="Muli"/>
                <a:sym typeface="Muli"/>
              </a:rPr>
              <a:t>призначення</a:t>
            </a:r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  <a:ea typeface="Muli"/>
                <a:cs typeface="Muli"/>
                <a:sym typeface="Muli"/>
              </a:rPr>
              <a:t> (</a:t>
            </a:r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  <a:ea typeface="Muli"/>
                <a:cs typeface="Muli"/>
                <a:sym typeface="Muli"/>
              </a:rPr>
              <a:t>попереднього</a:t>
            </a:r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  <a:ea typeface="Muli"/>
                <a:cs typeface="Muli"/>
                <a:sym typeface="Muli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  <a:ea typeface="Muli"/>
                <a:cs typeface="Muli"/>
                <a:sym typeface="Muli"/>
              </a:rPr>
              <a:t>перерахунку</a:t>
            </a:r>
            <a:r>
              <a:rPr lang="ru-RU" dirty="0">
                <a:solidFill>
                  <a:schemeClr val="bg1"/>
                </a:solidFill>
                <a:latin typeface="Franklin Gothic Book" panose="020B0503020102020204" pitchFamily="34" charset="0"/>
                <a:ea typeface="Muli"/>
                <a:cs typeface="Muli"/>
                <a:sym typeface="Muli"/>
              </a:rPr>
              <a:t>) </a:t>
            </a:r>
            <a:r>
              <a:rPr lang="ru-RU" dirty="0" err="1">
                <a:solidFill>
                  <a:schemeClr val="bg1"/>
                </a:solidFill>
                <a:latin typeface="Franklin Gothic Book" panose="020B0503020102020204" pitchFamily="34" charset="0"/>
                <a:ea typeface="Muli"/>
                <a:cs typeface="Muli"/>
                <a:sym typeface="Muli"/>
              </a:rPr>
              <a:t>пенсії</a:t>
            </a:r>
            <a:endParaRPr lang="ru-RU" dirty="0">
              <a:solidFill>
                <a:schemeClr val="bg1"/>
              </a:solidFill>
              <a:latin typeface="Franklin Gothic Book" panose="020B0503020102020204" pitchFamily="34" charset="0"/>
              <a:ea typeface="Muli"/>
              <a:cs typeface="Muli"/>
              <a:sym typeface="Muli"/>
            </a:endParaRPr>
          </a:p>
          <a:p>
            <a:pPr algn="ctr"/>
            <a:endParaRPr lang="ru-RU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4514134" y="3028980"/>
            <a:ext cx="526696" cy="512064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latin typeface="Franklin Gothic Book" panose="020B0503020102020204" pitchFamily="34" charset="0"/>
            </a:endParaRPr>
          </a:p>
        </p:txBody>
      </p:sp>
      <p:sp>
        <p:nvSpPr>
          <p:cNvPr id="19" name="Freeform 9"/>
          <p:cNvSpPr>
            <a:spLocks/>
          </p:cNvSpPr>
          <p:nvPr/>
        </p:nvSpPr>
        <p:spPr bwMode="auto">
          <a:xfrm>
            <a:off x="1556821" y="3076512"/>
            <a:ext cx="3768645" cy="2142821"/>
          </a:xfrm>
          <a:custGeom>
            <a:avLst/>
            <a:gdLst>
              <a:gd name="T0" fmla="*/ 3294 w 3846"/>
              <a:gd name="T1" fmla="*/ 446 h 1696"/>
              <a:gd name="T2" fmla="*/ 2736 w 3846"/>
              <a:gd name="T3" fmla="*/ 0 h 1696"/>
              <a:gd name="T4" fmla="*/ 2736 w 3846"/>
              <a:gd name="T5" fmla="*/ 438 h 1696"/>
              <a:gd name="T6" fmla="*/ 96 w 3846"/>
              <a:gd name="T7" fmla="*/ 438 h 1696"/>
              <a:gd name="T8" fmla="*/ 96 w 3846"/>
              <a:gd name="T9" fmla="*/ 438 h 1696"/>
              <a:gd name="T10" fmla="*/ 78 w 3846"/>
              <a:gd name="T11" fmla="*/ 440 h 1696"/>
              <a:gd name="T12" fmla="*/ 60 w 3846"/>
              <a:gd name="T13" fmla="*/ 446 h 1696"/>
              <a:gd name="T14" fmla="*/ 44 w 3846"/>
              <a:gd name="T15" fmla="*/ 454 h 1696"/>
              <a:gd name="T16" fmla="*/ 28 w 3846"/>
              <a:gd name="T17" fmla="*/ 466 h 1696"/>
              <a:gd name="T18" fmla="*/ 18 w 3846"/>
              <a:gd name="T19" fmla="*/ 480 h 1696"/>
              <a:gd name="T20" fmla="*/ 8 w 3846"/>
              <a:gd name="T21" fmla="*/ 496 h 1696"/>
              <a:gd name="T22" fmla="*/ 2 w 3846"/>
              <a:gd name="T23" fmla="*/ 514 h 1696"/>
              <a:gd name="T24" fmla="*/ 0 w 3846"/>
              <a:gd name="T25" fmla="*/ 534 h 1696"/>
              <a:gd name="T26" fmla="*/ 0 w 3846"/>
              <a:gd name="T27" fmla="*/ 1044 h 1696"/>
              <a:gd name="T28" fmla="*/ 0 w 3846"/>
              <a:gd name="T29" fmla="*/ 1156 h 1696"/>
              <a:gd name="T30" fmla="*/ 0 w 3846"/>
              <a:gd name="T31" fmla="*/ 1156 h 1696"/>
              <a:gd name="T32" fmla="*/ 0 w 3846"/>
              <a:gd name="T33" fmla="*/ 1256 h 1696"/>
              <a:gd name="T34" fmla="*/ 558 w 3846"/>
              <a:gd name="T35" fmla="*/ 1696 h 1696"/>
              <a:gd name="T36" fmla="*/ 1106 w 3846"/>
              <a:gd name="T37" fmla="*/ 1252 h 1696"/>
              <a:gd name="T38" fmla="*/ 3750 w 3846"/>
              <a:gd name="T39" fmla="*/ 1252 h 1696"/>
              <a:gd name="T40" fmla="*/ 3750 w 3846"/>
              <a:gd name="T41" fmla="*/ 1252 h 1696"/>
              <a:gd name="T42" fmla="*/ 3770 w 3846"/>
              <a:gd name="T43" fmla="*/ 1250 h 1696"/>
              <a:gd name="T44" fmla="*/ 3788 w 3846"/>
              <a:gd name="T45" fmla="*/ 1244 h 1696"/>
              <a:gd name="T46" fmla="*/ 3804 w 3846"/>
              <a:gd name="T47" fmla="*/ 1236 h 1696"/>
              <a:gd name="T48" fmla="*/ 3818 w 3846"/>
              <a:gd name="T49" fmla="*/ 1224 h 1696"/>
              <a:gd name="T50" fmla="*/ 3830 w 3846"/>
              <a:gd name="T51" fmla="*/ 1210 h 1696"/>
              <a:gd name="T52" fmla="*/ 3838 w 3846"/>
              <a:gd name="T53" fmla="*/ 1192 h 1696"/>
              <a:gd name="T54" fmla="*/ 3844 w 3846"/>
              <a:gd name="T55" fmla="*/ 1174 h 1696"/>
              <a:gd name="T56" fmla="*/ 3846 w 3846"/>
              <a:gd name="T57" fmla="*/ 1156 h 1696"/>
              <a:gd name="T58" fmla="*/ 3846 w 3846"/>
              <a:gd name="T59" fmla="*/ 674 h 1696"/>
              <a:gd name="T60" fmla="*/ 3846 w 3846"/>
              <a:gd name="T61" fmla="*/ 572 h 1696"/>
              <a:gd name="T62" fmla="*/ 3846 w 3846"/>
              <a:gd name="T63" fmla="*/ 534 h 1696"/>
              <a:gd name="T64" fmla="*/ 3846 w 3846"/>
              <a:gd name="T65" fmla="*/ 0 h 1696"/>
              <a:gd name="T66" fmla="*/ 3294 w 3846"/>
              <a:gd name="T67" fmla="*/ 446 h 1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846" h="1696">
                <a:moveTo>
                  <a:pt x="3294" y="446"/>
                </a:moveTo>
                <a:lnTo>
                  <a:pt x="2736" y="0"/>
                </a:lnTo>
                <a:lnTo>
                  <a:pt x="2736" y="438"/>
                </a:lnTo>
                <a:lnTo>
                  <a:pt x="96" y="438"/>
                </a:lnTo>
                <a:lnTo>
                  <a:pt x="96" y="438"/>
                </a:lnTo>
                <a:lnTo>
                  <a:pt x="78" y="440"/>
                </a:lnTo>
                <a:lnTo>
                  <a:pt x="60" y="446"/>
                </a:lnTo>
                <a:lnTo>
                  <a:pt x="44" y="454"/>
                </a:lnTo>
                <a:lnTo>
                  <a:pt x="28" y="466"/>
                </a:lnTo>
                <a:lnTo>
                  <a:pt x="18" y="480"/>
                </a:lnTo>
                <a:lnTo>
                  <a:pt x="8" y="496"/>
                </a:lnTo>
                <a:lnTo>
                  <a:pt x="2" y="514"/>
                </a:lnTo>
                <a:lnTo>
                  <a:pt x="0" y="534"/>
                </a:lnTo>
                <a:lnTo>
                  <a:pt x="0" y="1044"/>
                </a:lnTo>
                <a:lnTo>
                  <a:pt x="0" y="1156"/>
                </a:lnTo>
                <a:lnTo>
                  <a:pt x="0" y="1156"/>
                </a:lnTo>
                <a:lnTo>
                  <a:pt x="0" y="1256"/>
                </a:lnTo>
                <a:lnTo>
                  <a:pt x="558" y="1696"/>
                </a:lnTo>
                <a:lnTo>
                  <a:pt x="1106" y="1252"/>
                </a:lnTo>
                <a:lnTo>
                  <a:pt x="3750" y="1252"/>
                </a:lnTo>
                <a:lnTo>
                  <a:pt x="3750" y="1252"/>
                </a:lnTo>
                <a:lnTo>
                  <a:pt x="3770" y="1250"/>
                </a:lnTo>
                <a:lnTo>
                  <a:pt x="3788" y="1244"/>
                </a:lnTo>
                <a:lnTo>
                  <a:pt x="3804" y="1236"/>
                </a:lnTo>
                <a:lnTo>
                  <a:pt x="3818" y="1224"/>
                </a:lnTo>
                <a:lnTo>
                  <a:pt x="3830" y="1210"/>
                </a:lnTo>
                <a:lnTo>
                  <a:pt x="3838" y="1192"/>
                </a:lnTo>
                <a:lnTo>
                  <a:pt x="3844" y="1174"/>
                </a:lnTo>
                <a:lnTo>
                  <a:pt x="3846" y="1156"/>
                </a:lnTo>
                <a:lnTo>
                  <a:pt x="3846" y="674"/>
                </a:lnTo>
                <a:lnTo>
                  <a:pt x="3846" y="572"/>
                </a:lnTo>
                <a:lnTo>
                  <a:pt x="3846" y="534"/>
                </a:lnTo>
                <a:lnTo>
                  <a:pt x="3846" y="0"/>
                </a:lnTo>
                <a:lnTo>
                  <a:pt x="3294" y="446"/>
                </a:lnTo>
                <a:close/>
              </a:path>
            </a:pathLst>
          </a:custGeom>
          <a:solidFill>
            <a:srgbClr val="008000"/>
          </a:solidFill>
          <a:ln w="1270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200" dirty="0" smtClean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endParaRPr lang="ru-RU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endParaRPr lang="ru-RU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r>
              <a:rPr lang="ru-RU" sz="1200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Розмір</a:t>
            </a:r>
            <a:r>
              <a:rPr lang="ru-RU" sz="12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пенсії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визначається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індивідуально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для кожного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пенсіонера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, в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залежності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від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тривалості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страхового стажу, в тому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числі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додатково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набутого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після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призначення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(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попереднього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перерахунку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)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пенсії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, та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заробітної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плати, з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якої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сплачено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страхові</a:t>
            </a:r>
            <a:r>
              <a:rPr lang="ru-RU" sz="1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внески</a:t>
            </a:r>
            <a:endParaRPr lang="ru-RU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0" name="Oval 8"/>
          <p:cNvSpPr/>
          <p:nvPr/>
        </p:nvSpPr>
        <p:spPr bwMode="ltGray">
          <a:xfrm>
            <a:off x="1811492" y="4619577"/>
            <a:ext cx="631784" cy="599756"/>
          </a:xfrm>
          <a:prstGeom prst="ellipse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634" y="4711704"/>
            <a:ext cx="415499" cy="415499"/>
          </a:xfrm>
          <a:prstGeom prst="rect">
            <a:avLst/>
          </a:prstGeom>
        </p:spPr>
      </p:pic>
      <p:grpSp>
        <p:nvGrpSpPr>
          <p:cNvPr id="22" name="Google Shape;384;p22"/>
          <p:cNvGrpSpPr/>
          <p:nvPr/>
        </p:nvGrpSpPr>
        <p:grpSpPr>
          <a:xfrm>
            <a:off x="7253003" y="3754164"/>
            <a:ext cx="2542050" cy="1820018"/>
            <a:chOff x="5247525" y="3007275"/>
            <a:chExt cx="517575" cy="384825"/>
          </a:xfrm>
          <a:solidFill>
            <a:srgbClr val="FFFF00"/>
          </a:solidFill>
        </p:grpSpPr>
        <p:sp>
          <p:nvSpPr>
            <p:cNvPr id="23" name="Google Shape;385;p22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grpFill/>
            <a:ln w="1217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86;p22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grpFill/>
            <a:ln w="1217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384;p22"/>
          <p:cNvGrpSpPr/>
          <p:nvPr/>
        </p:nvGrpSpPr>
        <p:grpSpPr>
          <a:xfrm>
            <a:off x="162266" y="1008960"/>
            <a:ext cx="2281009" cy="1829338"/>
            <a:chOff x="5247525" y="3007275"/>
            <a:chExt cx="517575" cy="384825"/>
          </a:xfrm>
          <a:solidFill>
            <a:srgbClr val="FFC000"/>
          </a:solidFill>
        </p:grpSpPr>
        <p:sp>
          <p:nvSpPr>
            <p:cNvPr id="26" name="Google Shape;385;p22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grpFill/>
            <a:ln w="121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86;p22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grpFill/>
            <a:ln w="121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86043" y="36025"/>
            <a:ext cx="1904757" cy="475500"/>
            <a:chOff x="86043" y="36025"/>
            <a:chExt cx="1904757" cy="475500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516900" y="36025"/>
              <a:ext cx="1473900" cy="475500"/>
              <a:chOff x="516900" y="36025"/>
              <a:chExt cx="1473900" cy="475500"/>
            </a:xfrm>
          </p:grpSpPr>
          <p:cxnSp>
            <p:nvCxnSpPr>
              <p:cNvPr id="31" name="Google Shape;67;p13"/>
              <p:cNvCxnSpPr/>
              <p:nvPr/>
            </p:nvCxnSpPr>
            <p:spPr>
              <a:xfrm>
                <a:off x="516900" y="78100"/>
                <a:ext cx="6900" cy="424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2" name="Google Shape;68;p13"/>
              <p:cNvSpPr txBox="1"/>
              <p:nvPr/>
            </p:nvSpPr>
            <p:spPr>
              <a:xfrm>
                <a:off x="516900" y="36025"/>
                <a:ext cx="1473900" cy="47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dirty="0">
                    <a:latin typeface="Franklin Gothic Book" panose="020B0503020102020204" pitchFamily="34" charset="0"/>
                  </a:rPr>
                  <a:t>Пенсійний фонд України</a:t>
                </a:r>
                <a:endParaRPr sz="1000" dirty="0">
                  <a:latin typeface="Franklin Gothic Book" panose="020B0503020102020204" pitchFamily="34" charset="0"/>
                </a:endParaRPr>
              </a:p>
            </p:txBody>
          </p:sp>
        </p:grpSp>
        <p:pic>
          <p:nvPicPr>
            <p:cNvPr id="30" name="Picture 2" descr="pfu gerb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6043" y="102575"/>
              <a:ext cx="341657" cy="34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6208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Овал 45"/>
          <p:cNvSpPr/>
          <p:nvPr/>
        </p:nvSpPr>
        <p:spPr>
          <a:xfrm>
            <a:off x="1051583" y="4496383"/>
            <a:ext cx="2324058" cy="5967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Мінімальний</a:t>
            </a:r>
            <a:r>
              <a:rPr lang="ru-RU" sz="12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розмір</a:t>
            </a:r>
            <a:r>
              <a:rPr lang="ru-RU" sz="12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пенсійної</a:t>
            </a:r>
            <a:r>
              <a:rPr lang="ru-RU" sz="12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200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виплати</a:t>
            </a:r>
            <a:r>
              <a:rPr lang="ru-RU" sz="12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до </a:t>
            </a:r>
            <a:r>
              <a:rPr lang="ru-RU" sz="1200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перерахунку</a:t>
            </a:r>
            <a:endParaRPr lang="ru-RU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3850" y="36025"/>
            <a:ext cx="7655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latin typeface="Franklin Gothic Book" panose="020B0503020102020204" pitchFamily="34" charset="0"/>
              </a:rPr>
              <a:t>Перерахунок</a:t>
            </a:r>
            <a:r>
              <a:rPr lang="ru-RU" sz="1600" b="1" dirty="0">
                <a:latin typeface="Franklin Gothic Book" panose="020B0503020102020204" pitchFamily="34" charset="0"/>
              </a:rPr>
              <a:t> </a:t>
            </a:r>
            <a:r>
              <a:rPr lang="ru-RU" sz="1600" b="1" dirty="0" err="1">
                <a:latin typeface="Franklin Gothic Book" panose="020B0503020102020204" pitchFamily="34" charset="0"/>
              </a:rPr>
              <a:t>пенсій</a:t>
            </a:r>
            <a:r>
              <a:rPr lang="ru-RU" sz="1600" b="1" dirty="0">
                <a:latin typeface="Franklin Gothic Book" panose="020B0503020102020204" pitchFamily="34" charset="0"/>
              </a:rPr>
              <a:t> у </a:t>
            </a:r>
            <a:r>
              <a:rPr lang="ru-RU" sz="1600" b="1" dirty="0" err="1">
                <a:latin typeface="Franklin Gothic Book" panose="020B0503020102020204" pitchFamily="34" charset="0"/>
              </a:rPr>
              <a:t>зв`язку</a:t>
            </a:r>
            <a:r>
              <a:rPr lang="ru-RU" sz="1600" b="1" dirty="0">
                <a:latin typeface="Franklin Gothic Book" panose="020B0503020102020204" pitchFamily="34" charset="0"/>
              </a:rPr>
              <a:t> </a:t>
            </a:r>
            <a:r>
              <a:rPr lang="ru-RU" sz="1600" b="1" dirty="0" err="1">
                <a:latin typeface="Franklin Gothic Book" panose="020B0503020102020204" pitchFamily="34" charset="0"/>
              </a:rPr>
              <a:t>зі</a:t>
            </a:r>
            <a:r>
              <a:rPr lang="ru-RU" sz="1600" b="1" dirty="0">
                <a:latin typeface="Franklin Gothic Book" panose="020B0503020102020204" pitchFamily="34" charset="0"/>
              </a:rPr>
              <a:t> </a:t>
            </a:r>
            <a:r>
              <a:rPr lang="ru-RU" sz="1600" b="1" dirty="0" err="1">
                <a:latin typeface="Franklin Gothic Book" panose="020B0503020102020204" pitchFamily="34" charset="0"/>
              </a:rPr>
              <a:t>збільшенням</a:t>
            </a:r>
            <a:r>
              <a:rPr lang="ru-RU" sz="1600" b="1" dirty="0">
                <a:latin typeface="Franklin Gothic Book" panose="020B0503020102020204" pitchFamily="34" charset="0"/>
              </a:rPr>
              <a:t>  </a:t>
            </a:r>
            <a:r>
              <a:rPr lang="ru-RU" sz="1600" b="1" dirty="0" err="1">
                <a:latin typeface="Franklin Gothic Book" panose="020B0503020102020204" pitchFamily="34" charset="0"/>
              </a:rPr>
              <a:t>прожиткового</a:t>
            </a:r>
            <a:r>
              <a:rPr lang="ru-RU" sz="1600" b="1" dirty="0">
                <a:latin typeface="Franklin Gothic Book" panose="020B0503020102020204" pitchFamily="34" charset="0"/>
              </a:rPr>
              <a:t> </a:t>
            </a:r>
            <a:r>
              <a:rPr lang="ru-RU" sz="1600" b="1" dirty="0" err="1">
                <a:latin typeface="Franklin Gothic Book" panose="020B0503020102020204" pitchFamily="34" charset="0"/>
              </a:rPr>
              <a:t>мінімуму</a:t>
            </a:r>
            <a:r>
              <a:rPr lang="ru-RU" sz="1600" b="1" dirty="0">
                <a:latin typeface="Franklin Gothic Book" panose="020B0503020102020204" pitchFamily="34" charset="0"/>
              </a:rPr>
              <a:t> </a:t>
            </a:r>
          </a:p>
          <a:p>
            <a:pPr algn="ctr"/>
            <a:r>
              <a:rPr lang="ru-RU" sz="1600" b="1" dirty="0">
                <a:latin typeface="Franklin Gothic Book" panose="020B0503020102020204" pitchFamily="34" charset="0"/>
              </a:rPr>
              <a:t>з </a:t>
            </a:r>
            <a:r>
              <a:rPr lang="ru-RU" sz="1600" b="1" dirty="0" smtClean="0">
                <a:latin typeface="Franklin Gothic Book" panose="020B0503020102020204" pitchFamily="34" charset="0"/>
              </a:rPr>
              <a:t>01.07.2019</a:t>
            </a:r>
            <a:endParaRPr lang="ru-RU" sz="1600" b="1" dirty="0">
              <a:latin typeface="Franklin Gothic Book" panose="020B0503020102020204" pitchFamily="34" charset="0"/>
            </a:endParaRPr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3689620" y="2071596"/>
            <a:ext cx="1943086" cy="2046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4450" indent="0" algn="ctr">
              <a:lnSpc>
                <a:spcPct val="150000"/>
              </a:lnSpc>
              <a:buFont typeface="Georgia" pitchFamily="18" charset="0"/>
              <a:buNone/>
            </a:pPr>
            <a:r>
              <a:rPr lang="uk-UA" sz="1400" b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Види виплат, які буде збільшено у зв</a:t>
            </a:r>
            <a:r>
              <a:rPr lang="en-US" sz="1400" b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`</a:t>
            </a:r>
            <a:r>
              <a:rPr lang="uk-UA" sz="1400" b="1" dirty="0" err="1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язку</a:t>
            </a:r>
            <a:r>
              <a:rPr lang="uk-UA" sz="1400" b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 зі зміною</a:t>
            </a:r>
          </a:p>
          <a:p>
            <a:pPr marL="44450" indent="0" algn="ctr">
              <a:lnSpc>
                <a:spcPct val="150000"/>
              </a:lnSpc>
              <a:buFont typeface="Georgia" pitchFamily="18" charset="0"/>
              <a:buNone/>
            </a:pPr>
            <a:r>
              <a:rPr lang="uk-UA" sz="1400" b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прожиткового мінімуму</a:t>
            </a:r>
            <a:endParaRPr lang="ru-RU" sz="1400" b="1" dirty="0" smtClean="0">
              <a:solidFill>
                <a:srgbClr val="008000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val="2187966687"/>
              </p:ext>
            </p:extLst>
          </p:nvPr>
        </p:nvGraphicFramePr>
        <p:xfrm>
          <a:off x="64175" y="741516"/>
          <a:ext cx="4325165" cy="4117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7435746"/>
              </p:ext>
            </p:extLst>
          </p:nvPr>
        </p:nvGraphicFramePr>
        <p:xfrm>
          <a:off x="4905881" y="738835"/>
          <a:ext cx="4169254" cy="4136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0" name="TextBox 15"/>
          <p:cNvSpPr txBox="1">
            <a:spLocks noChangeArrowheads="1"/>
          </p:cNvSpPr>
          <p:nvPr/>
        </p:nvSpPr>
        <p:spPr bwMode="auto">
          <a:xfrm>
            <a:off x="1717204" y="1020147"/>
            <a:ext cx="99281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0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+ 201,00 грн. </a:t>
            </a:r>
          </a:p>
        </p:txBody>
      </p:sp>
      <p:sp>
        <p:nvSpPr>
          <p:cNvPr id="34" name="TextBox 15"/>
          <p:cNvSpPr txBox="1">
            <a:spLocks noChangeArrowheads="1"/>
          </p:cNvSpPr>
          <p:nvPr/>
        </p:nvSpPr>
        <p:spPr bwMode="auto">
          <a:xfrm>
            <a:off x="1595730" y="2074891"/>
            <a:ext cx="281574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i="1" dirty="0" smtClean="0">
                <a:latin typeface="Franklin Gothic Book" panose="020B0503020102020204" pitchFamily="34" charset="0"/>
              </a:rPr>
              <a:t>І гр. 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+190,95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грн.</a:t>
            </a:r>
          </a:p>
          <a:p>
            <a:r>
              <a:rPr lang="ru-RU" sz="1000" b="1" i="1" dirty="0" smtClean="0">
                <a:latin typeface="Franklin Gothic Book" panose="020B0503020102020204" pitchFamily="34" charset="0"/>
              </a:rPr>
              <a:t>ІІ гр.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+170,85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грн.</a:t>
            </a:r>
          </a:p>
          <a:p>
            <a:r>
              <a:rPr lang="ru-RU" sz="1000" b="1" i="1" dirty="0" smtClean="0">
                <a:latin typeface="Franklin Gothic Book" panose="020B0503020102020204" pitchFamily="34" charset="0"/>
              </a:rPr>
              <a:t>ІІІ гр</a:t>
            </a:r>
            <a:r>
              <a:rPr lang="ru-RU" sz="1000" b="1" i="1" dirty="0">
                <a:latin typeface="Franklin Gothic Book" panose="020B0503020102020204" pitchFamily="34" charset="0"/>
              </a:rPr>
              <a:t>.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+150,75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грн.</a:t>
            </a:r>
          </a:p>
          <a:p>
            <a:r>
              <a:rPr lang="ru-RU" sz="1000" b="1" i="1" dirty="0" smtClean="0">
                <a:latin typeface="Franklin Gothic Book" panose="020B0503020102020204" pitchFamily="34" charset="0"/>
              </a:rPr>
              <a:t>УБД 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+110,55 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грн.</a:t>
            </a:r>
            <a:endParaRPr lang="ru-RU" sz="1000" b="1" i="1" dirty="0">
              <a:latin typeface="Franklin Gothic Book" panose="020B0503020102020204" pitchFamily="34" charset="0"/>
            </a:endParaRPr>
          </a:p>
        </p:txBody>
      </p:sp>
      <p:sp>
        <p:nvSpPr>
          <p:cNvPr id="35" name="TextBox 15"/>
          <p:cNvSpPr txBox="1">
            <a:spLocks noChangeArrowheads="1"/>
          </p:cNvSpPr>
          <p:nvPr/>
        </p:nvSpPr>
        <p:spPr bwMode="auto">
          <a:xfrm>
            <a:off x="1629770" y="3202047"/>
            <a:ext cx="136324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i="1" dirty="0" smtClean="0">
                <a:latin typeface="Franklin Gothic Book" panose="020B0503020102020204" pitchFamily="34" charset="0"/>
              </a:rPr>
              <a:t>І гр.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 +190,95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грн.</a:t>
            </a:r>
          </a:p>
          <a:p>
            <a:r>
              <a:rPr lang="ru-RU" sz="1000" b="1" i="1" dirty="0" smtClean="0">
                <a:latin typeface="Franklin Gothic Book" panose="020B0503020102020204" pitchFamily="34" charset="0"/>
              </a:rPr>
              <a:t>ІІ гр. 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+170,85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грн.</a:t>
            </a:r>
          </a:p>
          <a:p>
            <a:r>
              <a:rPr lang="ru-RU" sz="1000" b="1" i="1" dirty="0" smtClean="0">
                <a:latin typeface="Franklin Gothic Book" panose="020B0503020102020204" pitchFamily="34" charset="0"/>
              </a:rPr>
              <a:t>ІІІ гр. 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+150,75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грн.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1684470" y="4073350"/>
            <a:ext cx="105828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</a:t>
            </a:r>
            <a:r>
              <a:rPr lang="ru-RU" sz="105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 </a:t>
            </a:r>
            <a:r>
              <a:rPr lang="ru-RU" sz="11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67,00</a:t>
            </a:r>
            <a:r>
              <a:rPr lang="ru-RU" sz="105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 </a:t>
            </a:r>
            <a:r>
              <a:rPr lang="ru-RU" sz="8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грн.</a:t>
            </a:r>
          </a:p>
          <a:p>
            <a:pPr algn="ctr"/>
            <a:endParaRPr lang="ru-RU" sz="1000" b="1" i="1" dirty="0">
              <a:solidFill>
                <a:srgbClr val="C00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7" name="TextBox 15"/>
          <p:cNvSpPr txBox="1">
            <a:spLocks noChangeArrowheads="1"/>
          </p:cNvSpPr>
          <p:nvPr/>
        </p:nvSpPr>
        <p:spPr bwMode="auto">
          <a:xfrm>
            <a:off x="6561892" y="3189206"/>
            <a:ext cx="124566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i="1" dirty="0" smtClean="0">
                <a:latin typeface="Franklin Gothic Book" panose="020B0503020102020204" pitchFamily="34" charset="0"/>
              </a:rPr>
              <a:t>І гр.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 +33,50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 грн.</a:t>
            </a:r>
          </a:p>
          <a:p>
            <a:r>
              <a:rPr lang="ru-RU" sz="1000" b="1" i="1" dirty="0" smtClean="0">
                <a:latin typeface="Franklin Gothic Book" panose="020B0503020102020204" pitchFamily="34" charset="0"/>
              </a:rPr>
              <a:t>ІІ гр. 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+26,80 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грн.</a:t>
            </a:r>
          </a:p>
          <a:p>
            <a:r>
              <a:rPr lang="ru-RU" sz="1000" b="1" i="1" dirty="0" smtClean="0">
                <a:latin typeface="Franklin Gothic Book" panose="020B0503020102020204" pitchFamily="34" charset="0"/>
              </a:rPr>
              <a:t>ІІІ гр.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+20,10 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грн.</a:t>
            </a:r>
          </a:p>
        </p:txBody>
      </p:sp>
      <p:sp>
        <p:nvSpPr>
          <p:cNvPr id="38" name="TextBox 15"/>
          <p:cNvSpPr txBox="1">
            <a:spLocks noChangeArrowheads="1"/>
          </p:cNvSpPr>
          <p:nvPr/>
        </p:nvSpPr>
        <p:spPr bwMode="auto">
          <a:xfrm>
            <a:off x="6561892" y="4255585"/>
            <a:ext cx="13316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i="1" dirty="0" smtClean="0">
                <a:latin typeface="Franklin Gothic Book" panose="020B0503020102020204" pitchFamily="34" charset="0"/>
              </a:rPr>
              <a:t>І </a:t>
            </a:r>
            <a:r>
              <a:rPr lang="ru-RU" sz="1000" b="1" i="1" dirty="0" err="1" smtClean="0">
                <a:latin typeface="Franklin Gothic Book" panose="020B0503020102020204" pitchFamily="34" charset="0"/>
              </a:rPr>
              <a:t>гр.А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   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+67,00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грн.</a:t>
            </a:r>
          </a:p>
          <a:p>
            <a:r>
              <a:rPr lang="ru-RU" sz="1000" b="1" i="1" dirty="0" smtClean="0">
                <a:latin typeface="Franklin Gothic Book" panose="020B0503020102020204" pitchFamily="34" charset="0"/>
              </a:rPr>
              <a:t>І </a:t>
            </a:r>
            <a:r>
              <a:rPr lang="ru-RU" sz="1000" b="1" i="1" dirty="0" err="1" smtClean="0">
                <a:latin typeface="Franklin Gothic Book" panose="020B0503020102020204" pitchFamily="34" charset="0"/>
              </a:rPr>
              <a:t>гр.Б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   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+33,50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грн.</a:t>
            </a:r>
          </a:p>
          <a:p>
            <a:r>
              <a:rPr lang="ru-RU" sz="1000" b="1" i="1" dirty="0" smtClean="0">
                <a:latin typeface="Franklin Gothic Book" panose="020B0503020102020204" pitchFamily="34" charset="0"/>
              </a:rPr>
              <a:t>ІІ гр.   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+16,75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грн.</a:t>
            </a:r>
          </a:p>
          <a:p>
            <a:r>
              <a:rPr lang="ru-RU" sz="1000" b="1" i="1" dirty="0" smtClean="0">
                <a:latin typeface="Franklin Gothic Book" panose="020B0503020102020204" pitchFamily="34" charset="0"/>
              </a:rPr>
              <a:t>ІІІ гр.   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+10,05 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грн.</a:t>
            </a:r>
            <a:endParaRPr lang="ru-RU" sz="1000" b="1" i="1" dirty="0">
              <a:latin typeface="Franklin Gothic Book" panose="020B0503020102020204" pitchFamily="34" charset="0"/>
            </a:endParaRPr>
          </a:p>
        </p:txBody>
      </p:sp>
      <p:sp>
        <p:nvSpPr>
          <p:cNvPr id="39" name="TextBox 15"/>
          <p:cNvSpPr txBox="1">
            <a:spLocks noChangeArrowheads="1"/>
          </p:cNvSpPr>
          <p:nvPr/>
        </p:nvSpPr>
        <p:spPr bwMode="auto">
          <a:xfrm>
            <a:off x="6551348" y="2140059"/>
            <a:ext cx="124566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i="1" dirty="0" smtClean="0">
                <a:latin typeface="Franklin Gothic Book" panose="020B0503020102020204" pitchFamily="34" charset="0"/>
              </a:rPr>
              <a:t>І гр.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 +33,50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 грн.</a:t>
            </a:r>
          </a:p>
          <a:p>
            <a:r>
              <a:rPr lang="ru-RU" sz="1000" b="1" i="1" dirty="0" smtClean="0">
                <a:latin typeface="Franklin Gothic Book" panose="020B0503020102020204" pitchFamily="34" charset="0"/>
              </a:rPr>
              <a:t>ІІ гр. 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+26,80 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грн.</a:t>
            </a:r>
          </a:p>
          <a:p>
            <a:r>
              <a:rPr lang="ru-RU" sz="1000" b="1" i="1" dirty="0" smtClean="0">
                <a:latin typeface="Franklin Gothic Book" panose="020B0503020102020204" pitchFamily="34" charset="0"/>
              </a:rPr>
              <a:t>ІІІ гр.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+20,10 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грн.</a:t>
            </a:r>
          </a:p>
          <a:p>
            <a:r>
              <a:rPr lang="ru-RU" sz="1000" b="1" i="1" dirty="0" smtClean="0">
                <a:latin typeface="Franklin Gothic Book" panose="020B0503020102020204" pitchFamily="34" charset="0"/>
              </a:rPr>
              <a:t>УБД 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+16,75</a:t>
            </a:r>
            <a:r>
              <a:rPr lang="ru-RU" sz="1000" b="1" i="1" dirty="0" smtClean="0">
                <a:latin typeface="Franklin Gothic Book" panose="020B0503020102020204" pitchFamily="34" charset="0"/>
              </a:rPr>
              <a:t> грн.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6514582" y="1149202"/>
            <a:ext cx="12929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+</a:t>
            </a:r>
            <a:r>
              <a:rPr lang="ru-RU" sz="12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 </a:t>
            </a:r>
            <a:r>
              <a:rPr lang="ru-RU" sz="14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134,00</a:t>
            </a:r>
            <a:r>
              <a:rPr lang="ru-RU" sz="12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 </a:t>
            </a:r>
            <a:r>
              <a:rPr lang="ru-RU" sz="1000" b="1" i="1" dirty="0" smtClean="0">
                <a:solidFill>
                  <a:srgbClr val="C00000"/>
                </a:solidFill>
                <a:latin typeface="Franklin Gothic Book" panose="020B0503020102020204" pitchFamily="34" charset="0"/>
              </a:rPr>
              <a:t>грн.</a:t>
            </a:r>
            <a:endParaRPr lang="ru-RU" sz="1000" b="1" i="1" dirty="0">
              <a:solidFill>
                <a:srgbClr val="C00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3836740" y="4477541"/>
            <a:ext cx="2324058" cy="5967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= 1 </a:t>
            </a:r>
            <a:r>
              <a:rPr lang="ru-RU" sz="16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564 грн.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812101" y="4609528"/>
            <a:ext cx="10246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latin typeface="Franklin Gothic Book" panose="020B0503020102020204" pitchFamily="34" charset="0"/>
              </a:rPr>
              <a:t>1 497 грн.</a:t>
            </a:r>
          </a:p>
        </p:txBody>
      </p:sp>
      <p:sp>
        <p:nvSpPr>
          <p:cNvPr id="47" name="Плюс 46"/>
          <p:cNvSpPr/>
          <p:nvPr/>
        </p:nvSpPr>
        <p:spPr>
          <a:xfrm>
            <a:off x="2062108" y="4219135"/>
            <a:ext cx="249286" cy="297918"/>
          </a:xfrm>
          <a:prstGeom prst="mathPlu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latin typeface="Franklin Gothic Book" panose="020B0503020102020204" pitchFamily="34" charset="0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080" y="867149"/>
            <a:ext cx="713689" cy="713689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86043" y="36025"/>
            <a:ext cx="1904757" cy="475500"/>
            <a:chOff x="86043" y="36025"/>
            <a:chExt cx="1904757" cy="475500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516900" y="36025"/>
              <a:ext cx="1473900" cy="475500"/>
              <a:chOff x="516900" y="36025"/>
              <a:chExt cx="1473900" cy="475500"/>
            </a:xfrm>
          </p:grpSpPr>
          <p:cxnSp>
            <p:nvCxnSpPr>
              <p:cNvPr id="26" name="Google Shape;67;p13"/>
              <p:cNvCxnSpPr/>
              <p:nvPr/>
            </p:nvCxnSpPr>
            <p:spPr>
              <a:xfrm>
                <a:off x="516900" y="78100"/>
                <a:ext cx="6900" cy="424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1" name="Google Shape;68;p13"/>
              <p:cNvSpPr txBox="1"/>
              <p:nvPr/>
            </p:nvSpPr>
            <p:spPr>
              <a:xfrm>
                <a:off x="516900" y="36025"/>
                <a:ext cx="1473900" cy="47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dirty="0">
                    <a:latin typeface="Franklin Gothic Book" panose="020B0503020102020204" pitchFamily="34" charset="0"/>
                  </a:rPr>
                  <a:t>Пенсійний фонд України</a:t>
                </a:r>
                <a:endParaRPr sz="1000" dirty="0">
                  <a:latin typeface="Franklin Gothic Book" panose="020B0503020102020204" pitchFamily="34" charset="0"/>
                </a:endParaRPr>
              </a:p>
            </p:txBody>
          </p:sp>
        </p:grpSp>
        <p:pic>
          <p:nvPicPr>
            <p:cNvPr id="25" name="Picture 2" descr="pfu gerb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6043" y="102575"/>
              <a:ext cx="341657" cy="34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7035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Овал 45"/>
          <p:cNvSpPr/>
          <p:nvPr/>
        </p:nvSpPr>
        <p:spPr>
          <a:xfrm>
            <a:off x="1051583" y="4496383"/>
            <a:ext cx="2324058" cy="5967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Мінімальний</a:t>
            </a:r>
            <a:r>
              <a:rPr lang="ru-RU" sz="105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050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розмір</a:t>
            </a:r>
            <a:r>
              <a:rPr lang="ru-RU" sz="105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050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пенсійної</a:t>
            </a:r>
            <a:r>
              <a:rPr lang="ru-RU" sz="105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ru-RU" sz="1050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виплати</a:t>
            </a:r>
            <a:r>
              <a:rPr lang="ru-RU" sz="105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до </a:t>
            </a:r>
            <a:r>
              <a:rPr lang="ru-RU" sz="1050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перерахунку</a:t>
            </a:r>
            <a:endParaRPr lang="ru-RU" sz="105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7859" y="36025"/>
            <a:ext cx="7655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err="1">
                <a:latin typeface="Franklin Gothic Heavy" panose="020B0903020102020204" pitchFamily="34" charset="0"/>
              </a:rPr>
              <a:t>Перерахунок</a:t>
            </a:r>
            <a:r>
              <a:rPr lang="ru-RU" sz="1800" b="1" dirty="0">
                <a:latin typeface="Franklin Gothic Heavy" panose="020B0903020102020204" pitchFamily="34" charset="0"/>
              </a:rPr>
              <a:t> </a:t>
            </a:r>
            <a:r>
              <a:rPr lang="ru-RU" sz="1800" b="1" dirty="0" err="1">
                <a:latin typeface="Franklin Gothic Heavy" panose="020B0903020102020204" pitchFamily="34" charset="0"/>
              </a:rPr>
              <a:t>пенсій</a:t>
            </a:r>
            <a:r>
              <a:rPr lang="ru-RU" sz="1800" b="1" dirty="0">
                <a:latin typeface="Franklin Gothic Heavy" panose="020B0903020102020204" pitchFamily="34" charset="0"/>
              </a:rPr>
              <a:t> у </a:t>
            </a:r>
            <a:r>
              <a:rPr lang="ru-RU" sz="1800" b="1" dirty="0" err="1">
                <a:latin typeface="Franklin Gothic Heavy" panose="020B0903020102020204" pitchFamily="34" charset="0"/>
              </a:rPr>
              <a:t>зв`язку</a:t>
            </a:r>
            <a:r>
              <a:rPr lang="ru-RU" sz="1800" b="1" dirty="0">
                <a:latin typeface="Franklin Gothic Heavy" panose="020B0903020102020204" pitchFamily="34" charset="0"/>
              </a:rPr>
              <a:t> </a:t>
            </a:r>
            <a:r>
              <a:rPr lang="ru-RU" sz="1800" b="1" dirty="0" err="1">
                <a:latin typeface="Franklin Gothic Heavy" panose="020B0903020102020204" pitchFamily="34" charset="0"/>
              </a:rPr>
              <a:t>зі</a:t>
            </a:r>
            <a:r>
              <a:rPr lang="ru-RU" sz="1800" b="1" dirty="0">
                <a:latin typeface="Franklin Gothic Heavy" panose="020B0903020102020204" pitchFamily="34" charset="0"/>
              </a:rPr>
              <a:t> </a:t>
            </a:r>
            <a:r>
              <a:rPr lang="ru-RU" sz="1800" b="1" dirty="0" err="1" smtClean="0">
                <a:latin typeface="Franklin Gothic Heavy" panose="020B0903020102020204" pitchFamily="34" charset="0"/>
              </a:rPr>
              <a:t>збільшенням</a:t>
            </a:r>
            <a:endParaRPr lang="ru-RU" sz="1800" b="1" dirty="0" smtClean="0">
              <a:latin typeface="Franklin Gothic Heavy" panose="020B0903020102020204" pitchFamily="34" charset="0"/>
            </a:endParaRPr>
          </a:p>
          <a:p>
            <a:pPr algn="ctr"/>
            <a:r>
              <a:rPr lang="ru-RU" sz="1800" b="1" dirty="0" smtClean="0">
                <a:latin typeface="Franklin Gothic Heavy" panose="020B0903020102020204" pitchFamily="34" charset="0"/>
              </a:rPr>
              <a:t> </a:t>
            </a:r>
            <a:r>
              <a:rPr lang="ru-RU" sz="1800" b="1" dirty="0" err="1">
                <a:latin typeface="Franklin Gothic Heavy" panose="020B0903020102020204" pitchFamily="34" charset="0"/>
              </a:rPr>
              <a:t>прожиткового</a:t>
            </a:r>
            <a:r>
              <a:rPr lang="ru-RU" sz="1800" b="1" dirty="0">
                <a:latin typeface="Franklin Gothic Heavy" panose="020B0903020102020204" pitchFamily="34" charset="0"/>
              </a:rPr>
              <a:t> </a:t>
            </a:r>
            <a:r>
              <a:rPr lang="ru-RU" sz="1800" b="1" dirty="0" err="1">
                <a:latin typeface="Franklin Gothic Heavy" panose="020B0903020102020204" pitchFamily="34" charset="0"/>
              </a:rPr>
              <a:t>мінімуму</a:t>
            </a:r>
            <a:r>
              <a:rPr lang="ru-RU" sz="1800" b="1" dirty="0">
                <a:latin typeface="Franklin Gothic Heavy" panose="020B0903020102020204" pitchFamily="34" charset="0"/>
              </a:rPr>
              <a:t> </a:t>
            </a:r>
            <a:r>
              <a:rPr lang="ru-RU" sz="1800" b="1" dirty="0" smtClean="0">
                <a:latin typeface="Franklin Gothic Heavy" panose="020B0903020102020204" pitchFamily="34" charset="0"/>
              </a:rPr>
              <a:t> з 01.12.2019</a:t>
            </a:r>
            <a:endParaRPr lang="ru-RU" sz="1800" b="1" dirty="0">
              <a:latin typeface="Franklin Gothic Heavy" panose="020B0903020102020204" pitchFamily="34" charset="0"/>
            </a:endParaRPr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3689620" y="2071596"/>
            <a:ext cx="1943086" cy="2046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4450" indent="0" algn="ctr">
              <a:lnSpc>
                <a:spcPct val="150000"/>
              </a:lnSpc>
              <a:buFont typeface="Georgia" pitchFamily="18" charset="0"/>
              <a:buNone/>
            </a:pPr>
            <a:r>
              <a:rPr lang="uk-UA" sz="1400" b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Види виплат, які буде збільшено у зв</a:t>
            </a:r>
            <a:r>
              <a:rPr lang="en-US" sz="1400" b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`</a:t>
            </a:r>
            <a:r>
              <a:rPr lang="uk-UA" sz="1400" b="1" dirty="0" err="1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язку</a:t>
            </a:r>
            <a:r>
              <a:rPr lang="uk-UA" sz="1400" b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 зі зміною</a:t>
            </a:r>
          </a:p>
          <a:p>
            <a:pPr marL="44450" indent="0" algn="ctr">
              <a:lnSpc>
                <a:spcPct val="150000"/>
              </a:lnSpc>
              <a:buFont typeface="Georgia" pitchFamily="18" charset="0"/>
              <a:buNone/>
            </a:pPr>
            <a:r>
              <a:rPr lang="uk-UA" sz="1400" b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прожиткового мінімуму</a:t>
            </a:r>
            <a:endParaRPr lang="ru-RU" sz="1400" b="1" dirty="0" smtClean="0">
              <a:solidFill>
                <a:srgbClr val="008000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val="1275971256"/>
              </p:ext>
            </p:extLst>
          </p:nvPr>
        </p:nvGraphicFramePr>
        <p:xfrm>
          <a:off x="64175" y="741516"/>
          <a:ext cx="4325165" cy="4117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8842108"/>
              </p:ext>
            </p:extLst>
          </p:nvPr>
        </p:nvGraphicFramePr>
        <p:xfrm>
          <a:off x="4905881" y="738835"/>
          <a:ext cx="4169254" cy="4136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0" name="TextBox 15"/>
          <p:cNvSpPr txBox="1">
            <a:spLocks noChangeArrowheads="1"/>
          </p:cNvSpPr>
          <p:nvPr/>
        </p:nvSpPr>
        <p:spPr bwMode="auto">
          <a:xfrm>
            <a:off x="1656466" y="1097091"/>
            <a:ext cx="14420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0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+ 222,00 грн.</a:t>
            </a:r>
          </a:p>
          <a:p>
            <a:pPr algn="just"/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+ 423,00 грн. за </a:t>
            </a:r>
            <a:r>
              <a:rPr lang="ru-RU" sz="1000" b="1" i="1" dirty="0" err="1">
                <a:solidFill>
                  <a:srgbClr val="008000"/>
                </a:solidFill>
                <a:latin typeface="Franklin Gothic Book" panose="020B0503020102020204" pitchFamily="34" charset="0"/>
              </a:rPr>
              <a:t>рік</a:t>
            </a:r>
            <a:endParaRPr lang="ru-RU" sz="1000" b="1" i="1" dirty="0">
              <a:solidFill>
                <a:srgbClr val="008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4" name="TextBox 15"/>
          <p:cNvSpPr txBox="1">
            <a:spLocks noChangeArrowheads="1"/>
          </p:cNvSpPr>
          <p:nvPr/>
        </p:nvSpPr>
        <p:spPr bwMode="auto">
          <a:xfrm>
            <a:off x="1595730" y="2074891"/>
            <a:ext cx="281574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i="1" dirty="0" err="1">
                <a:solidFill>
                  <a:srgbClr val="C00000"/>
                </a:solidFill>
                <a:latin typeface="Franklin Gothic Book" panose="020B0503020102020204" pitchFamily="34" charset="0"/>
              </a:rPr>
              <a:t>від</a:t>
            </a:r>
            <a:r>
              <a:rPr lang="ru-RU" sz="10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 + 122,10  грн.</a:t>
            </a:r>
          </a:p>
          <a:p>
            <a:r>
              <a:rPr lang="ru-RU" sz="10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до + 210,90 грн.</a:t>
            </a:r>
          </a:p>
          <a:p>
            <a:r>
              <a:rPr lang="ru-RU" sz="1000" b="1" i="1" dirty="0" err="1">
                <a:solidFill>
                  <a:srgbClr val="008000"/>
                </a:solidFill>
                <a:latin typeface="Franklin Gothic Book" panose="020B0503020102020204" pitchFamily="34" charset="0"/>
              </a:rPr>
              <a:t>від</a:t>
            </a:r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 + 232,00  грн.</a:t>
            </a:r>
          </a:p>
          <a:p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до + 401,85 грн.  </a:t>
            </a:r>
            <a:r>
              <a:rPr lang="ru-RU" sz="1000" b="1" i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за </a:t>
            </a:r>
            <a:r>
              <a:rPr lang="ru-RU" sz="1000" b="1" i="1" dirty="0" err="1">
                <a:solidFill>
                  <a:srgbClr val="008000"/>
                </a:solidFill>
                <a:latin typeface="Franklin Gothic Book" panose="020B0503020102020204" pitchFamily="34" charset="0"/>
              </a:rPr>
              <a:t>рік</a:t>
            </a:r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 </a:t>
            </a:r>
          </a:p>
        </p:txBody>
      </p:sp>
      <p:sp>
        <p:nvSpPr>
          <p:cNvPr id="35" name="TextBox 15"/>
          <p:cNvSpPr txBox="1">
            <a:spLocks noChangeArrowheads="1"/>
          </p:cNvSpPr>
          <p:nvPr/>
        </p:nvSpPr>
        <p:spPr bwMode="auto">
          <a:xfrm>
            <a:off x="1595730" y="3094655"/>
            <a:ext cx="156347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i="1" dirty="0" err="1">
                <a:solidFill>
                  <a:srgbClr val="C00000"/>
                </a:solidFill>
                <a:latin typeface="Franklin Gothic Book" panose="020B0503020102020204" pitchFamily="34" charset="0"/>
              </a:rPr>
              <a:t>від</a:t>
            </a:r>
            <a:r>
              <a:rPr lang="ru-RU" sz="10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 + 166,50 грн. </a:t>
            </a:r>
          </a:p>
          <a:p>
            <a:r>
              <a:rPr lang="ru-RU" sz="10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до + 210,90 грн.</a:t>
            </a:r>
          </a:p>
          <a:p>
            <a:r>
              <a:rPr lang="ru-RU" sz="1000" b="1" i="1" dirty="0" err="1">
                <a:solidFill>
                  <a:srgbClr val="008000"/>
                </a:solidFill>
                <a:latin typeface="Franklin Gothic Book" panose="020B0503020102020204" pitchFamily="34" charset="0"/>
              </a:rPr>
              <a:t>від</a:t>
            </a:r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 + 317,25 грн. </a:t>
            </a:r>
          </a:p>
          <a:p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до + 401,85 грн.  </a:t>
            </a:r>
            <a:r>
              <a:rPr lang="ru-RU" sz="1000" b="1" i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за </a:t>
            </a:r>
            <a:r>
              <a:rPr lang="ru-RU" sz="1000" b="1" i="1" dirty="0" err="1">
                <a:solidFill>
                  <a:srgbClr val="008000"/>
                </a:solidFill>
                <a:latin typeface="Franklin Gothic Book" panose="020B0503020102020204" pitchFamily="34" charset="0"/>
              </a:rPr>
              <a:t>рік</a:t>
            </a:r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 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1704494" y="4059573"/>
            <a:ext cx="13191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9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+ 74,00 грн.</a:t>
            </a:r>
          </a:p>
          <a:p>
            <a:pPr algn="just"/>
            <a:r>
              <a:rPr lang="ru-RU" sz="9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+ 141,00 грн. за </a:t>
            </a:r>
            <a:r>
              <a:rPr lang="ru-RU" sz="900" b="1" i="1" dirty="0" err="1">
                <a:solidFill>
                  <a:srgbClr val="008000"/>
                </a:solidFill>
                <a:latin typeface="Franklin Gothic Book" panose="020B0503020102020204" pitchFamily="34" charset="0"/>
              </a:rPr>
              <a:t>рік</a:t>
            </a:r>
            <a:endParaRPr lang="ru-RU" sz="900" b="1" i="1" dirty="0">
              <a:solidFill>
                <a:srgbClr val="008000"/>
              </a:solidFill>
              <a:latin typeface="Franklin Gothic Book" panose="020B0503020102020204" pitchFamily="34" charset="0"/>
            </a:endParaRPr>
          </a:p>
          <a:p>
            <a:pPr algn="ctr"/>
            <a:endParaRPr lang="ru-RU" sz="1000" b="1" i="1" dirty="0">
              <a:solidFill>
                <a:srgbClr val="008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7" name="TextBox 15"/>
          <p:cNvSpPr txBox="1">
            <a:spLocks noChangeArrowheads="1"/>
          </p:cNvSpPr>
          <p:nvPr/>
        </p:nvSpPr>
        <p:spPr bwMode="auto">
          <a:xfrm>
            <a:off x="6538236" y="3094655"/>
            <a:ext cx="157261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i="1" dirty="0" err="1">
                <a:solidFill>
                  <a:srgbClr val="C00000"/>
                </a:solidFill>
                <a:latin typeface="Franklin Gothic Book" panose="020B0503020102020204" pitchFamily="34" charset="0"/>
              </a:rPr>
              <a:t>від</a:t>
            </a:r>
            <a:r>
              <a:rPr lang="ru-RU" sz="10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 + 22,20 грн.</a:t>
            </a:r>
          </a:p>
          <a:p>
            <a:r>
              <a:rPr lang="ru-RU" sz="10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до + 37,00 грн.</a:t>
            </a:r>
          </a:p>
          <a:p>
            <a:r>
              <a:rPr lang="ru-RU" sz="1000" b="1" i="1" dirty="0" err="1">
                <a:solidFill>
                  <a:srgbClr val="008000"/>
                </a:solidFill>
                <a:latin typeface="Franklin Gothic Book" panose="020B0503020102020204" pitchFamily="34" charset="0"/>
              </a:rPr>
              <a:t>від</a:t>
            </a:r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 + 42,30 грн.</a:t>
            </a:r>
          </a:p>
          <a:p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до + 70,50 грн. </a:t>
            </a:r>
            <a:r>
              <a:rPr lang="ru-RU" sz="1000" b="1" i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 за </a:t>
            </a:r>
            <a:r>
              <a:rPr lang="ru-RU" sz="1000" b="1" i="1" dirty="0" err="1">
                <a:solidFill>
                  <a:srgbClr val="008000"/>
                </a:solidFill>
                <a:latin typeface="Franklin Gothic Book" panose="020B0503020102020204" pitchFamily="34" charset="0"/>
              </a:rPr>
              <a:t>рік</a:t>
            </a:r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 </a:t>
            </a:r>
          </a:p>
        </p:txBody>
      </p:sp>
      <p:sp>
        <p:nvSpPr>
          <p:cNvPr id="38" name="TextBox 15"/>
          <p:cNvSpPr txBox="1">
            <a:spLocks noChangeArrowheads="1"/>
          </p:cNvSpPr>
          <p:nvPr/>
        </p:nvSpPr>
        <p:spPr bwMode="auto">
          <a:xfrm>
            <a:off x="6718634" y="4197524"/>
            <a:ext cx="153291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i="1" dirty="0" err="1">
                <a:solidFill>
                  <a:srgbClr val="C00000"/>
                </a:solidFill>
                <a:latin typeface="Franklin Gothic Book" panose="020B0503020102020204" pitchFamily="34" charset="0"/>
              </a:rPr>
              <a:t>від</a:t>
            </a:r>
            <a:r>
              <a:rPr lang="ru-RU" sz="10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 + 11,10 грн.</a:t>
            </a:r>
          </a:p>
          <a:p>
            <a:r>
              <a:rPr lang="ru-RU" sz="10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до + 74,00 грн.</a:t>
            </a:r>
          </a:p>
          <a:p>
            <a:r>
              <a:rPr lang="ru-RU" sz="1000" b="1" i="1" dirty="0" err="1">
                <a:solidFill>
                  <a:srgbClr val="008000"/>
                </a:solidFill>
                <a:latin typeface="Franklin Gothic Book" panose="020B0503020102020204" pitchFamily="34" charset="0"/>
              </a:rPr>
              <a:t>від</a:t>
            </a:r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 + 21,15 грн.</a:t>
            </a:r>
          </a:p>
          <a:p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до + 141,00 грн. </a:t>
            </a:r>
            <a:r>
              <a:rPr lang="ru-RU" sz="1000" b="1" i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за </a:t>
            </a:r>
            <a:r>
              <a:rPr lang="ru-RU" sz="1000" b="1" i="1" dirty="0" err="1">
                <a:solidFill>
                  <a:srgbClr val="008000"/>
                </a:solidFill>
                <a:latin typeface="Franklin Gothic Book" panose="020B0503020102020204" pitchFamily="34" charset="0"/>
              </a:rPr>
              <a:t>рік</a:t>
            </a:r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 </a:t>
            </a:r>
          </a:p>
          <a:p>
            <a:endParaRPr lang="ru-RU" sz="1000" b="1" i="1" dirty="0">
              <a:solidFill>
                <a:srgbClr val="008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9" name="TextBox 15"/>
          <p:cNvSpPr txBox="1">
            <a:spLocks noChangeArrowheads="1"/>
          </p:cNvSpPr>
          <p:nvPr/>
        </p:nvSpPr>
        <p:spPr bwMode="auto">
          <a:xfrm>
            <a:off x="6538236" y="2140059"/>
            <a:ext cx="14353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i="1" dirty="0" err="1">
                <a:solidFill>
                  <a:srgbClr val="C00000"/>
                </a:solidFill>
                <a:latin typeface="Franklin Gothic Book" panose="020B0503020102020204" pitchFamily="34" charset="0"/>
              </a:rPr>
              <a:t>від</a:t>
            </a:r>
            <a:r>
              <a:rPr lang="ru-RU" sz="10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 + 18,50 грн.</a:t>
            </a:r>
          </a:p>
          <a:p>
            <a:r>
              <a:rPr lang="ru-RU" sz="10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до + 37,00 грн.</a:t>
            </a:r>
          </a:p>
          <a:p>
            <a:r>
              <a:rPr lang="ru-RU" sz="1000" b="1" i="1" dirty="0" err="1">
                <a:solidFill>
                  <a:srgbClr val="008000"/>
                </a:solidFill>
                <a:latin typeface="Franklin Gothic Book" panose="020B0503020102020204" pitchFamily="34" charset="0"/>
              </a:rPr>
              <a:t>від</a:t>
            </a:r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 + 35,25 грн.</a:t>
            </a:r>
          </a:p>
          <a:p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до + 70,50 грн. </a:t>
            </a:r>
            <a:r>
              <a:rPr lang="ru-RU" sz="1000" b="1" i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 за </a:t>
            </a:r>
            <a:r>
              <a:rPr lang="ru-RU" sz="1000" b="1" i="1" dirty="0" err="1">
                <a:solidFill>
                  <a:srgbClr val="008000"/>
                </a:solidFill>
                <a:latin typeface="Franklin Gothic Book" panose="020B0503020102020204" pitchFamily="34" charset="0"/>
              </a:rPr>
              <a:t>рік</a:t>
            </a:r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 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6561892" y="1097091"/>
            <a:ext cx="16857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000" b="1" i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+ 148,00 грн.</a:t>
            </a:r>
          </a:p>
          <a:p>
            <a:pPr algn="just"/>
            <a:r>
              <a:rPr lang="ru-RU" sz="1000" b="1" i="1" dirty="0" smtClean="0">
                <a:solidFill>
                  <a:srgbClr val="008000"/>
                </a:solidFill>
                <a:latin typeface="Franklin Gothic Book" panose="020B0503020102020204" pitchFamily="34" charset="0"/>
              </a:rPr>
              <a:t>+ </a:t>
            </a:r>
            <a:r>
              <a:rPr lang="ru-RU" sz="1000" b="1" i="1" dirty="0">
                <a:solidFill>
                  <a:srgbClr val="008000"/>
                </a:solidFill>
                <a:latin typeface="Franklin Gothic Book" panose="020B0503020102020204" pitchFamily="34" charset="0"/>
              </a:rPr>
              <a:t>282,00 грн. за </a:t>
            </a:r>
            <a:r>
              <a:rPr lang="ru-RU" sz="1000" b="1" i="1" dirty="0" err="1">
                <a:solidFill>
                  <a:srgbClr val="008000"/>
                </a:solidFill>
                <a:latin typeface="Franklin Gothic Book" panose="020B0503020102020204" pitchFamily="34" charset="0"/>
              </a:rPr>
              <a:t>рік</a:t>
            </a:r>
            <a:endParaRPr lang="ru-RU" sz="1000" b="1" i="1" dirty="0">
              <a:solidFill>
                <a:srgbClr val="008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3836740" y="4477541"/>
            <a:ext cx="2324058" cy="5967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= 1 638 грн.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812101" y="4609528"/>
            <a:ext cx="10246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latin typeface="Franklin Gothic Book" panose="020B0503020102020204" pitchFamily="34" charset="0"/>
              </a:rPr>
              <a:t>1 564 грн.</a:t>
            </a:r>
          </a:p>
        </p:txBody>
      </p:sp>
      <p:sp>
        <p:nvSpPr>
          <p:cNvPr id="47" name="Плюс 46"/>
          <p:cNvSpPr/>
          <p:nvPr/>
        </p:nvSpPr>
        <p:spPr>
          <a:xfrm>
            <a:off x="2088969" y="4358481"/>
            <a:ext cx="249286" cy="297918"/>
          </a:xfrm>
          <a:prstGeom prst="mathPlu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latin typeface="Franklin Gothic Book" panose="020B0503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080" y="867149"/>
            <a:ext cx="713689" cy="713689"/>
          </a:xfrm>
          <a:prstGeom prst="rect">
            <a:avLst/>
          </a:prstGeom>
        </p:spPr>
      </p:pic>
      <p:sp>
        <p:nvSpPr>
          <p:cNvPr id="23" name="Rectangle 2"/>
          <p:cNvSpPr/>
          <p:nvPr/>
        </p:nvSpPr>
        <p:spPr bwMode="ltGray">
          <a:xfrm flipH="1" flipV="1">
            <a:off x="7577480" y="117925"/>
            <a:ext cx="526699" cy="179465"/>
          </a:xfrm>
          <a:custGeom>
            <a:avLst/>
            <a:gdLst>
              <a:gd name="connsiteX0" fmla="*/ 0 w 3744987"/>
              <a:gd name="connsiteY0" fmla="*/ 0 h 720080"/>
              <a:gd name="connsiteX1" fmla="*/ 3744987 w 3744987"/>
              <a:gd name="connsiteY1" fmla="*/ 0 h 720080"/>
              <a:gd name="connsiteX2" fmla="*/ 3744987 w 3744987"/>
              <a:gd name="connsiteY2" fmla="*/ 720080 h 720080"/>
              <a:gd name="connsiteX3" fmla="*/ 0 w 3744987"/>
              <a:gd name="connsiteY3" fmla="*/ 720080 h 720080"/>
              <a:gd name="connsiteX4" fmla="*/ 0 w 3744987"/>
              <a:gd name="connsiteY4" fmla="*/ 0 h 720080"/>
              <a:gd name="connsiteX0" fmla="*/ 0 w 3744987"/>
              <a:gd name="connsiteY0" fmla="*/ 0 h 720080"/>
              <a:gd name="connsiteX1" fmla="*/ 3744987 w 3744987"/>
              <a:gd name="connsiteY1" fmla="*/ 0 h 720080"/>
              <a:gd name="connsiteX2" fmla="*/ 3744987 w 3744987"/>
              <a:gd name="connsiteY2" fmla="*/ 720080 h 720080"/>
              <a:gd name="connsiteX3" fmla="*/ 467591 w 3744987"/>
              <a:gd name="connsiteY3" fmla="*/ 720080 h 720080"/>
              <a:gd name="connsiteX4" fmla="*/ 0 w 3744987"/>
              <a:gd name="connsiteY4" fmla="*/ 0 h 720080"/>
              <a:gd name="connsiteX0" fmla="*/ 0 w 3744987"/>
              <a:gd name="connsiteY0" fmla="*/ 0 h 730471"/>
              <a:gd name="connsiteX1" fmla="*/ 3744987 w 3744987"/>
              <a:gd name="connsiteY1" fmla="*/ 0 h 730471"/>
              <a:gd name="connsiteX2" fmla="*/ 3744987 w 3744987"/>
              <a:gd name="connsiteY2" fmla="*/ 720080 h 730471"/>
              <a:gd name="connsiteX3" fmla="*/ 563391 w 3744987"/>
              <a:gd name="connsiteY3" fmla="*/ 730471 h 730471"/>
              <a:gd name="connsiteX4" fmla="*/ 0 w 3744987"/>
              <a:gd name="connsiteY4" fmla="*/ 0 h 730471"/>
              <a:gd name="connsiteX0" fmla="*/ 0 w 3744987"/>
              <a:gd name="connsiteY0" fmla="*/ 0 h 733646"/>
              <a:gd name="connsiteX1" fmla="*/ 3744987 w 3744987"/>
              <a:gd name="connsiteY1" fmla="*/ 0 h 733646"/>
              <a:gd name="connsiteX2" fmla="*/ 3744987 w 3744987"/>
              <a:gd name="connsiteY2" fmla="*/ 720080 h 733646"/>
              <a:gd name="connsiteX3" fmla="*/ 605209 w 3744987"/>
              <a:gd name="connsiteY3" fmla="*/ 733646 h 733646"/>
              <a:gd name="connsiteX4" fmla="*/ 0 w 3744987"/>
              <a:gd name="connsiteY4" fmla="*/ 0 h 733646"/>
              <a:gd name="connsiteX0" fmla="*/ 0 w 3728260"/>
              <a:gd name="connsiteY0" fmla="*/ 0 h 736821"/>
              <a:gd name="connsiteX1" fmla="*/ 3728260 w 3728260"/>
              <a:gd name="connsiteY1" fmla="*/ 3175 h 736821"/>
              <a:gd name="connsiteX2" fmla="*/ 3728260 w 3728260"/>
              <a:gd name="connsiteY2" fmla="*/ 723255 h 736821"/>
              <a:gd name="connsiteX3" fmla="*/ 588482 w 3728260"/>
              <a:gd name="connsiteY3" fmla="*/ 736821 h 736821"/>
              <a:gd name="connsiteX4" fmla="*/ 0 w 3728260"/>
              <a:gd name="connsiteY4" fmla="*/ 0 h 736821"/>
              <a:gd name="connsiteX0" fmla="*/ 0 w 3728260"/>
              <a:gd name="connsiteY0" fmla="*/ 0 h 729678"/>
              <a:gd name="connsiteX1" fmla="*/ 3728260 w 3728260"/>
              <a:gd name="connsiteY1" fmla="*/ 3175 h 729678"/>
              <a:gd name="connsiteX2" fmla="*/ 3728260 w 3728260"/>
              <a:gd name="connsiteY2" fmla="*/ 723255 h 729678"/>
              <a:gd name="connsiteX3" fmla="*/ 585344 w 3728260"/>
              <a:gd name="connsiteY3" fmla="*/ 729678 h 729678"/>
              <a:gd name="connsiteX4" fmla="*/ 0 w 3728260"/>
              <a:gd name="connsiteY4" fmla="*/ 0 h 729678"/>
              <a:gd name="connsiteX0" fmla="*/ 0 w 3728260"/>
              <a:gd name="connsiteY0" fmla="*/ 0 h 724915"/>
              <a:gd name="connsiteX1" fmla="*/ 3728260 w 3728260"/>
              <a:gd name="connsiteY1" fmla="*/ 3175 h 724915"/>
              <a:gd name="connsiteX2" fmla="*/ 3728260 w 3728260"/>
              <a:gd name="connsiteY2" fmla="*/ 723255 h 724915"/>
              <a:gd name="connsiteX3" fmla="*/ 579072 w 3728260"/>
              <a:gd name="connsiteY3" fmla="*/ 724915 h 724915"/>
              <a:gd name="connsiteX4" fmla="*/ 0 w 3728260"/>
              <a:gd name="connsiteY4" fmla="*/ 0 h 724915"/>
              <a:gd name="connsiteX0" fmla="*/ 0 w 3728260"/>
              <a:gd name="connsiteY0" fmla="*/ 0 h 723255"/>
              <a:gd name="connsiteX1" fmla="*/ 3728260 w 3728260"/>
              <a:gd name="connsiteY1" fmla="*/ 3175 h 723255"/>
              <a:gd name="connsiteX2" fmla="*/ 3728260 w 3728260"/>
              <a:gd name="connsiteY2" fmla="*/ 723255 h 723255"/>
              <a:gd name="connsiteX3" fmla="*/ 588482 w 3728260"/>
              <a:gd name="connsiteY3" fmla="*/ 717772 h 723255"/>
              <a:gd name="connsiteX4" fmla="*/ 0 w 3728260"/>
              <a:gd name="connsiteY4" fmla="*/ 0 h 723255"/>
              <a:gd name="connsiteX0" fmla="*/ 0 w 3728260"/>
              <a:gd name="connsiteY0" fmla="*/ 0 h 724916"/>
              <a:gd name="connsiteX1" fmla="*/ 3728260 w 3728260"/>
              <a:gd name="connsiteY1" fmla="*/ 3175 h 724916"/>
              <a:gd name="connsiteX2" fmla="*/ 3728260 w 3728260"/>
              <a:gd name="connsiteY2" fmla="*/ 723255 h 724916"/>
              <a:gd name="connsiteX3" fmla="*/ 591618 w 3728260"/>
              <a:gd name="connsiteY3" fmla="*/ 724916 h 724916"/>
              <a:gd name="connsiteX4" fmla="*/ 0 w 3728260"/>
              <a:gd name="connsiteY4" fmla="*/ 0 h 724916"/>
              <a:gd name="connsiteX0" fmla="*/ 0 w 3728260"/>
              <a:gd name="connsiteY0" fmla="*/ 0 h 723255"/>
              <a:gd name="connsiteX1" fmla="*/ 3728260 w 3728260"/>
              <a:gd name="connsiteY1" fmla="*/ 3175 h 723255"/>
              <a:gd name="connsiteX2" fmla="*/ 3728260 w 3728260"/>
              <a:gd name="connsiteY2" fmla="*/ 723255 h 723255"/>
              <a:gd name="connsiteX3" fmla="*/ 594754 w 3728260"/>
              <a:gd name="connsiteY3" fmla="*/ 722535 h 723255"/>
              <a:gd name="connsiteX4" fmla="*/ 0 w 3728260"/>
              <a:gd name="connsiteY4" fmla="*/ 0 h 72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8260" h="723255">
                <a:moveTo>
                  <a:pt x="0" y="0"/>
                </a:moveTo>
                <a:lnTo>
                  <a:pt x="3728260" y="3175"/>
                </a:lnTo>
                <a:lnTo>
                  <a:pt x="3728260" y="723255"/>
                </a:lnTo>
                <a:lnTo>
                  <a:pt x="594754" y="722535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24" name="Rectangle 2"/>
          <p:cNvSpPr/>
          <p:nvPr/>
        </p:nvSpPr>
        <p:spPr bwMode="ltGray">
          <a:xfrm flipH="1" flipV="1">
            <a:off x="7577479" y="391226"/>
            <a:ext cx="526699" cy="179465"/>
          </a:xfrm>
          <a:custGeom>
            <a:avLst/>
            <a:gdLst>
              <a:gd name="connsiteX0" fmla="*/ 0 w 3744987"/>
              <a:gd name="connsiteY0" fmla="*/ 0 h 720080"/>
              <a:gd name="connsiteX1" fmla="*/ 3744987 w 3744987"/>
              <a:gd name="connsiteY1" fmla="*/ 0 h 720080"/>
              <a:gd name="connsiteX2" fmla="*/ 3744987 w 3744987"/>
              <a:gd name="connsiteY2" fmla="*/ 720080 h 720080"/>
              <a:gd name="connsiteX3" fmla="*/ 0 w 3744987"/>
              <a:gd name="connsiteY3" fmla="*/ 720080 h 720080"/>
              <a:gd name="connsiteX4" fmla="*/ 0 w 3744987"/>
              <a:gd name="connsiteY4" fmla="*/ 0 h 720080"/>
              <a:gd name="connsiteX0" fmla="*/ 0 w 3744987"/>
              <a:gd name="connsiteY0" fmla="*/ 0 h 720080"/>
              <a:gd name="connsiteX1" fmla="*/ 3744987 w 3744987"/>
              <a:gd name="connsiteY1" fmla="*/ 0 h 720080"/>
              <a:gd name="connsiteX2" fmla="*/ 3744987 w 3744987"/>
              <a:gd name="connsiteY2" fmla="*/ 720080 h 720080"/>
              <a:gd name="connsiteX3" fmla="*/ 467591 w 3744987"/>
              <a:gd name="connsiteY3" fmla="*/ 720080 h 720080"/>
              <a:gd name="connsiteX4" fmla="*/ 0 w 3744987"/>
              <a:gd name="connsiteY4" fmla="*/ 0 h 720080"/>
              <a:gd name="connsiteX0" fmla="*/ 0 w 3744987"/>
              <a:gd name="connsiteY0" fmla="*/ 0 h 730471"/>
              <a:gd name="connsiteX1" fmla="*/ 3744987 w 3744987"/>
              <a:gd name="connsiteY1" fmla="*/ 0 h 730471"/>
              <a:gd name="connsiteX2" fmla="*/ 3744987 w 3744987"/>
              <a:gd name="connsiteY2" fmla="*/ 720080 h 730471"/>
              <a:gd name="connsiteX3" fmla="*/ 563391 w 3744987"/>
              <a:gd name="connsiteY3" fmla="*/ 730471 h 730471"/>
              <a:gd name="connsiteX4" fmla="*/ 0 w 3744987"/>
              <a:gd name="connsiteY4" fmla="*/ 0 h 730471"/>
              <a:gd name="connsiteX0" fmla="*/ 0 w 3744987"/>
              <a:gd name="connsiteY0" fmla="*/ 0 h 733646"/>
              <a:gd name="connsiteX1" fmla="*/ 3744987 w 3744987"/>
              <a:gd name="connsiteY1" fmla="*/ 0 h 733646"/>
              <a:gd name="connsiteX2" fmla="*/ 3744987 w 3744987"/>
              <a:gd name="connsiteY2" fmla="*/ 720080 h 733646"/>
              <a:gd name="connsiteX3" fmla="*/ 605209 w 3744987"/>
              <a:gd name="connsiteY3" fmla="*/ 733646 h 733646"/>
              <a:gd name="connsiteX4" fmla="*/ 0 w 3744987"/>
              <a:gd name="connsiteY4" fmla="*/ 0 h 733646"/>
              <a:gd name="connsiteX0" fmla="*/ 0 w 3728260"/>
              <a:gd name="connsiteY0" fmla="*/ 0 h 736821"/>
              <a:gd name="connsiteX1" fmla="*/ 3728260 w 3728260"/>
              <a:gd name="connsiteY1" fmla="*/ 3175 h 736821"/>
              <a:gd name="connsiteX2" fmla="*/ 3728260 w 3728260"/>
              <a:gd name="connsiteY2" fmla="*/ 723255 h 736821"/>
              <a:gd name="connsiteX3" fmla="*/ 588482 w 3728260"/>
              <a:gd name="connsiteY3" fmla="*/ 736821 h 736821"/>
              <a:gd name="connsiteX4" fmla="*/ 0 w 3728260"/>
              <a:gd name="connsiteY4" fmla="*/ 0 h 736821"/>
              <a:gd name="connsiteX0" fmla="*/ 0 w 3728260"/>
              <a:gd name="connsiteY0" fmla="*/ 0 h 729678"/>
              <a:gd name="connsiteX1" fmla="*/ 3728260 w 3728260"/>
              <a:gd name="connsiteY1" fmla="*/ 3175 h 729678"/>
              <a:gd name="connsiteX2" fmla="*/ 3728260 w 3728260"/>
              <a:gd name="connsiteY2" fmla="*/ 723255 h 729678"/>
              <a:gd name="connsiteX3" fmla="*/ 585344 w 3728260"/>
              <a:gd name="connsiteY3" fmla="*/ 729678 h 729678"/>
              <a:gd name="connsiteX4" fmla="*/ 0 w 3728260"/>
              <a:gd name="connsiteY4" fmla="*/ 0 h 729678"/>
              <a:gd name="connsiteX0" fmla="*/ 0 w 3728260"/>
              <a:gd name="connsiteY0" fmla="*/ 0 h 724915"/>
              <a:gd name="connsiteX1" fmla="*/ 3728260 w 3728260"/>
              <a:gd name="connsiteY1" fmla="*/ 3175 h 724915"/>
              <a:gd name="connsiteX2" fmla="*/ 3728260 w 3728260"/>
              <a:gd name="connsiteY2" fmla="*/ 723255 h 724915"/>
              <a:gd name="connsiteX3" fmla="*/ 579072 w 3728260"/>
              <a:gd name="connsiteY3" fmla="*/ 724915 h 724915"/>
              <a:gd name="connsiteX4" fmla="*/ 0 w 3728260"/>
              <a:gd name="connsiteY4" fmla="*/ 0 h 724915"/>
              <a:gd name="connsiteX0" fmla="*/ 0 w 3728260"/>
              <a:gd name="connsiteY0" fmla="*/ 0 h 723255"/>
              <a:gd name="connsiteX1" fmla="*/ 3728260 w 3728260"/>
              <a:gd name="connsiteY1" fmla="*/ 3175 h 723255"/>
              <a:gd name="connsiteX2" fmla="*/ 3728260 w 3728260"/>
              <a:gd name="connsiteY2" fmla="*/ 723255 h 723255"/>
              <a:gd name="connsiteX3" fmla="*/ 588482 w 3728260"/>
              <a:gd name="connsiteY3" fmla="*/ 717772 h 723255"/>
              <a:gd name="connsiteX4" fmla="*/ 0 w 3728260"/>
              <a:gd name="connsiteY4" fmla="*/ 0 h 723255"/>
              <a:gd name="connsiteX0" fmla="*/ 0 w 3728260"/>
              <a:gd name="connsiteY0" fmla="*/ 0 h 724916"/>
              <a:gd name="connsiteX1" fmla="*/ 3728260 w 3728260"/>
              <a:gd name="connsiteY1" fmla="*/ 3175 h 724916"/>
              <a:gd name="connsiteX2" fmla="*/ 3728260 w 3728260"/>
              <a:gd name="connsiteY2" fmla="*/ 723255 h 724916"/>
              <a:gd name="connsiteX3" fmla="*/ 591618 w 3728260"/>
              <a:gd name="connsiteY3" fmla="*/ 724916 h 724916"/>
              <a:gd name="connsiteX4" fmla="*/ 0 w 3728260"/>
              <a:gd name="connsiteY4" fmla="*/ 0 h 724916"/>
              <a:gd name="connsiteX0" fmla="*/ 0 w 3728260"/>
              <a:gd name="connsiteY0" fmla="*/ 0 h 723255"/>
              <a:gd name="connsiteX1" fmla="*/ 3728260 w 3728260"/>
              <a:gd name="connsiteY1" fmla="*/ 3175 h 723255"/>
              <a:gd name="connsiteX2" fmla="*/ 3728260 w 3728260"/>
              <a:gd name="connsiteY2" fmla="*/ 723255 h 723255"/>
              <a:gd name="connsiteX3" fmla="*/ 594754 w 3728260"/>
              <a:gd name="connsiteY3" fmla="*/ 722535 h 723255"/>
              <a:gd name="connsiteX4" fmla="*/ 0 w 3728260"/>
              <a:gd name="connsiteY4" fmla="*/ 0 h 72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8260" h="723255">
                <a:moveTo>
                  <a:pt x="0" y="0"/>
                </a:moveTo>
                <a:lnTo>
                  <a:pt x="3728260" y="3175"/>
                </a:lnTo>
                <a:lnTo>
                  <a:pt x="3728260" y="723255"/>
                </a:lnTo>
                <a:lnTo>
                  <a:pt x="594754" y="722535"/>
                </a:lnTo>
                <a:lnTo>
                  <a:pt x="0" y="0"/>
                </a:lnTo>
                <a:close/>
              </a:path>
            </a:pathLst>
          </a:custGeom>
          <a:solidFill>
            <a:srgbClr val="008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04178" y="69157"/>
            <a:ext cx="9028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200" dirty="0"/>
              <a:t>з 1 грудня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038341" y="348080"/>
            <a:ext cx="11897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200" dirty="0"/>
              <a:t>загалом за рік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86043" y="36025"/>
            <a:ext cx="1904757" cy="475500"/>
            <a:chOff x="86043" y="36025"/>
            <a:chExt cx="1904757" cy="475500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516900" y="36025"/>
              <a:ext cx="1473900" cy="475500"/>
              <a:chOff x="516900" y="36025"/>
              <a:chExt cx="1473900" cy="475500"/>
            </a:xfrm>
          </p:grpSpPr>
          <p:cxnSp>
            <p:nvCxnSpPr>
              <p:cNvPr id="41" name="Google Shape;67;p13"/>
              <p:cNvCxnSpPr/>
              <p:nvPr/>
            </p:nvCxnSpPr>
            <p:spPr>
              <a:xfrm>
                <a:off x="516900" y="78100"/>
                <a:ext cx="6900" cy="424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2" name="Google Shape;68;p13"/>
              <p:cNvSpPr txBox="1"/>
              <p:nvPr/>
            </p:nvSpPr>
            <p:spPr>
              <a:xfrm>
                <a:off x="516900" y="36025"/>
                <a:ext cx="1473900" cy="47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dirty="0">
                    <a:latin typeface="Franklin Gothic Book" panose="020B0503020102020204" pitchFamily="34" charset="0"/>
                  </a:rPr>
                  <a:t>Пенсійний фонд України</a:t>
                </a:r>
                <a:endParaRPr sz="1000" dirty="0">
                  <a:latin typeface="Franklin Gothic Book" panose="020B0503020102020204" pitchFamily="34" charset="0"/>
                </a:endParaRPr>
              </a:p>
            </p:txBody>
          </p:sp>
        </p:grpSp>
        <p:pic>
          <p:nvPicPr>
            <p:cNvPr id="33" name="Picture 2" descr="pfu gerb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6043" y="102575"/>
              <a:ext cx="341657" cy="34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282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1084</Words>
  <Application>Microsoft Office PowerPoint</Application>
  <PresentationFormat>Экран (16:9)</PresentationFormat>
  <Paragraphs>177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1" baseType="lpstr">
      <vt:lpstr>Arial</vt:lpstr>
      <vt:lpstr>Muli</vt:lpstr>
      <vt:lpstr>Franklin Gothic Heavy</vt:lpstr>
      <vt:lpstr>Calibri</vt:lpstr>
      <vt:lpstr>Source Sans Pro</vt:lpstr>
      <vt:lpstr>Franklin Gothic Demi</vt:lpstr>
      <vt:lpstr>Quattrocento Sans</vt:lpstr>
      <vt:lpstr>Franklin Gothic Book</vt:lpstr>
      <vt:lpstr>Times New Roman</vt:lpstr>
      <vt:lpstr>Georgia</vt:lpstr>
      <vt:lpstr>Muli Light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k-06</dc:creator>
  <cp:lastModifiedBy>Chornenka</cp:lastModifiedBy>
  <cp:revision>84</cp:revision>
  <dcterms:modified xsi:type="dcterms:W3CDTF">2018-12-29T09:28:43Z</dcterms:modified>
</cp:coreProperties>
</file>