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76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660033"/>
    <a:srgbClr val="9900CC"/>
    <a:srgbClr val="FFFFCC"/>
    <a:srgbClr val="FFCC66"/>
    <a:srgbClr val="00CC00"/>
    <a:srgbClr val="CC99FF"/>
    <a:srgbClr val="FF00FF"/>
    <a:srgbClr val="E1FBF7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90" d="100"/>
          <a:sy n="90" d="100"/>
        </p:scale>
        <p:origin x="-2016" y="-6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773886970899632E-2"/>
          <c:y val="0.16135526086296045"/>
          <c:w val="0.94110985277463188"/>
          <c:h val="0.66532258064516125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2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9.1438774973206821E-2"/>
                  <c:y val="-0.13440007187321656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solidFill>
                          <a:schemeClr val="accent2">
                            <a:lumMod val="50000"/>
                          </a:schemeClr>
                        </a:solidFill>
                        <a:latin typeface="Bookman Old Style" pitchFamily="18" charset="0"/>
                      </a:defRPr>
                    </a:pPr>
                    <a:r>
                      <a:rPr lang="ru-RU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видатки</a:t>
                    </a:r>
                    <a:r>
                      <a:rPr lang="ru-RU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на </a:t>
                    </a:r>
                    <a:r>
                      <a:rPr lang="ru-RU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пенсійні</a:t>
                    </a:r>
                    <a:r>
                      <a:rPr lang="ru-RU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виплати</a:t>
                    </a:r>
                    <a:r>
                      <a:rPr lang="ru-RU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; </a:t>
                    </a:r>
                    <a:endParaRPr lang="ru-RU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  <a:p>
                    <a:pPr>
                      <a:defRPr sz="1200">
                        <a:solidFill>
                          <a:schemeClr val="accent2">
                            <a:lumMod val="50000"/>
                          </a:schemeClr>
                        </a:solidFill>
                        <a:latin typeface="Bookman Old Style" pitchFamily="18" charset="0"/>
                      </a:defRPr>
                    </a:pP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319 </a:t>
                    </a:r>
                    <a:r>
                      <a:rPr lang="ru-RU" dirty="0">
                        <a:solidFill>
                          <a:srgbClr val="003300"/>
                        </a:solidFill>
                      </a:rPr>
                      <a:t>849,1</a:t>
                    </a: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678493534135305E-2"/>
                  <c:y val="5.5250639836535169E-4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solidFill>
                          <a:schemeClr val="accent2">
                            <a:lumMod val="50000"/>
                          </a:schemeClr>
                        </a:solidFill>
                        <a:latin typeface="Bookman Old Style" pitchFamily="18" charset="0"/>
                      </a:defRPr>
                    </a:pPr>
                    <a:r>
                      <a:rPr lang="ru-RU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сплата</a:t>
                    </a:r>
                    <a:r>
                      <a:rPr lang="ru-RU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з </a:t>
                    </a:r>
                    <a:r>
                      <a:rPr lang="ru-RU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пенсій</a:t>
                    </a:r>
                    <a:r>
                      <a:rPr lang="ru-RU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ПДФО та </a:t>
                    </a:r>
                    <a:r>
                      <a:rPr lang="ru-RU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військового</a:t>
                    </a:r>
                    <a:r>
                      <a:rPr lang="ru-RU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збору</a:t>
                    </a:r>
                    <a:r>
                      <a:rPr lang="ru-RU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;</a:t>
                    </a:r>
                  </a:p>
                  <a:p>
                    <a:pPr>
                      <a:defRPr sz="1200">
                        <a:solidFill>
                          <a:schemeClr val="accent2">
                            <a:lumMod val="50000"/>
                          </a:schemeClr>
                        </a:solidFill>
                        <a:latin typeface="Bookman Old Style" pitchFamily="18" charset="0"/>
                      </a:defRPr>
                    </a:pPr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>
                        <a:solidFill>
                          <a:srgbClr val="003300"/>
                        </a:solidFill>
                      </a:rPr>
                      <a:t>21,7</a:t>
                    </a:r>
                    <a:endParaRPr lang="ru-RU" i="0" dirty="0">
                      <a:solidFill>
                        <a:srgbClr val="003300"/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6752869749685273E-5"/>
                  <c:y val="0.179416214556407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сплата поштового збору та розрахунково касове </a:t>
                    </a:r>
                    <a:r>
                      <a:rPr lang="ru-RU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обслуговування</a:t>
                    </a:r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;</a:t>
                    </a:r>
                  </a:p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1 341,7</a:t>
                    </a:r>
                    <a:endParaRPr lang="ru-RU" dirty="0">
                      <a:solidFill>
                        <a:srgbClr val="003300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27252997369548748"/>
                  <c:y val="0.2277372616948925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адміністративні видатки; </a:t>
                    </a:r>
                    <a:endParaRPr lang="uk-UA" dirty="0" smtClean="0"/>
                  </a:p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4 </a:t>
                    </a:r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467,7</a:t>
                    </a:r>
                    <a:endParaRPr lang="uk-UA" dirty="0">
                      <a:solidFill>
                        <a:srgbClr val="003300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rgbClr val="660033"/>
                    </a:solidFill>
                    <a:latin typeface="Bookman Old Style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сплата з пенсій ПДФО та військового збору 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319849.09999999998</c:v>
                </c:pt>
                <c:pt idx="1">
                  <c:v>21.7</c:v>
                </c:pt>
                <c:pt idx="2">
                  <c:v>1341.7</c:v>
                </c:pt>
                <c:pt idx="3">
                  <c:v>4467.7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сплата з пенсій ПДФО та військового збору 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5382012390613638E-2"/>
          <c:y val="0.23101599456274677"/>
          <c:w val="0.93459651155470391"/>
          <c:h val="0.66666660703196867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2018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FFFF00"/>
                  </a:gs>
                  <a:gs pos="31700">
                    <a:schemeClr val="bg1"/>
                  </a:gs>
                  <a:gs pos="100000">
                    <a:srgbClr val="7030A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8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9.0764024781227276E-2"/>
                  <c:y val="-0.3467143458005037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власні доходи; </a:t>
                    </a:r>
                    <a:endParaRPr lang="uk-UA" dirty="0" smtClean="0"/>
                  </a:p>
                  <a:p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180 </a:t>
                    </a:r>
                    <a:r>
                      <a:rPr lang="uk-UA" dirty="0">
                        <a:solidFill>
                          <a:srgbClr val="660033"/>
                        </a:solidFill>
                      </a:rPr>
                      <a:t>744,7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5637037649728851E-3"/>
                  <c:y val="0.381847352943965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кошти Державного бюджету України на фінансування пенсійних </a:t>
                    </a:r>
                    <a:r>
                      <a:rPr lang="ru-RU" dirty="0" err="1" smtClean="0"/>
                      <a:t>програм</a:t>
                    </a:r>
                    <a:r>
                      <a:rPr lang="ru-RU" dirty="0" smtClean="0"/>
                      <a:t>;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128 561,8</a:t>
                    </a:r>
                    <a:endParaRPr lang="ru-RU" dirty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180744.7</c:v>
                </c:pt>
                <c:pt idx="1">
                  <c:v>128561.8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47190716183048E-2"/>
          <c:y val="3.8639456727030327E-2"/>
          <c:w val="0.88049044634771234"/>
          <c:h val="0.7887366147351149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січень-листопад 2017 року</c:v>
                </c:pt>
                <c:pt idx="1">
                  <c:v>січень-листопад 2018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137096.4</c:v>
                </c:pt>
                <c:pt idx="1">
                  <c:v>176093.9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058751047863369E-2"/>
                  <c:y val="-3.7130377326495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січень-листопад 2017 року</c:v>
                </c:pt>
                <c:pt idx="1">
                  <c:v>січень-листопад 2018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4029.5</c:v>
                </c:pt>
                <c:pt idx="1">
                  <c:v>4650.8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5615104"/>
        <c:axId val="165616640"/>
        <c:axId val="0"/>
      </c:bar3DChart>
      <c:catAx>
        <c:axId val="165615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65616640"/>
        <c:crosses val="autoZero"/>
        <c:auto val="1"/>
        <c:lblAlgn val="ctr"/>
        <c:lblOffset val="100"/>
        <c:noMultiLvlLbl val="0"/>
      </c:catAx>
      <c:valAx>
        <c:axId val="165616640"/>
        <c:scaling>
          <c:orientation val="minMax"/>
          <c:max val="200000"/>
          <c:min val="40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6561510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92415964198422396"/>
          <c:w val="0.97737498863762617"/>
          <c:h val="7.5840358015776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0.26894</cdr:x>
      <cdr:y>0.1625</cdr:y>
    </cdr:from>
    <cdr:to>
      <cdr:x>0.41288</cdr:x>
      <cdr:y>0.29712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556278" y="936104"/>
          <a:ext cx="1368158" cy="775497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2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chemeClr val="accent2">
                  <a:lumMod val="50000"/>
                </a:schemeClr>
              </a:solidFill>
              <a:effectLst/>
            </a:rPr>
            <a:t>141 125,9</a:t>
          </a:r>
          <a:endParaRPr lang="uk-UA" sz="1600" b="1" dirty="0">
            <a:solidFill>
              <a:schemeClr val="accent2">
                <a:lumMod val="50000"/>
              </a:schemeClr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0.61364</cdr:x>
      <cdr:y>0.025</cdr:y>
    </cdr:from>
    <cdr:to>
      <cdr:x>0.75</cdr:x>
      <cdr:y>0.14342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832648" y="144016"/>
          <a:ext cx="1296110" cy="682175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2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chemeClr val="accent2">
                  <a:lumMod val="50000"/>
                </a:schemeClr>
              </a:solidFill>
              <a:effectLst/>
            </a:rPr>
            <a:t>180 744,7</a:t>
          </a:r>
          <a:endParaRPr lang="uk-UA" sz="1600" b="1" dirty="0">
            <a:solidFill>
              <a:schemeClr val="accent2">
                <a:lumMod val="50000"/>
              </a:schemeClr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0.44697</cdr:x>
      <cdr:y>0.20148</cdr:y>
    </cdr:from>
    <cdr:to>
      <cdr:x>0.55303</cdr:x>
      <cdr:y>0.30675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248472" y="1160631"/>
          <a:ext cx="1008107" cy="606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000" b="1" dirty="0" smtClean="0">
              <a:solidFill>
                <a:srgbClr val="FF0000"/>
              </a:solidFill>
            </a:rPr>
            <a:t>+621,3</a:t>
          </a:r>
          <a:endParaRPr lang="uk-UA" sz="1000" b="1" dirty="0" smtClean="0">
            <a:solidFill>
              <a:srgbClr val="FF0000"/>
            </a:solidFill>
          </a:endParaRPr>
        </a:p>
        <a:p xmlns:a="http://schemas.openxmlformats.org/drawingml/2006/main">
          <a:pPr algn="ctr"/>
          <a:r>
            <a:rPr lang="uk-UA" sz="1000" b="1" dirty="0" smtClean="0">
              <a:solidFill>
                <a:srgbClr val="FF0000"/>
              </a:solidFill>
            </a:rPr>
            <a:t>115,4%</a:t>
          </a:r>
          <a:endParaRPr lang="uk-UA" sz="1000" b="1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884649" y="41106"/>
              <a:ext cx="860943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січень-листопад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2018 року 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uk-UA" sz="1800" b="1" i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оперативні дані), млн. грн.</a:t>
              </a: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571816"/>
              </p:ext>
            </p:extLst>
          </p:nvPr>
        </p:nvGraphicFramePr>
        <p:xfrm>
          <a:off x="473682" y="1412776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473280" y="1083576"/>
            <a:ext cx="2400260" cy="1440161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325 680,2 млн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. грн.</a:t>
            </a:r>
          </a:p>
          <a:p>
            <a:pPr lvl="0" defTabSz="957263">
              <a:defRPr/>
            </a:pPr>
            <a:r>
              <a:rPr lang="uk-UA" sz="800" b="1" kern="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*без </a:t>
            </a:r>
            <a:r>
              <a:rPr lang="uk-UA" sz="800" b="1" dirty="0">
                <a:solidFill>
                  <a:srgbClr val="660033"/>
                </a:solidFill>
                <a:latin typeface="Times New Roman" pitchFamily="18" charset="0"/>
              </a:rPr>
              <a:t>урахування</a:t>
            </a:r>
            <a:r>
              <a:rPr lang="uk-UA" sz="800" b="1" kern="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800" b="1" kern="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профінансованої</a:t>
            </a:r>
          </a:p>
          <a:p>
            <a:pPr lvl="0" defTabSz="957263">
              <a:defRPr/>
            </a:pPr>
            <a:r>
              <a:rPr lang="uk-UA" sz="800" b="1" kern="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800" b="1" kern="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у грудні 2017 р. в </a:t>
            </a:r>
            <a:r>
              <a:rPr lang="uk-UA" sz="800" b="1" kern="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суми </a:t>
            </a:r>
            <a:r>
              <a:rPr lang="uk-UA" sz="8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9,9</a:t>
            </a:r>
            <a:r>
              <a:rPr lang="uk-UA" sz="800" b="1" kern="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мл</a:t>
            </a:r>
            <a:r>
              <a:rPr lang="uk-UA" sz="8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рд.</a:t>
            </a:r>
            <a:r>
              <a:rPr lang="uk-UA" sz="800" b="1" kern="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грн.</a:t>
            </a:r>
            <a:endParaRPr lang="uk-UA" sz="8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57263">
              <a:defRPr/>
            </a:pPr>
            <a:endParaRPr lang="uk-UA" sz="800" b="1" dirty="0" smtClean="0">
              <a:solidFill>
                <a:srgbClr val="660033"/>
              </a:solidFill>
              <a:latin typeface="Times New Roman" pitchFamily="18" charset="0"/>
            </a:endParaRP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9352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458720"/>
              </p:ext>
            </p:extLst>
          </p:nvPr>
        </p:nvGraphicFramePr>
        <p:xfrm>
          <a:off x="272480" y="1052736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3944889" y="1628800"/>
            <a:ext cx="3096344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4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 </a:t>
            </a:r>
            <a:r>
              <a:rPr lang="uk-UA" sz="1400" b="1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-</a:t>
            </a:r>
            <a:endParaRPr lang="en-US" sz="14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309 306,5 млн</a:t>
            </a:r>
            <a:r>
              <a:rPr lang="uk-UA" sz="1400" b="1" u="sng" dirty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. грн.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січень-листопад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2018 року (оперативні дані)млн</a:t>
            </a:r>
            <a:r>
              <a:rPr lang="uk-UA" sz="2200" b="1" i="1" dirty="0">
                <a:solidFill>
                  <a:srgbClr val="002060"/>
                </a:solidFill>
                <a:cs typeface="Arial" charset="0"/>
              </a:rPr>
              <a:t>. </a:t>
            </a:r>
            <a:r>
              <a:rPr lang="uk-UA" sz="2200" b="1" i="1" dirty="0" err="1">
                <a:solidFill>
                  <a:srgbClr val="002060"/>
                </a:solidFill>
                <a:cs typeface="Arial" charset="0"/>
              </a:rPr>
              <a:t>грн</a:t>
            </a:r>
            <a:r>
              <a:rPr lang="ru-RU" sz="2200" b="1" i="1" dirty="0" smtClean="0">
                <a:solidFill>
                  <a:srgbClr val="002060"/>
                </a:solidFill>
                <a:cs typeface="Arial" charset="0"/>
              </a:rPr>
              <a:t>.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936104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2017 – 2018 роки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млн. грн.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489397302"/>
              </p:ext>
            </p:extLst>
          </p:nvPr>
        </p:nvGraphicFramePr>
        <p:xfrm>
          <a:off x="272480" y="980728"/>
          <a:ext cx="9505056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V="1">
            <a:off x="4196916" y="2348880"/>
            <a:ext cx="1584176" cy="576064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4196916" y="4551532"/>
            <a:ext cx="1584176" cy="389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0902" y="4351477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FF0000"/>
                </a:solidFill>
                <a:latin typeface="+mn-lt"/>
              </a:rPr>
              <a:t>+</a:t>
            </a:r>
            <a:r>
              <a:rPr lang="uk-UA" sz="1000" b="1" dirty="0" smtClean="0">
                <a:solidFill>
                  <a:srgbClr val="FF0000"/>
                </a:solidFill>
                <a:latin typeface="+mn-lt"/>
              </a:rPr>
              <a:t>38 997,5</a:t>
            </a:r>
            <a:endParaRPr lang="uk-UA" sz="1000" b="1" dirty="0" smtClean="0">
              <a:solidFill>
                <a:srgbClr val="FF0000"/>
              </a:solidFill>
              <a:latin typeface="+mn-lt"/>
            </a:endParaRPr>
          </a:p>
          <a:p>
            <a:r>
              <a:rPr lang="uk-UA" sz="1000" b="1" dirty="0" smtClean="0">
                <a:solidFill>
                  <a:srgbClr val="FF0000"/>
                </a:solidFill>
                <a:latin typeface="+mn-lt"/>
              </a:rPr>
              <a:t>128,4%</a:t>
            </a:r>
            <a:endParaRPr lang="uk-UA" sz="10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20892</TotalTime>
  <Words>147</Words>
  <Application>Microsoft Office PowerPoint</Application>
  <PresentationFormat>Лист A4 (210x297 мм)</PresentationFormat>
  <Paragraphs>37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2017 – 2018 роки, млн. грн.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895</cp:revision>
  <cp:lastPrinted>2018-12-03T12:12:14Z</cp:lastPrinted>
  <dcterms:created xsi:type="dcterms:W3CDTF">2007-07-25T13:50:34Z</dcterms:created>
  <dcterms:modified xsi:type="dcterms:W3CDTF">2018-12-03T12:14:05Z</dcterms:modified>
</cp:coreProperties>
</file>