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</p:sldMasterIdLst>
  <p:notesMasterIdLst>
    <p:notesMasterId r:id="rId14"/>
  </p:notesMasterIdLst>
  <p:sldIdLst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0" autoAdjust="0"/>
    <p:restoredTop sz="99824" autoAdjust="0"/>
  </p:normalViewPr>
  <p:slideViewPr>
    <p:cSldViewPr>
      <p:cViewPr>
        <p:scale>
          <a:sx n="70" d="100"/>
          <a:sy n="70" d="100"/>
        </p:scale>
        <p:origin x="-978" y="-9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  2018 року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</c:dPt>
          <c:dPt>
            <c:idx val="1"/>
            <c:bubble3D val="0"/>
            <c:spPr>
              <a:solidFill>
                <a:srgbClr val="99FFCC"/>
              </a:solidFill>
            </c:spPr>
          </c:dPt>
          <c:dPt>
            <c:idx val="2"/>
            <c:bubble3D val="0"/>
            <c:spPr>
              <a:solidFill>
                <a:srgbClr val="0099CC"/>
              </a:solidFill>
            </c:spPr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8910.4</c:v>
                </c:pt>
                <c:pt idx="1">
                  <c:v>418</c:v>
                </c:pt>
                <c:pt idx="2">
                  <c:v>259</c:v>
                </c:pt>
                <c:pt idx="3">
                  <c:v>847.7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липень 17</c:v>
                </c:pt>
                <c:pt idx="2">
                  <c:v>жовтень 17</c:v>
                </c:pt>
                <c:pt idx="3">
                  <c:v>листопад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липень 18</c:v>
                </c:pt>
                <c:pt idx="7">
                  <c:v>серпень 18</c:v>
                </c:pt>
                <c:pt idx="8">
                  <c:v>вересень 18</c:v>
                </c:pt>
                <c:pt idx="9">
                  <c:v>жовтень 18</c:v>
                </c:pt>
                <c:pt idx="10">
                  <c:v>листопад 18</c:v>
                </c:pt>
              </c:strCache>
            </c:strRef>
          </c:cat>
          <c:val>
            <c:numRef>
              <c:f>Лист1!$B$2:$B$12</c:f>
              <c:numCache>
                <c:formatCode>#,##0.0</c:formatCode>
                <c:ptCount val="11"/>
                <c:pt idx="0">
                  <c:v>1666.7</c:v>
                </c:pt>
                <c:pt idx="1">
                  <c:v>1414.2</c:v>
                </c:pt>
                <c:pt idx="2">
                  <c:v>1213.3</c:v>
                </c:pt>
                <c:pt idx="3">
                  <c:v>1145.5999999999999</c:v>
                </c:pt>
                <c:pt idx="4">
                  <c:v>1008.3</c:v>
                </c:pt>
                <c:pt idx="5">
                  <c:v>1358.8</c:v>
                </c:pt>
                <c:pt idx="6">
                  <c:v>1191.3</c:v>
                </c:pt>
                <c:pt idx="7">
                  <c:v>1185.8</c:v>
                </c:pt>
                <c:pt idx="8">
                  <c:v>1160.2</c:v>
                </c:pt>
                <c:pt idx="9">
                  <c:v>1217.9000000000001</c:v>
                </c:pt>
                <c:pt idx="10">
                  <c:v>1095.5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липень 17</c:v>
                </c:pt>
                <c:pt idx="2">
                  <c:v>жовтень 17</c:v>
                </c:pt>
                <c:pt idx="3">
                  <c:v>листопад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липень 18</c:v>
                </c:pt>
                <c:pt idx="7">
                  <c:v>серпень 18</c:v>
                </c:pt>
                <c:pt idx="8">
                  <c:v>вересень 18</c:v>
                </c:pt>
                <c:pt idx="9">
                  <c:v>жовтень 18</c:v>
                </c:pt>
                <c:pt idx="10">
                  <c:v>листопад 18</c:v>
                </c:pt>
              </c:strCache>
            </c:strRef>
          </c:cat>
          <c:val>
            <c:numRef>
              <c:f>Лист1!$C$2:$C$12</c:f>
              <c:numCache>
                <c:formatCode>#,##0.0</c:formatCode>
                <c:ptCount val="11"/>
                <c:pt idx="0">
                  <c:v>1286.3</c:v>
                </c:pt>
                <c:pt idx="1">
                  <c:v>802.7</c:v>
                </c:pt>
                <c:pt idx="2">
                  <c:v>811</c:v>
                </c:pt>
                <c:pt idx="3">
                  <c:v>809.9</c:v>
                </c:pt>
                <c:pt idx="4">
                  <c:v>669.3</c:v>
                </c:pt>
                <c:pt idx="5">
                  <c:v>842.1</c:v>
                </c:pt>
                <c:pt idx="6">
                  <c:v>592.20000000000005</c:v>
                </c:pt>
                <c:pt idx="7">
                  <c:v>597.29999999999995</c:v>
                </c:pt>
                <c:pt idx="8">
                  <c:v>643.4</c:v>
                </c:pt>
                <c:pt idx="9">
                  <c:v>638.20000000000005</c:v>
                </c:pt>
                <c:pt idx="10">
                  <c:v>592.9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липень 17</c:v>
                </c:pt>
                <c:pt idx="2">
                  <c:v>жовтень 17</c:v>
                </c:pt>
                <c:pt idx="3">
                  <c:v>листопад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липень 18</c:v>
                </c:pt>
                <c:pt idx="7">
                  <c:v>серпень 18</c:v>
                </c:pt>
                <c:pt idx="8">
                  <c:v>вересень 18</c:v>
                </c:pt>
                <c:pt idx="9">
                  <c:v>жовтень 18</c:v>
                </c:pt>
                <c:pt idx="10">
                  <c:v>листопад 18</c:v>
                </c:pt>
              </c:strCache>
            </c:strRef>
          </c:cat>
          <c:val>
            <c:numRef>
              <c:f>Лист1!$D$2:$D$12</c:f>
              <c:numCache>
                <c:formatCode>#,##0.0</c:formatCode>
                <c:ptCount val="11"/>
                <c:pt idx="0">
                  <c:v>5929.9</c:v>
                </c:pt>
                <c:pt idx="1">
                  <c:v>6097.7</c:v>
                </c:pt>
                <c:pt idx="2">
                  <c:v>6299.4</c:v>
                </c:pt>
                <c:pt idx="3">
                  <c:v>6307.4</c:v>
                </c:pt>
                <c:pt idx="4">
                  <c:v>5922.7</c:v>
                </c:pt>
                <c:pt idx="5">
                  <c:v>6446.9</c:v>
                </c:pt>
                <c:pt idx="6">
                  <c:v>6329.7</c:v>
                </c:pt>
                <c:pt idx="7">
                  <c:v>6319.9</c:v>
                </c:pt>
                <c:pt idx="8">
                  <c:v>6281.9</c:v>
                </c:pt>
                <c:pt idx="9">
                  <c:v>6344.9</c:v>
                </c:pt>
                <c:pt idx="10">
                  <c:v>6548.5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липень 17</c:v>
                </c:pt>
                <c:pt idx="2">
                  <c:v>жовтень 17</c:v>
                </c:pt>
                <c:pt idx="3">
                  <c:v>листопад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липень 18</c:v>
                </c:pt>
                <c:pt idx="7">
                  <c:v>серпень 18</c:v>
                </c:pt>
                <c:pt idx="8">
                  <c:v>вересень 18</c:v>
                </c:pt>
                <c:pt idx="9">
                  <c:v>жовтень 18</c:v>
                </c:pt>
                <c:pt idx="10">
                  <c:v>листопад 18</c:v>
                </c:pt>
              </c:strCache>
            </c:strRef>
          </c:cat>
          <c:val>
            <c:numRef>
              <c:f>Лист1!$E$2:$E$12</c:f>
              <c:numCache>
                <c:formatCode>#,##0.0</c:formatCode>
                <c:ptCount val="11"/>
                <c:pt idx="0">
                  <c:v>1099.3999999999987</c:v>
                </c:pt>
                <c:pt idx="1">
                  <c:v>1821.2</c:v>
                </c:pt>
                <c:pt idx="2">
                  <c:v>1906.5</c:v>
                </c:pt>
                <c:pt idx="3">
                  <c:v>1933.9</c:v>
                </c:pt>
                <c:pt idx="4">
                  <c:v>2559.1999999999998</c:v>
                </c:pt>
                <c:pt idx="5">
                  <c:v>1355.2</c:v>
                </c:pt>
                <c:pt idx="6">
                  <c:v>2086.4</c:v>
                </c:pt>
                <c:pt idx="7">
                  <c:v>2068.1999999999998</c:v>
                </c:pt>
                <c:pt idx="8">
                  <c:v>2136.6999999999998</c:v>
                </c:pt>
                <c:pt idx="9">
                  <c:v>2230.1999999999998</c:v>
                </c:pt>
                <c:pt idx="10">
                  <c:v>2198.1999999999998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912832"/>
        <c:axId val="151914368"/>
        <c:axId val="0"/>
      </c:bar3DChart>
      <c:catAx>
        <c:axId val="1519128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1914368"/>
        <c:crosses val="autoZero"/>
        <c:auto val="1"/>
        <c:lblAlgn val="ctr"/>
        <c:lblOffset val="100"/>
        <c:noMultiLvlLbl val="0"/>
      </c:catAx>
      <c:valAx>
        <c:axId val="15191436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1912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964835850771481"/>
          <c:y val="1.2905070168355277E-2"/>
          <c:w val="0.14908082295806729"/>
          <c:h val="0.98709492983164471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листопад 2017</c:v>
                </c:pt>
                <c:pt idx="1">
                  <c:v>грудень 2017</c:v>
                </c:pt>
                <c:pt idx="2">
                  <c:v>листопад 2018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10196.799999999999</c:v>
                </c:pt>
                <c:pt idx="1">
                  <c:v>10159.5</c:v>
                </c:pt>
                <c:pt idx="2">
                  <c:v>10435.1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листопад 2017</c:v>
                </c:pt>
                <c:pt idx="1">
                  <c:v>грудень 2017</c:v>
                </c:pt>
                <c:pt idx="2">
                  <c:v>листопад 2018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1344.2</c:v>
                </c:pt>
                <c:pt idx="1">
                  <c:v>1341</c:v>
                </c:pt>
                <c:pt idx="2">
                  <c:v>1306.9000000000001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листопад 2017</c:v>
                </c:pt>
                <c:pt idx="1">
                  <c:v>грудень 2017</c:v>
                </c:pt>
                <c:pt idx="2">
                  <c:v>листопад 2018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394.6</c:v>
                </c:pt>
                <c:pt idx="1">
                  <c:v>389.4</c:v>
                </c:pt>
                <c:pt idx="2">
                  <c:v>399.5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листопад 2017</c:v>
                </c:pt>
                <c:pt idx="1">
                  <c:v>грудень 2017</c:v>
                </c:pt>
                <c:pt idx="2">
                  <c:v>листопад 2018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974.2</c:v>
                </c:pt>
                <c:pt idx="1">
                  <c:v>974.8</c:v>
                </c:pt>
                <c:pt idx="2">
                  <c:v>1093.8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листопад 2017</c:v>
                </c:pt>
                <c:pt idx="1">
                  <c:v>грудень 2017</c:v>
                </c:pt>
                <c:pt idx="2">
                  <c:v>листопад 2018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6.5</c:v>
                </c:pt>
                <c:pt idx="1">
                  <c:v>6.7</c:v>
                </c:pt>
                <c:pt idx="2">
                  <c:v>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596480"/>
        <c:axId val="152598016"/>
        <c:axId val="0"/>
      </c:bar3DChart>
      <c:catAx>
        <c:axId val="152596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598016"/>
        <c:crosses val="autoZero"/>
        <c:auto val="1"/>
        <c:lblAlgn val="ctr"/>
        <c:lblOffset val="100"/>
        <c:noMultiLvlLbl val="0"/>
      </c:catAx>
      <c:valAx>
        <c:axId val="152598016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59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3220761359037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4368354854326812E-3"/>
                  <c:y val="-1.4874685945202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722107924748024E-3"/>
                  <c:y val="-2.274797445531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грудень 2016</c:v>
                </c:pt>
                <c:pt idx="1">
                  <c:v>січень 2017</c:v>
                </c:pt>
                <c:pt idx="2">
                  <c:v>квітень 2017</c:v>
                </c:pt>
                <c:pt idx="3">
                  <c:v>липень 2017 </c:v>
                </c:pt>
                <c:pt idx="4">
                  <c:v>жовтень 2017 </c:v>
                </c:pt>
                <c:pt idx="5">
                  <c:v>листопад 2017 </c:v>
                </c:pt>
                <c:pt idx="6">
                  <c:v>грудень 2017 </c:v>
                </c:pt>
                <c:pt idx="7">
                  <c:v>січень 2018 </c:v>
                </c:pt>
                <c:pt idx="8">
                  <c:v>квітень 2018 </c:v>
                </c:pt>
                <c:pt idx="9">
                  <c:v>червень 2018 </c:v>
                </c:pt>
                <c:pt idx="10">
                  <c:v>липень 2018 </c:v>
                </c:pt>
                <c:pt idx="11">
                  <c:v>серпень 2018 </c:v>
                </c:pt>
                <c:pt idx="12">
                  <c:v>вересень 2018 </c:v>
                </c:pt>
                <c:pt idx="13">
                  <c:v>жовтень 2018 </c:v>
                </c:pt>
                <c:pt idx="14">
                  <c:v>листопад 2018 </c:v>
                </c:pt>
              </c:strCache>
            </c:strRef>
          </c:cat>
          <c:val>
            <c:numRef>
              <c:f>Лист1!$B$2:$B$16</c:f>
              <c:numCache>
                <c:formatCode>#,##0</c:formatCode>
                <c:ptCount val="15"/>
                <c:pt idx="0">
                  <c:v>371383</c:v>
                </c:pt>
                <c:pt idx="1">
                  <c:v>265997</c:v>
                </c:pt>
                <c:pt idx="2">
                  <c:v>308971</c:v>
                </c:pt>
                <c:pt idx="3">
                  <c:v>300781</c:v>
                </c:pt>
                <c:pt idx="4">
                  <c:v>317434</c:v>
                </c:pt>
                <c:pt idx="5">
                  <c:v>300719</c:v>
                </c:pt>
                <c:pt idx="6">
                  <c:v>306548</c:v>
                </c:pt>
                <c:pt idx="7">
                  <c:v>237052</c:v>
                </c:pt>
                <c:pt idx="8">
                  <c:v>267087</c:v>
                </c:pt>
                <c:pt idx="9">
                  <c:v>311784</c:v>
                </c:pt>
                <c:pt idx="10">
                  <c:v>275322</c:v>
                </c:pt>
                <c:pt idx="11">
                  <c:v>261024</c:v>
                </c:pt>
                <c:pt idx="12">
                  <c:v>265203</c:v>
                </c:pt>
                <c:pt idx="13">
                  <c:v>265399</c:v>
                </c:pt>
                <c:pt idx="14">
                  <c:v>258974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67223071165802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3778456932642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344461423316053E-2"/>
                  <c:y val="-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010015280984446E-2"/>
                  <c:y val="-2.2611447730878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344461423316053E-2"/>
                  <c:y val="4.5221115032802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675569138652842E-2"/>
                  <c:y val="8.290768392324985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675569138652842E-2"/>
                  <c:y val="-2.2611447730878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грудень 2016</c:v>
                </c:pt>
                <c:pt idx="1">
                  <c:v>січень 2017</c:v>
                </c:pt>
                <c:pt idx="2">
                  <c:v>квітень 2017</c:v>
                </c:pt>
                <c:pt idx="3">
                  <c:v>липень 2017 </c:v>
                </c:pt>
                <c:pt idx="4">
                  <c:v>жовтень 2017 </c:v>
                </c:pt>
                <c:pt idx="5">
                  <c:v>листопад 2017 </c:v>
                </c:pt>
                <c:pt idx="6">
                  <c:v>грудень 2017 </c:v>
                </c:pt>
                <c:pt idx="7">
                  <c:v>січень 2018 </c:v>
                </c:pt>
                <c:pt idx="8">
                  <c:v>квітень 2018 </c:v>
                </c:pt>
                <c:pt idx="9">
                  <c:v>червень 2018 </c:v>
                </c:pt>
                <c:pt idx="10">
                  <c:v>липень 2018 </c:v>
                </c:pt>
                <c:pt idx="11">
                  <c:v>серпень 2018 </c:v>
                </c:pt>
                <c:pt idx="12">
                  <c:v>вересень 2018 </c:v>
                </c:pt>
                <c:pt idx="13">
                  <c:v>жовтень 2018 </c:v>
                </c:pt>
                <c:pt idx="14">
                  <c:v>листопад 2018 </c:v>
                </c:pt>
              </c:strCache>
            </c:strRef>
          </c:cat>
          <c:val>
            <c:numRef>
              <c:f>Лист1!$C$2:$C$16</c:f>
              <c:numCache>
                <c:formatCode>#,##0</c:formatCode>
                <c:ptCount val="15"/>
                <c:pt idx="0">
                  <c:v>54909</c:v>
                </c:pt>
                <c:pt idx="1">
                  <c:v>18916</c:v>
                </c:pt>
                <c:pt idx="2">
                  <c:v>43643</c:v>
                </c:pt>
                <c:pt idx="3">
                  <c:v>23063</c:v>
                </c:pt>
                <c:pt idx="4">
                  <c:v>42001</c:v>
                </c:pt>
                <c:pt idx="5">
                  <c:v>32330</c:v>
                </c:pt>
                <c:pt idx="6">
                  <c:v>38191</c:v>
                </c:pt>
                <c:pt idx="7">
                  <c:v>18962</c:v>
                </c:pt>
                <c:pt idx="8">
                  <c:v>29058</c:v>
                </c:pt>
                <c:pt idx="9">
                  <c:v>61655</c:v>
                </c:pt>
                <c:pt idx="10">
                  <c:v>27862</c:v>
                </c:pt>
                <c:pt idx="11">
                  <c:v>21023</c:v>
                </c:pt>
                <c:pt idx="12">
                  <c:v>23632</c:v>
                </c:pt>
                <c:pt idx="13">
                  <c:v>28134</c:v>
                </c:pt>
                <c:pt idx="14">
                  <c:v>30165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774720"/>
        <c:axId val="153809280"/>
        <c:axId val="0"/>
      </c:bar3DChart>
      <c:catAx>
        <c:axId val="15377472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809280"/>
        <c:crosses val="autoZero"/>
        <c:auto val="1"/>
        <c:lblAlgn val="ctr"/>
        <c:lblOffset val="100"/>
        <c:noMultiLvlLbl val="0"/>
      </c:catAx>
      <c:valAx>
        <c:axId val="153809280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77472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листопад 2016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10190.5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листопад  2017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10196.799999999999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листопад 2018 рік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10435.1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3958656"/>
        <c:axId val="153997312"/>
        <c:axId val="153964992"/>
      </c:bar3DChart>
      <c:catAx>
        <c:axId val="153958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997312"/>
        <c:crosses val="autoZero"/>
        <c:auto val="1"/>
        <c:lblAlgn val="ctr"/>
        <c:lblOffset val="100"/>
        <c:noMultiLvlLbl val="0"/>
      </c:catAx>
      <c:valAx>
        <c:axId val="15399731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RU"/>
          </a:p>
        </c:txPr>
        <c:crossAx val="153958656"/>
        <c:crosses val="autoZero"/>
        <c:crossBetween val="between"/>
        <c:majorUnit val="250"/>
        <c:minorUnit val="100"/>
      </c:valAx>
      <c:serAx>
        <c:axId val="153964992"/>
        <c:scaling>
          <c:orientation val="minMax"/>
        </c:scaling>
        <c:delete val="1"/>
        <c:axPos val="b"/>
        <c:majorTickMark val="out"/>
        <c:minorTickMark val="none"/>
        <c:tickLblPos val="nextTo"/>
        <c:crossAx val="153997312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9230769230769232E-3"/>
                  <c:y val="0.19326921613649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4946550194987751E-3"/>
                  <c:y val="0.17498234676127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946550194987751E-3"/>
                  <c:y val="0.19199451936306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946550194987751E-3"/>
                  <c:y val="0.206576381593173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4946550194987751E-3"/>
                  <c:y val="0.1749823467612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0.13366707044264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4946550194987751E-3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7132669019681575E-3"/>
                  <c:y val="0.10207303561074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0682573721174971E-7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Лист1!$A$2:$A$24</c:f>
              <c:strCache>
                <c:ptCount val="23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січ.18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69.8</c:v>
                </c:pt>
                <c:pt idx="1">
                  <c:v>67.5</c:v>
                </c:pt>
                <c:pt idx="2">
                  <c:v>64.900000000000006</c:v>
                </c:pt>
                <c:pt idx="3">
                  <c:v>63.2</c:v>
                </c:pt>
                <c:pt idx="4">
                  <c:v>60.2</c:v>
                </c:pt>
                <c:pt idx="5">
                  <c:v>52.9</c:v>
                </c:pt>
                <c:pt idx="6">
                  <c:v>50.7</c:v>
                </c:pt>
                <c:pt idx="7">
                  <c:v>49.7</c:v>
                </c:pt>
                <c:pt idx="8">
                  <c:v>48.4</c:v>
                </c:pt>
                <c:pt idx="9">
                  <c:v>46.9</c:v>
                </c:pt>
                <c:pt idx="10">
                  <c:v>46.3</c:v>
                </c:pt>
                <c:pt idx="11">
                  <c:v>44.7</c:v>
                </c:pt>
                <c:pt idx="12">
                  <c:v>45.8</c:v>
                </c:pt>
                <c:pt idx="13">
                  <c:v>44.2</c:v>
                </c:pt>
                <c:pt idx="14">
                  <c:v>42.6</c:v>
                </c:pt>
                <c:pt idx="15">
                  <c:v>41.3</c:v>
                </c:pt>
                <c:pt idx="16">
                  <c:v>40.5</c:v>
                </c:pt>
                <c:pt idx="17">
                  <c:v>40.799999999999997</c:v>
                </c:pt>
                <c:pt idx="18">
                  <c:v>39.299999999999997</c:v>
                </c:pt>
                <c:pt idx="19" formatCode="0.0">
                  <c:v>39</c:v>
                </c:pt>
                <c:pt idx="20">
                  <c:v>38.799999999999997</c:v>
                </c:pt>
                <c:pt idx="21">
                  <c:v>38.799999999999997</c:v>
                </c:pt>
                <c:pt idx="22" formatCode="0.0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072576"/>
        <c:axId val="15407411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9394882050142578E-2"/>
                  <c:y val="3.7021020188887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5560767000123979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1726651950105383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0448613600099183E-2"/>
                  <c:y val="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5785073800173574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Лист1!$A$2:$A$24</c:f>
              <c:strCache>
                <c:ptCount val="23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січ.18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</c:strCache>
            </c:strRef>
          </c:cat>
          <c:val>
            <c:numRef>
              <c:f>Лист1!$C$2:$C$24</c:f>
              <c:numCache>
                <c:formatCode>0.0</c:formatCode>
                <c:ptCount val="23"/>
                <c:pt idx="0" formatCode="General">
                  <c:v>100</c:v>
                </c:pt>
                <c:pt idx="1">
                  <c:v>96.704871060171925</c:v>
                </c:pt>
                <c:pt idx="2">
                  <c:v>96.148148148148167</c:v>
                </c:pt>
                <c:pt idx="3">
                  <c:v>97.380585516178726</c:v>
                </c:pt>
                <c:pt idx="4">
                  <c:v>95.25316455696202</c:v>
                </c:pt>
                <c:pt idx="5">
                  <c:v>87.873754152823906</c:v>
                </c:pt>
                <c:pt idx="6">
                  <c:v>95.84120982986768</c:v>
                </c:pt>
                <c:pt idx="7">
                  <c:v>98.027613412228803</c:v>
                </c:pt>
                <c:pt idx="8">
                  <c:v>97.384305835010053</c:v>
                </c:pt>
                <c:pt idx="9">
                  <c:v>96.900826446281002</c:v>
                </c:pt>
                <c:pt idx="10">
                  <c:v>98.720682302771863</c:v>
                </c:pt>
                <c:pt idx="11">
                  <c:v>96.544276457883385</c:v>
                </c:pt>
                <c:pt idx="12">
                  <c:v>102.46085011185681</c:v>
                </c:pt>
                <c:pt idx="13">
                  <c:v>96.506550218340621</c:v>
                </c:pt>
                <c:pt idx="14">
                  <c:v>96.380090497737555</c:v>
                </c:pt>
                <c:pt idx="15">
                  <c:v>96.948356807511729</c:v>
                </c:pt>
                <c:pt idx="16">
                  <c:v>98.062953995157386</c:v>
                </c:pt>
                <c:pt idx="17">
                  <c:v>100.74074074074073</c:v>
                </c:pt>
                <c:pt idx="18">
                  <c:v>96.32352941176471</c:v>
                </c:pt>
                <c:pt idx="19">
                  <c:v>99.236641221374057</c:v>
                </c:pt>
                <c:pt idx="20">
                  <c:v>99.487179487179475</c:v>
                </c:pt>
                <c:pt idx="21">
                  <c:v>100</c:v>
                </c:pt>
                <c:pt idx="22">
                  <c:v>85.051546391752581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00320"/>
        <c:axId val="154198784"/>
      </c:lineChart>
      <c:catAx>
        <c:axId val="1540725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074112"/>
        <c:crosses val="autoZero"/>
        <c:auto val="1"/>
        <c:lblAlgn val="ctr"/>
        <c:lblOffset val="100"/>
        <c:noMultiLvlLbl val="1"/>
      </c:catAx>
      <c:valAx>
        <c:axId val="154074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072576"/>
        <c:crosses val="autoZero"/>
        <c:crossBetween val="between"/>
      </c:valAx>
      <c:valAx>
        <c:axId val="15419878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200320"/>
        <c:crosses val="max"/>
        <c:crossBetween val="between"/>
      </c:valAx>
      <c:catAx>
        <c:axId val="15420032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54198784"/>
        <c:crosses val="autoZero"/>
        <c:auto val="1"/>
        <c:lblAlgn val="ctr"/>
        <c:lblOffset val="100"/>
        <c:noMultiLvlLbl val="1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5083290987618431E-4"/>
                  <c:y val="0.302929193605244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7.5578997655734578E-3"/>
                  <c:y val="0.365903455771013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5.1984746566506373E-3"/>
                  <c:y val="0.371017610512098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7515138489188E-3"/>
                  <c:y val="0.322900400715288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Лист1!$A$2:$A$25</c:f>
              <c:strCache>
                <c:ptCount val="24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  <c:pt idx="23">
                  <c:v>груд.18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4"/>
                <c:pt idx="0">
                  <c:v>1791.92</c:v>
                </c:pt>
                <c:pt idx="1">
                  <c:v>1782.34</c:v>
                </c:pt>
                <c:pt idx="2">
                  <c:v>1778.32</c:v>
                </c:pt>
                <c:pt idx="3">
                  <c:v>1777.31</c:v>
                </c:pt>
                <c:pt idx="4">
                  <c:v>1793.51</c:v>
                </c:pt>
                <c:pt idx="5">
                  <c:v>1804.48</c:v>
                </c:pt>
                <c:pt idx="6">
                  <c:v>1800.09</c:v>
                </c:pt>
                <c:pt idx="7">
                  <c:v>1803.27</c:v>
                </c:pt>
                <c:pt idx="8">
                  <c:v>1808.1</c:v>
                </c:pt>
                <c:pt idx="9">
                  <c:v>1811</c:v>
                </c:pt>
                <c:pt idx="10">
                  <c:v>1816.9</c:v>
                </c:pt>
                <c:pt idx="11">
                  <c:v>1810.9</c:v>
                </c:pt>
                <c:pt idx="12">
                  <c:v>1803.9</c:v>
                </c:pt>
                <c:pt idx="13">
                  <c:v>1804.6</c:v>
                </c:pt>
                <c:pt idx="14">
                  <c:v>1800.7</c:v>
                </c:pt>
                <c:pt idx="15">
                  <c:v>1810</c:v>
                </c:pt>
                <c:pt idx="16">
                  <c:v>1816.5</c:v>
                </c:pt>
                <c:pt idx="17">
                  <c:v>1823.9</c:v>
                </c:pt>
                <c:pt idx="18">
                  <c:v>1833.4</c:v>
                </c:pt>
                <c:pt idx="19">
                  <c:v>1841.9</c:v>
                </c:pt>
                <c:pt idx="20">
                  <c:v>1853.4</c:v>
                </c:pt>
                <c:pt idx="21">
                  <c:v>1886.7</c:v>
                </c:pt>
                <c:pt idx="22">
                  <c:v>1895.5</c:v>
                </c:pt>
                <c:pt idx="23">
                  <c:v>1881.6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233088"/>
        <c:axId val="15443148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166578484520418E-2"/>
                  <c:y val="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2855924668344536E-2"/>
                  <c:y val="-4.5855568372107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7865890663779678E-2"/>
                  <c:y val="-4.798267432856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7865990398535004E-2"/>
                  <c:y val="4.3810267865209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9132522057587845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Лист1!$A$2:$A$25</c:f>
              <c:strCache>
                <c:ptCount val="24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  <c:pt idx="23">
                  <c:v>груд.18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 formatCode="General">
                  <c:v>100</c:v>
                </c:pt>
                <c:pt idx="1">
                  <c:v>99.465377918657069</c:v>
                </c:pt>
                <c:pt idx="2">
                  <c:v>99.774453807915435</c:v>
                </c:pt>
                <c:pt idx="3">
                  <c:v>99.943204822529125</c:v>
                </c:pt>
                <c:pt idx="4">
                  <c:v>100.91148983576304</c:v>
                </c:pt>
                <c:pt idx="5">
                  <c:v>100.61164978171296</c:v>
                </c:pt>
                <c:pt idx="6">
                  <c:v>99.756716616421343</c:v>
                </c:pt>
                <c:pt idx="7">
                  <c:v>100.17665783377498</c:v>
                </c:pt>
                <c:pt idx="8">
                  <c:v>100.26784674507977</c:v>
                </c:pt>
                <c:pt idx="9">
                  <c:v>100.16038935899563</c:v>
                </c:pt>
                <c:pt idx="10">
                  <c:v>100.32578685808946</c:v>
                </c:pt>
                <c:pt idx="11">
                  <c:v>99.669767185866036</c:v>
                </c:pt>
                <c:pt idx="12">
                  <c:v>99.613451874758411</c:v>
                </c:pt>
                <c:pt idx="13">
                  <c:v>100.03880481179665</c:v>
                </c:pt>
                <c:pt idx="14">
                  <c:v>99.783885625623412</c:v>
                </c:pt>
                <c:pt idx="15">
                  <c:v>100.51646581884823</c:v>
                </c:pt>
                <c:pt idx="16">
                  <c:v>100.35911602209944</c:v>
                </c:pt>
                <c:pt idx="17">
                  <c:v>100.4073768235618</c:v>
                </c:pt>
                <c:pt idx="18">
                  <c:v>100.52086188935796</c:v>
                </c:pt>
                <c:pt idx="19">
                  <c:v>100.46361950474527</c:v>
                </c:pt>
                <c:pt idx="20">
                  <c:v>100.62435528530322</c:v>
                </c:pt>
                <c:pt idx="21">
                  <c:v>101.79669796050501</c:v>
                </c:pt>
                <c:pt idx="22">
                  <c:v>100.46642285471987</c:v>
                </c:pt>
                <c:pt idx="23">
                  <c:v>99.266684252176205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434560"/>
        <c:axId val="154433024"/>
      </c:lineChart>
      <c:catAx>
        <c:axId val="1542330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431488"/>
        <c:crosses val="autoZero"/>
        <c:auto val="1"/>
        <c:lblAlgn val="ctr"/>
        <c:lblOffset val="100"/>
        <c:noMultiLvlLbl val="0"/>
      </c:catAx>
      <c:valAx>
        <c:axId val="154431488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233088"/>
        <c:crosses val="autoZero"/>
        <c:crossBetween val="between"/>
      </c:valAx>
      <c:valAx>
        <c:axId val="154433024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434560"/>
        <c:crosses val="max"/>
        <c:crossBetween val="between"/>
      </c:valAx>
      <c:catAx>
        <c:axId val="15443456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54433024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грудень 2016</c:v>
                </c:pt>
                <c:pt idx="1">
                  <c:v>листопад  2017</c:v>
                </c:pt>
                <c:pt idx="2">
                  <c:v>грудень  2017</c:v>
                </c:pt>
                <c:pt idx="3">
                  <c:v>листопад 2018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4119.1000000000004</c:v>
                </c:pt>
                <c:pt idx="1">
                  <c:v>1955.5</c:v>
                </c:pt>
                <c:pt idx="2">
                  <c:v>1677.6</c:v>
                </c:pt>
                <c:pt idx="3">
                  <c:v>1688.5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cat>
            <c:strRef>
              <c:f>Лист1!$A$2:$A$5</c:f>
              <c:strCache>
                <c:ptCount val="4"/>
                <c:pt idx="0">
                  <c:v>грудень 2016</c:v>
                </c:pt>
                <c:pt idx="1">
                  <c:v>листопад  2017</c:v>
                </c:pt>
                <c:pt idx="2">
                  <c:v>грудень  2017</c:v>
                </c:pt>
                <c:pt idx="3">
                  <c:v>листопад 2018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6029.4</c:v>
                </c:pt>
                <c:pt idx="1">
                  <c:v>8241.2999999999993</c:v>
                </c:pt>
                <c:pt idx="2">
                  <c:v>8481.9</c:v>
                </c:pt>
                <c:pt idx="3">
                  <c:v>8746.6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54580480"/>
        <c:axId val="154582016"/>
        <c:axId val="0"/>
      </c:bar3DChart>
      <c:catAx>
        <c:axId val="154580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RU"/>
          </a:p>
        </c:txPr>
        <c:crossAx val="154582016"/>
        <c:crosses val="autoZero"/>
        <c:auto val="1"/>
        <c:lblAlgn val="ctr"/>
        <c:lblOffset val="100"/>
        <c:noMultiLvlLbl val="0"/>
      </c:catAx>
      <c:valAx>
        <c:axId val="1545820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54580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805939525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листопад 2017 року (10 196,8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(42100,01/44050,01/55845,01)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64.3</c:v>
                </c:pt>
                <c:pt idx="1">
                  <c:v>270.39999999999998</c:v>
                </c:pt>
                <c:pt idx="2">
                  <c:v>1438.3</c:v>
                </c:pt>
                <c:pt idx="3">
                  <c:v>3176.5</c:v>
                </c:pt>
                <c:pt idx="4">
                  <c:v>3291.8</c:v>
                </c:pt>
                <c:pt idx="5">
                  <c:v>1955.5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2017 року (10 159,5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(42100,01/44050,01/55845,01)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93.45</c:v>
                </c:pt>
                <c:pt idx="1">
                  <c:v>486.25</c:v>
                </c:pt>
                <c:pt idx="2">
                  <c:v>1808.8</c:v>
                </c:pt>
                <c:pt idx="3">
                  <c:v>3027</c:v>
                </c:pt>
                <c:pt idx="4">
                  <c:v>3066.4</c:v>
                </c:pt>
                <c:pt idx="5">
                  <c:v>1677.6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листопад 2018 року (10 435,1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(42100,01/44050,01/55845,01)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56.3</c:v>
                </c:pt>
                <c:pt idx="1">
                  <c:v>530.79999999999995</c:v>
                </c:pt>
                <c:pt idx="2">
                  <c:v>2102.6</c:v>
                </c:pt>
                <c:pt idx="3">
                  <c:v>3138.9</c:v>
                </c:pt>
                <c:pt idx="4">
                  <c:v>2918</c:v>
                </c:pt>
                <c:pt idx="5">
                  <c:v>1688.5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637440"/>
        <c:axId val="154638976"/>
      </c:barChart>
      <c:catAx>
        <c:axId val="154637440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38976"/>
        <c:crosses val="autoZero"/>
        <c:auto val="1"/>
        <c:lblAlgn val="ctr"/>
        <c:lblOffset val="100"/>
        <c:tickLblSkip val="1"/>
        <c:noMultiLvlLbl val="0"/>
      </c:catAx>
      <c:valAx>
        <c:axId val="1546389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37440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0.57432</cdr:x>
      <cdr:y>0.44026</cdr:y>
    </cdr:from>
    <cdr:to>
      <cdr:x>0.75779</cdr:x>
      <cdr:y>0.61455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5128121" y="2448272"/>
          <a:ext cx="1638203" cy="9692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1 524,7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(1</a:t>
          </a:r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4,6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0.55645</cdr:x>
      <cdr:y>0.62155</cdr:y>
    </cdr:from>
    <cdr:to>
      <cdr:x>0.66935</cdr:x>
      <cdr:y>0.68629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68552" y="3456384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85,4%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3723,0 грн. –         1 095,5 тис. осіб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(1</a:t>
          </a: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0,5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 smtClean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0.09966</cdr:x>
      <cdr:y>0.10976</cdr:y>
    </cdr:from>
    <cdr:to>
      <cdr:x>0.16573</cdr:x>
      <cdr:y>0.15854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995936" y="648072"/>
          <a:ext cx="660248" cy="28802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0.30263</cdr:x>
      <cdr:y>0.10976</cdr:y>
    </cdr:from>
    <cdr:to>
      <cdr:x>0.37468</cdr:x>
      <cdr:y>0.15878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3024336" y="648072"/>
          <a:ext cx="720035" cy="289441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10 196,8</a:t>
          </a:r>
          <a:endParaRPr lang="uk-UA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0.50438</cdr:x>
      <cdr:y>0.10976</cdr:y>
    </cdr:from>
    <cdr:to>
      <cdr:x>0.57644</cdr:x>
      <cdr:y>0.15878</cdr:y>
    </cdr:to>
    <cdr:sp macro="" textlink="">
      <cdr:nvSpPr>
        <cdr:cNvPr id="9" name="Скругленная прямоугольная выноска 8"/>
        <cdr:cNvSpPr/>
      </cdr:nvSpPr>
      <cdr:spPr>
        <a:xfrm xmlns:a="http://schemas.openxmlformats.org/drawingml/2006/main">
          <a:off x="5040560" y="648072"/>
          <a:ext cx="720135" cy="289447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defPPr>
            <a:defRPr lang="ru-RU"/>
          </a:defPPr>
          <a:lvl1pPr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10 199,6</a:t>
          </a:r>
          <a:endParaRPr lang="uk-UA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0.23778</cdr:x>
      <cdr:y>0.08537</cdr:y>
    </cdr:from>
    <cdr:to>
      <cdr:x>0.30983</cdr:x>
      <cdr:y>0.13415</cdr:y>
    </cdr:to>
    <cdr:sp macro="" textlink="">
      <cdr:nvSpPr>
        <cdr:cNvPr id="10" name="Скругленная прямоугольная выноска 9"/>
        <cdr:cNvSpPr/>
      </cdr:nvSpPr>
      <cdr:spPr>
        <a:xfrm xmlns:a="http://schemas.openxmlformats.org/drawingml/2006/main">
          <a:off x="2376264" y="504056"/>
          <a:ext cx="720080" cy="288029"/>
        </a:xfrm>
        <a:prstGeom xmlns:a="http://schemas.openxmlformats.org/drawingml/2006/main" prst="wedgeRoundRectCallou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latin typeface="Times New Roman" pitchFamily="18" charset="0"/>
              <a:cs typeface="Times New Roman" pitchFamily="18" charset="0"/>
            </a:rPr>
            <a:t>10 230,2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0.37468</cdr:x>
      <cdr:y>0.10976</cdr:y>
    </cdr:from>
    <cdr:to>
      <cdr:x>0.43953</cdr:x>
      <cdr:y>0.15854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3744416" y="648072"/>
          <a:ext cx="648082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10 159,5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0.43953</cdr:x>
      <cdr:y>0.12195</cdr:y>
    </cdr:from>
    <cdr:to>
      <cdr:x>0.50438</cdr:x>
      <cdr:y>0.17073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4392488" y="720080"/>
          <a:ext cx="648082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0.7926</cdr:x>
      <cdr:y>0.07317</cdr:y>
    </cdr:from>
    <cdr:to>
      <cdr:x>0.86466</cdr:x>
      <cdr:y>0.12195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7920880" y="432048"/>
          <a:ext cx="720136" cy="28802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10 435,1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0.72054</cdr:x>
      <cdr:y>0.08537</cdr:y>
    </cdr:from>
    <cdr:to>
      <cdr:x>0.7926</cdr:x>
      <cdr:y>0.13415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7200800" y="504056"/>
          <a:ext cx="720136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10 431,2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0.16573</cdr:x>
      <cdr:y>0.09756</cdr:y>
    </cdr:from>
    <cdr:to>
      <cdr:x>0.24139</cdr:x>
      <cdr:y>0.14635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656184" y="576064"/>
          <a:ext cx="756113" cy="288058"/>
        </a:xfrm>
        <a:prstGeom xmlns:a="http://schemas.openxmlformats.org/drawingml/2006/main" prst="wedgeRectCallou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latin typeface="Times New Roman" pitchFamily="18" charset="0"/>
              <a:cs typeface="Times New Roman" pitchFamily="18" charset="0"/>
            </a:rPr>
            <a:t>10 135,83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0.57644</cdr:x>
      <cdr:y>0.10976</cdr:y>
    </cdr:from>
    <cdr:to>
      <cdr:x>0.6485</cdr:x>
      <cdr:y>0.15854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5760640" y="648072"/>
          <a:ext cx="720135" cy="288029"/>
        </a:xfrm>
        <a:prstGeom xmlns:a="http://schemas.openxmlformats.org/drawingml/2006/main" prst="wedgeRectCallou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100" b="1" dirty="0" smtClean="0">
              <a:latin typeface="Times New Roman" pitchFamily="18" charset="0"/>
              <a:cs typeface="Times New Roman" pitchFamily="18" charset="0"/>
            </a:rPr>
            <a:t>10 171,2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0.64849</cdr:x>
      <cdr:y>0.09756</cdr:y>
    </cdr:from>
    <cdr:to>
      <cdr:x>0.72054</cdr:x>
      <cdr:y>0.14634</cdr:y>
    </cdr:to>
    <cdr:sp macro="" textlink="">
      <cdr:nvSpPr>
        <cdr:cNvPr id="8" name="Прямоугольная выноска 7"/>
        <cdr:cNvSpPr/>
      </cdr:nvSpPr>
      <cdr:spPr>
        <a:xfrm xmlns:a="http://schemas.openxmlformats.org/drawingml/2006/main">
          <a:off x="6480720" y="576064"/>
          <a:ext cx="720036" cy="288030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10 222,2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</a:t>
          </a:r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916,3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0.42234</cdr:x>
      <cdr:y>0.03896</cdr:y>
    </cdr:from>
    <cdr:to>
      <cdr:x>0.54858</cdr:x>
      <cdr:y>0.1039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216024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12 871,4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13 240,6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/>
            <a:t>Тис. осіб</a:t>
          </a:r>
          <a:endParaRPr lang="uk-UA" sz="1600" b="1" i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0.3917</cdr:x>
      <cdr:y>0.09267</cdr:y>
    </cdr:from>
    <cdr:to>
      <cdr:x>0.47918</cdr:x>
      <cdr:y>0.1611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9828" y="544656"/>
          <a:ext cx="855354" cy="402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10196,8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0.24558</cdr:x>
      <cdr:y>0.07008</cdr:y>
    </cdr:from>
    <cdr:to>
      <cdr:x>0.3386</cdr:x>
      <cdr:y>0.1306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432720" y="432048"/>
          <a:ext cx="921457" cy="373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10 148,5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0.75856</cdr:x>
      <cdr:y>0.13477</cdr:y>
    </cdr:from>
    <cdr:to>
      <cdr:x>0.84579</cdr:x>
      <cdr:y>0.20485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416824" y="792088"/>
          <a:ext cx="852895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10 435,1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0.57269</cdr:x>
      <cdr:y>0.10512</cdr:y>
    </cdr:from>
    <cdr:to>
      <cdr:x>0.66719</cdr:x>
      <cdr:y>0.16352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73080" y="648072"/>
          <a:ext cx="936117" cy="360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10 159,5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19,2%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0.54038</cdr:x>
      <cdr:y>0.23279</cdr:y>
    </cdr:from>
    <cdr:to>
      <cdr:x>0.66915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39203" y="1368152"/>
          <a:ext cx="129614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32,3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31,1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14,1%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0.28938</cdr:x>
      <cdr:y>0.66178</cdr:y>
    </cdr:from>
    <cdr:to>
      <cdr:x>0.36153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990931" y="4032448"/>
          <a:ext cx="745752" cy="297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28,0%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30,1%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20,1%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0.33291</cdr:x>
      <cdr:y>0.58809</cdr:y>
    </cdr:from>
    <cdr:to>
      <cdr:x>0.3973</cdr:x>
      <cdr:y>0.6371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350971" y="3456384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5,1%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16,5%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30,2%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29,8%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17,8%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4,8%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0,9%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листопаді 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року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3185548"/>
              </p:ext>
            </p:extLst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10 435,1тис.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181499"/>
              </p:ext>
            </p:extLst>
          </p:nvPr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1652158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348006"/>
              </p:ext>
            </p:extLst>
          </p:nvPr>
        </p:nvGraphicFramePr>
        <p:xfrm>
          <a:off x="-87560" y="836712"/>
          <a:ext cx="9993559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802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282238"/>
              </p:ext>
            </p:extLst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773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  <a:endParaRPr lang="uk-UA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8598981"/>
              </p:ext>
            </p:extLst>
          </p:nvPr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236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чисельності найманих працівників</a:t>
            </a:r>
            <a:endParaRPr lang="uk-UA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51196826"/>
              </p:ext>
            </p:extLst>
          </p:nvPr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765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82997502"/>
              </p:ext>
            </p:extLst>
          </p:nvPr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051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кількості фізичних осіб-підприємців, що перебувають на обліку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472520546"/>
              </p:ext>
            </p:extLst>
          </p:nvPr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88592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 smtClean="0"/>
              <a:t>Динаміка застрахованих осіб, яким нараховано заробітну плату на рівні та менше 3200,0 /3723,0  грн.,тис.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258492"/>
              </p:ext>
            </p:extLst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420671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74464483"/>
              </p:ext>
            </p:extLst>
          </p:nvPr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157098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21901</TotalTime>
  <Words>415</Words>
  <Application>Microsoft Office PowerPoint</Application>
  <PresentationFormat>Лист A4 (210x297 мм)</PresentationFormat>
  <Paragraphs>194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5_Оформление по умолчанию</vt:lpstr>
      <vt:lpstr>2_Тема Office</vt:lpstr>
      <vt:lpstr>Тема Office</vt:lpstr>
      <vt:lpstr>1_Оформление по умолчанию</vt:lpstr>
      <vt:lpstr>СТРУКТУРА ЗАСТРАХОВАНИХ ОСІБ у листопаді  2018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 грн.,тис.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Dubyk</cp:lastModifiedBy>
  <cp:revision>1019</cp:revision>
  <cp:lastPrinted>2019-01-10T11:39:10Z</cp:lastPrinted>
  <dcterms:created xsi:type="dcterms:W3CDTF">2007-07-25T13:50:34Z</dcterms:created>
  <dcterms:modified xsi:type="dcterms:W3CDTF">2019-01-10T11:55:47Z</dcterms:modified>
</cp:coreProperties>
</file>