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  <p:sldMasterId id="2147483946" r:id="rId2"/>
    <p:sldMasterId id="2147484031" r:id="rId3"/>
    <p:sldMasterId id="2147484058" r:id="rId4"/>
  </p:sldMasterIdLst>
  <p:notesMasterIdLst>
    <p:notesMasterId r:id="rId14"/>
  </p:notesMasterIdLst>
  <p:sldIdLst>
    <p:sldId id="468" r:id="rId5"/>
    <p:sldId id="469" r:id="rId6"/>
    <p:sldId id="470" r:id="rId7"/>
    <p:sldId id="471" r:id="rId8"/>
    <p:sldId id="472" r:id="rId9"/>
    <p:sldId id="473" r:id="rId10"/>
    <p:sldId id="467" r:id="rId11"/>
    <p:sldId id="474" r:id="rId12"/>
    <p:sldId id="475" r:id="rId13"/>
  </p:sldIdLst>
  <p:sldSz cx="9906000" cy="6858000" type="A4"/>
  <p:notesSz cx="9931400" cy="67945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99FF"/>
    <a:srgbClr val="99CC00"/>
    <a:srgbClr val="99FFCC"/>
    <a:srgbClr val="66FFFF"/>
    <a:srgbClr val="FF9999"/>
    <a:srgbClr val="FFFF99"/>
    <a:srgbClr val="CCFF33"/>
    <a:srgbClr val="99FF33"/>
    <a:srgbClr val="F3D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0" autoAdjust="0"/>
    <p:restoredTop sz="99824" autoAdjust="0"/>
  </p:normalViewPr>
  <p:slideViewPr>
    <p:cSldViewPr>
      <p:cViewPr>
        <p:scale>
          <a:sx n="70" d="100"/>
          <a:sy n="70" d="100"/>
        </p:scale>
        <p:origin x="-978" y="-9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5601994043672568E-2"/>
          <c:y val="1.5525039317751418E-2"/>
          <c:w val="0.96870867745108546"/>
          <c:h val="0.744444866036065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вереснеь  2018 року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D4F50B"/>
              </a:solidFill>
            </c:spPr>
          </c:dPt>
          <c:dPt>
            <c:idx val="1"/>
            <c:bubble3D val="0"/>
            <c:spPr>
              <a:solidFill>
                <a:srgbClr val="99FFCC"/>
              </a:solidFill>
            </c:spPr>
          </c:dPt>
          <c:dPt>
            <c:idx val="2"/>
            <c:bubble3D val="0"/>
            <c:spPr>
              <a:solidFill>
                <a:srgbClr val="0099CC"/>
              </a:solidFill>
            </c:spPr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працівники–інваліди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8789.7000000000007</c:v>
                </c:pt>
                <c:pt idx="1">
                  <c:v>531.49999999999989</c:v>
                </c:pt>
                <c:pt idx="2">
                  <c:v>265.39999999999998</c:v>
                </c:pt>
                <c:pt idx="3">
                  <c:v>844.6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484817940836106"/>
          <c:y val="0.72577175393283544"/>
          <c:w val="0.51389669585360853"/>
          <c:h val="0.1805929468361177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1"/>
  </c:chart>
  <c:txPr>
    <a:bodyPr/>
    <a:lstStyle/>
    <a:p>
      <a:pPr>
        <a:defRPr sz="1799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1"/>
          <c:y val="0.32823715571353856"/>
          <c:w val="0.47131188729613926"/>
          <c:h val="0.4552016885688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1266.2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312885429505139E-2"/>
          <c:y val="2.4744206503691371E-2"/>
          <c:w val="0.78640502347562069"/>
          <c:h val="0.816865707333331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чисельність осіб, яким нараховано з/п менше мінімальної грн.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січень 17</c:v>
                </c:pt>
                <c:pt idx="1">
                  <c:v>квітень 17</c:v>
                </c:pt>
                <c:pt idx="2">
                  <c:v>липень 17</c:v>
                </c:pt>
                <c:pt idx="3">
                  <c:v>жовтень 17</c:v>
                </c:pt>
                <c:pt idx="4">
                  <c:v>грудень 17</c:v>
                </c:pt>
                <c:pt idx="5">
                  <c:v>січень 18</c:v>
                </c:pt>
                <c:pt idx="6">
                  <c:v>квітень 18</c:v>
                </c:pt>
                <c:pt idx="7">
                  <c:v>липень 18</c:v>
                </c:pt>
                <c:pt idx="8">
                  <c:v>серпень 18</c:v>
                </c:pt>
                <c:pt idx="9">
                  <c:v>вересень 18</c:v>
                </c:pt>
                <c:pt idx="10">
                  <c:v>жовтень 18</c:v>
                </c:pt>
              </c:strCache>
            </c:strRef>
          </c:cat>
          <c:val>
            <c:numRef>
              <c:f>Лист1!$B$2:$B$12</c:f>
              <c:numCache>
                <c:formatCode>#,##0.0</c:formatCode>
                <c:ptCount val="11"/>
                <c:pt idx="0">
                  <c:v>1666.7</c:v>
                </c:pt>
                <c:pt idx="1">
                  <c:v>1426.6</c:v>
                </c:pt>
                <c:pt idx="2">
                  <c:v>1414.2</c:v>
                </c:pt>
                <c:pt idx="3">
                  <c:v>1213.3</c:v>
                </c:pt>
                <c:pt idx="4">
                  <c:v>1008.3</c:v>
                </c:pt>
                <c:pt idx="5">
                  <c:v>1358.8</c:v>
                </c:pt>
                <c:pt idx="6">
                  <c:v>1266.2</c:v>
                </c:pt>
                <c:pt idx="7">
                  <c:v>1191.3</c:v>
                </c:pt>
                <c:pt idx="8">
                  <c:v>1185.8</c:v>
                </c:pt>
                <c:pt idx="9">
                  <c:v>1160.2</c:v>
                </c:pt>
                <c:pt idx="10">
                  <c:v>1217.9000000000001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чисельність осіб, яким нараховано з/п  мінімальну 3200,0 /3723,0 грн.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січень 17</c:v>
                </c:pt>
                <c:pt idx="1">
                  <c:v>квітень 17</c:v>
                </c:pt>
                <c:pt idx="2">
                  <c:v>липень 17</c:v>
                </c:pt>
                <c:pt idx="3">
                  <c:v>жовтень 17</c:v>
                </c:pt>
                <c:pt idx="4">
                  <c:v>грудень 17</c:v>
                </c:pt>
                <c:pt idx="5">
                  <c:v>січень 18</c:v>
                </c:pt>
                <c:pt idx="6">
                  <c:v>квітень 18</c:v>
                </c:pt>
                <c:pt idx="7">
                  <c:v>липень 18</c:v>
                </c:pt>
                <c:pt idx="8">
                  <c:v>серпень 18</c:v>
                </c:pt>
                <c:pt idx="9">
                  <c:v>вересень 18</c:v>
                </c:pt>
                <c:pt idx="10">
                  <c:v>жовтень 18</c:v>
                </c:pt>
              </c:strCache>
            </c:strRef>
          </c:cat>
          <c:val>
            <c:numRef>
              <c:f>Лист1!$C$2:$C$12</c:f>
              <c:numCache>
                <c:formatCode>#,##0.0</c:formatCode>
                <c:ptCount val="11"/>
                <c:pt idx="0">
                  <c:v>1286.3</c:v>
                </c:pt>
                <c:pt idx="1">
                  <c:v>1289.9000000000001</c:v>
                </c:pt>
                <c:pt idx="2">
                  <c:v>802.7</c:v>
                </c:pt>
                <c:pt idx="3">
                  <c:v>811</c:v>
                </c:pt>
                <c:pt idx="4">
                  <c:v>669.3</c:v>
                </c:pt>
                <c:pt idx="5">
                  <c:v>842.1</c:v>
                </c:pt>
                <c:pt idx="6">
                  <c:v>744.8</c:v>
                </c:pt>
                <c:pt idx="7">
                  <c:v>592.20000000000005</c:v>
                </c:pt>
                <c:pt idx="8">
                  <c:v>597.29999999999995</c:v>
                </c:pt>
                <c:pt idx="9">
                  <c:v>643.4</c:v>
                </c:pt>
                <c:pt idx="10">
                  <c:v>638.20000000000005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чисельність  осіб, яким нараховано з/п від 3200,01/3723,01 грн. до 3–х мін. з/п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січень 17</c:v>
                </c:pt>
                <c:pt idx="1">
                  <c:v>квітень 17</c:v>
                </c:pt>
                <c:pt idx="2">
                  <c:v>липень 17</c:v>
                </c:pt>
                <c:pt idx="3">
                  <c:v>жовтень 17</c:v>
                </c:pt>
                <c:pt idx="4">
                  <c:v>грудень 17</c:v>
                </c:pt>
                <c:pt idx="5">
                  <c:v>січень 18</c:v>
                </c:pt>
                <c:pt idx="6">
                  <c:v>квітень 18</c:v>
                </c:pt>
                <c:pt idx="7">
                  <c:v>липень 18</c:v>
                </c:pt>
                <c:pt idx="8">
                  <c:v>серпень 18</c:v>
                </c:pt>
                <c:pt idx="9">
                  <c:v>вересень 18</c:v>
                </c:pt>
                <c:pt idx="10">
                  <c:v>жовтень 18</c:v>
                </c:pt>
              </c:strCache>
            </c:strRef>
          </c:cat>
          <c:val>
            <c:numRef>
              <c:f>Лист1!$D$2:$D$12</c:f>
              <c:numCache>
                <c:formatCode>#,##0.0</c:formatCode>
                <c:ptCount val="11"/>
                <c:pt idx="0">
                  <c:v>5929.9</c:v>
                </c:pt>
                <c:pt idx="1">
                  <c:v>6047.5</c:v>
                </c:pt>
                <c:pt idx="2">
                  <c:v>6097.7</c:v>
                </c:pt>
                <c:pt idx="3">
                  <c:v>6299.4</c:v>
                </c:pt>
                <c:pt idx="4">
                  <c:v>5922.7</c:v>
                </c:pt>
                <c:pt idx="5">
                  <c:v>6446.9</c:v>
                </c:pt>
                <c:pt idx="6">
                  <c:v>6419.4</c:v>
                </c:pt>
                <c:pt idx="7">
                  <c:v>6329.7</c:v>
                </c:pt>
                <c:pt idx="8">
                  <c:v>6319.9</c:v>
                </c:pt>
                <c:pt idx="9">
                  <c:v>6281.9</c:v>
                </c:pt>
                <c:pt idx="10">
                  <c:v>6344.9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січень 17</c:v>
                </c:pt>
                <c:pt idx="1">
                  <c:v>квітень 17</c:v>
                </c:pt>
                <c:pt idx="2">
                  <c:v>липень 17</c:v>
                </c:pt>
                <c:pt idx="3">
                  <c:v>жовтень 17</c:v>
                </c:pt>
                <c:pt idx="4">
                  <c:v>грудень 17</c:v>
                </c:pt>
                <c:pt idx="5">
                  <c:v>січень 18</c:v>
                </c:pt>
                <c:pt idx="6">
                  <c:v>квітень 18</c:v>
                </c:pt>
                <c:pt idx="7">
                  <c:v>липень 18</c:v>
                </c:pt>
                <c:pt idx="8">
                  <c:v>серпень 18</c:v>
                </c:pt>
                <c:pt idx="9">
                  <c:v>вересень 18</c:v>
                </c:pt>
                <c:pt idx="10">
                  <c:v>жовтень 18</c:v>
                </c:pt>
              </c:strCache>
            </c:strRef>
          </c:cat>
          <c:val>
            <c:numRef>
              <c:f>Лист1!$E$2:$E$12</c:f>
              <c:numCache>
                <c:formatCode>#,##0.0</c:formatCode>
                <c:ptCount val="11"/>
                <c:pt idx="0">
                  <c:v>1099.3999999999987</c:v>
                </c:pt>
                <c:pt idx="1">
                  <c:v>1389.8999999999996</c:v>
                </c:pt>
                <c:pt idx="2">
                  <c:v>1821.2</c:v>
                </c:pt>
                <c:pt idx="3">
                  <c:v>1906.5</c:v>
                </c:pt>
                <c:pt idx="4">
                  <c:v>2559.1999999999998</c:v>
                </c:pt>
                <c:pt idx="5">
                  <c:v>1355.2</c:v>
                </c:pt>
                <c:pt idx="6">
                  <c:v>1744.9</c:v>
                </c:pt>
                <c:pt idx="7">
                  <c:v>2086.4</c:v>
                </c:pt>
                <c:pt idx="8">
                  <c:v>2068.1999999999998</c:v>
                </c:pt>
                <c:pt idx="9">
                  <c:v>2136.6999999999998</c:v>
                </c:pt>
                <c:pt idx="10">
                  <c:v>2230.1999999999998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8833024"/>
        <c:axId val="148834560"/>
        <c:axId val="0"/>
      </c:bar3DChart>
      <c:catAx>
        <c:axId val="148833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8834560"/>
        <c:crosses val="autoZero"/>
        <c:auto val="1"/>
        <c:lblAlgn val="ctr"/>
        <c:lblOffset val="100"/>
        <c:noMultiLvlLbl val="0"/>
      </c:catAx>
      <c:valAx>
        <c:axId val="14883456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8833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964835850771481"/>
          <c:y val="0"/>
          <c:w val="0.14908082295806729"/>
          <c:h val="1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451565082142507E-2"/>
          <c:y val="2.4744206503691371E-2"/>
          <c:w val="0.74345267795637227"/>
          <c:h val="0.901858887825249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жовтень 2017</c:v>
                </c:pt>
                <c:pt idx="1">
                  <c:v>грудень 2017</c:v>
                </c:pt>
                <c:pt idx="2">
                  <c:v>жовтень 2018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10230.244000000001</c:v>
                </c:pt>
                <c:pt idx="1">
                  <c:v>10159.5</c:v>
                </c:pt>
                <c:pt idx="2">
                  <c:v>10431.200000000001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3796815064992232E-3"/>
                  <c:y val="1.145255144810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93630129984464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жовтень 2017</c:v>
                </c:pt>
                <c:pt idx="1">
                  <c:v>грудень 2017</c:v>
                </c:pt>
                <c:pt idx="2">
                  <c:v>жовтень 2018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1361</c:v>
                </c:pt>
                <c:pt idx="1">
                  <c:v>1341</c:v>
                </c:pt>
                <c:pt idx="2">
                  <c:v>1310.5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txPr>
              <a:bodyPr rot="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жовтень 2017</c:v>
                </c:pt>
                <c:pt idx="1">
                  <c:v>грудень 2017</c:v>
                </c:pt>
                <c:pt idx="2">
                  <c:v>жовтень 2018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401.9</c:v>
                </c:pt>
                <c:pt idx="1">
                  <c:v>389.4</c:v>
                </c:pt>
                <c:pt idx="2">
                  <c:v>396.2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жовтень 2017</c:v>
                </c:pt>
                <c:pt idx="1">
                  <c:v>грудень 2017</c:v>
                </c:pt>
                <c:pt idx="2">
                  <c:v>жовтень 2018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973.3</c:v>
                </c:pt>
                <c:pt idx="1">
                  <c:v>974.8</c:v>
                </c:pt>
                <c:pt idx="2">
                  <c:v>1093.7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особи,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9776633765079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748612347545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376425855106604E-2"/>
                  <c:y val="-2.748612347545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жовтень 2017</c:v>
                </c:pt>
                <c:pt idx="1">
                  <c:v>грудень 2017</c:v>
                </c:pt>
                <c:pt idx="2">
                  <c:v>жовтень 2018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4.9000000000000004</c:v>
                </c:pt>
                <c:pt idx="1">
                  <c:v>6.7</c:v>
                </c:pt>
                <c:pt idx="2">
                  <c:v>4.5999999999999996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9516672"/>
        <c:axId val="149518208"/>
        <c:axId val="0"/>
      </c:bar3DChart>
      <c:catAx>
        <c:axId val="1495166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9518208"/>
        <c:crosses val="autoZero"/>
        <c:auto val="1"/>
        <c:lblAlgn val="ctr"/>
        <c:lblOffset val="100"/>
        <c:noMultiLvlLbl val="0"/>
      </c:catAx>
      <c:valAx>
        <c:axId val="149518208"/>
        <c:scaling>
          <c:orientation val="minMax"/>
        </c:scaling>
        <c:delete val="0"/>
        <c:axPos val="l"/>
        <c:majorGridlines/>
        <c:numFmt formatCode="#,##0.0_ ;[Red]\-#,##0.0\ 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9516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37553985470754"/>
          <c:y val="0"/>
          <c:w val="0.2106244601452924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942816566087602E-2"/>
          <c:y val="4.0589863234569382E-2"/>
          <c:w val="0.70556538644246847"/>
          <c:h val="0.758579353006361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9.0115696796057541E-3"/>
                  <c:y val="-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0974765983017294E-3"/>
                  <c:y val="-4.1872188230758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29893677669229E-2"/>
                  <c:y val="-3.6123998270607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7081743553230501E-2"/>
                  <c:y val="-1.1578365456047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4678907565647657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9935943857008588E-3"/>
                  <c:y val="3.56871324872872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029893677669229E-2"/>
                  <c:y val="-3.6123830953187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Лист1!$A$2:$A$14</c:f>
              <c:strCache>
                <c:ptCount val="13"/>
                <c:pt idx="0">
                  <c:v>грудень 2016</c:v>
                </c:pt>
                <c:pt idx="1">
                  <c:v>січень 2017</c:v>
                </c:pt>
                <c:pt idx="2">
                  <c:v>квітень 2017</c:v>
                </c:pt>
                <c:pt idx="3">
                  <c:v>липень 2017 </c:v>
                </c:pt>
                <c:pt idx="4">
                  <c:v>жовтень 2017 </c:v>
                </c:pt>
                <c:pt idx="5">
                  <c:v>грудень 2017 </c:v>
                </c:pt>
                <c:pt idx="6">
                  <c:v>січень 2018 </c:v>
                </c:pt>
                <c:pt idx="7">
                  <c:v>квітень 2018 </c:v>
                </c:pt>
                <c:pt idx="8">
                  <c:v>червень 2018 </c:v>
                </c:pt>
                <c:pt idx="9">
                  <c:v>липень 2018 </c:v>
                </c:pt>
                <c:pt idx="10">
                  <c:v>серпень 2018 </c:v>
                </c:pt>
                <c:pt idx="11">
                  <c:v>вересень 2018 </c:v>
                </c:pt>
                <c:pt idx="12">
                  <c:v>жовтень 2018 </c:v>
                </c:pt>
              </c:strCache>
            </c:strRef>
          </c:cat>
          <c:val>
            <c:numRef>
              <c:f>Лист1!$B$2:$B$14</c:f>
              <c:numCache>
                <c:formatCode>#,##0</c:formatCode>
                <c:ptCount val="13"/>
                <c:pt idx="0">
                  <c:v>371383</c:v>
                </c:pt>
                <c:pt idx="1">
                  <c:v>265997</c:v>
                </c:pt>
                <c:pt idx="2">
                  <c:v>308971</c:v>
                </c:pt>
                <c:pt idx="3">
                  <c:v>300781</c:v>
                </c:pt>
                <c:pt idx="4">
                  <c:v>317434</c:v>
                </c:pt>
                <c:pt idx="5">
                  <c:v>306548</c:v>
                </c:pt>
                <c:pt idx="6">
                  <c:v>237052</c:v>
                </c:pt>
                <c:pt idx="7">
                  <c:v>267087</c:v>
                </c:pt>
                <c:pt idx="8">
                  <c:v>311784</c:v>
                </c:pt>
                <c:pt idx="9">
                  <c:v>275322</c:v>
                </c:pt>
                <c:pt idx="10">
                  <c:v>261024</c:v>
                </c:pt>
                <c:pt idx="11">
                  <c:v>265203</c:v>
                </c:pt>
                <c:pt idx="12">
                  <c:v>265399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672230711658026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3778456932642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344461423316053E-2"/>
                  <c:y val="-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010015280984446E-2"/>
                  <c:y val="-2.26114477308780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344461423316053E-2"/>
                  <c:y val="4.5221115032802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675569138652842E-2"/>
                  <c:y val="8.290768392324985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675569138652842E-2"/>
                  <c:y val="-2.26114477308780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802313935921141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9.0115696796057541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Лист1!$A$2:$A$14</c:f>
              <c:strCache>
                <c:ptCount val="13"/>
                <c:pt idx="0">
                  <c:v>грудень 2016</c:v>
                </c:pt>
                <c:pt idx="1">
                  <c:v>січень 2017</c:v>
                </c:pt>
                <c:pt idx="2">
                  <c:v>квітень 2017</c:v>
                </c:pt>
                <c:pt idx="3">
                  <c:v>липень 2017 </c:v>
                </c:pt>
                <c:pt idx="4">
                  <c:v>жовтень 2017 </c:v>
                </c:pt>
                <c:pt idx="5">
                  <c:v>грудень 2017 </c:v>
                </c:pt>
                <c:pt idx="6">
                  <c:v>січень 2018 </c:v>
                </c:pt>
                <c:pt idx="7">
                  <c:v>квітень 2018 </c:v>
                </c:pt>
                <c:pt idx="8">
                  <c:v>червень 2018 </c:v>
                </c:pt>
                <c:pt idx="9">
                  <c:v>липень 2018 </c:v>
                </c:pt>
                <c:pt idx="10">
                  <c:v>серпень 2018 </c:v>
                </c:pt>
                <c:pt idx="11">
                  <c:v>вересень 2018 </c:v>
                </c:pt>
                <c:pt idx="12">
                  <c:v>жовтень 2018 </c:v>
                </c:pt>
              </c:strCache>
            </c:strRef>
          </c:cat>
          <c:val>
            <c:numRef>
              <c:f>Лист1!$C$2:$C$14</c:f>
              <c:numCache>
                <c:formatCode>#,##0</c:formatCode>
                <c:ptCount val="13"/>
                <c:pt idx="0">
                  <c:v>54909</c:v>
                </c:pt>
                <c:pt idx="1">
                  <c:v>18916</c:v>
                </c:pt>
                <c:pt idx="2">
                  <c:v>43643</c:v>
                </c:pt>
                <c:pt idx="3">
                  <c:v>23063</c:v>
                </c:pt>
                <c:pt idx="4">
                  <c:v>42001</c:v>
                </c:pt>
                <c:pt idx="5">
                  <c:v>38191</c:v>
                </c:pt>
                <c:pt idx="6">
                  <c:v>18962</c:v>
                </c:pt>
                <c:pt idx="7">
                  <c:v>29058</c:v>
                </c:pt>
                <c:pt idx="8">
                  <c:v>61655</c:v>
                </c:pt>
                <c:pt idx="9">
                  <c:v>27862</c:v>
                </c:pt>
                <c:pt idx="10">
                  <c:v>21023</c:v>
                </c:pt>
                <c:pt idx="11">
                  <c:v>23632</c:v>
                </c:pt>
                <c:pt idx="12">
                  <c:v>28134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837696"/>
        <c:axId val="151876352"/>
        <c:axId val="0"/>
      </c:bar3DChart>
      <c:catAx>
        <c:axId val="151837696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1876352"/>
        <c:crosses val="autoZero"/>
        <c:auto val="1"/>
        <c:lblAlgn val="ctr"/>
        <c:lblOffset val="100"/>
        <c:noMultiLvlLbl val="0"/>
      </c:catAx>
      <c:valAx>
        <c:axId val="151876352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1837696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4596866447264107"/>
          <c:y val="0.21919484017445356"/>
          <c:w val="0.14872307689236283"/>
          <c:h val="0.53905709194704865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389174673959568"/>
          <c:y val="2.4063665797252515E-2"/>
          <c:w val="0.80980472453965058"/>
          <c:h val="0.903470580724929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2016 рік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10192.799999999999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жовтень  2017 рік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821868198968418E-2"/>
                  <c:y val="-1.719620376426766E-2"/>
                </c:manualLayout>
              </c:layout>
              <c:numFmt formatCode="#,##0.0" sourceLinked="0"/>
              <c:spPr/>
              <c:txPr>
                <a:bodyPr rot="0" vert="horz"/>
                <a:lstStyle/>
                <a:p>
                  <a:pPr>
                    <a:defRPr sz="1800" b="1">
                      <a:effectLst/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825997475690312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599390765367154E-4"/>
                  <c:y val="0.1577131518427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282496844612897E-3"/>
                  <c:y val="0.15524883083135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2282496844612897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119549558245806E-2"/>
                  <c:y val="0.14785602936319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2349618345592953E-2"/>
                  <c:y val="0.1549391306466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30483434657131E-2"/>
                  <c:y val="0.1454929111074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14456877745711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344076325714024E-2"/>
                  <c:y val="0.14087408853264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41800954071425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8281706855999638E-2"/>
                  <c:y val="7.390116119745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0" vert="horz"/>
              <a:lstStyle/>
              <a:p>
                <a:pPr>
                  <a:defRPr sz="18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10230.200000000001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жовтень 2018 рік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10431.200000000001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1988864"/>
        <c:axId val="152023424"/>
        <c:axId val="151990720"/>
      </c:bar3DChart>
      <c:catAx>
        <c:axId val="15198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023424"/>
        <c:crosses val="autoZero"/>
        <c:auto val="1"/>
        <c:lblAlgn val="ctr"/>
        <c:lblOffset val="100"/>
        <c:noMultiLvlLbl val="0"/>
      </c:catAx>
      <c:valAx>
        <c:axId val="15202342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i="1"/>
            </a:pPr>
            <a:endParaRPr lang="ru-RU"/>
          </a:p>
        </c:txPr>
        <c:crossAx val="151988864"/>
        <c:crosses val="autoZero"/>
        <c:crossBetween val="between"/>
        <c:majorUnit val="250"/>
        <c:minorUnit val="100"/>
      </c:valAx>
      <c:serAx>
        <c:axId val="151990720"/>
        <c:scaling>
          <c:orientation val="minMax"/>
        </c:scaling>
        <c:delete val="1"/>
        <c:axPos val="b"/>
        <c:majorTickMark val="out"/>
        <c:minorTickMark val="none"/>
        <c:tickLblPos val="nextTo"/>
        <c:crossAx val="152023424"/>
        <c:crosses val="autoZero"/>
      </c:serAx>
    </c:plotArea>
    <c:legend>
      <c:legendPos val="b"/>
      <c:layout>
        <c:manualLayout>
          <c:xMode val="edge"/>
          <c:yMode val="edge"/>
          <c:x val="2.3610423067746585E-2"/>
          <c:y val="0.91681817705546076"/>
          <c:w val="0.94503453104693791"/>
          <c:h val="6.4098164890874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588226542"/>
          <c:y val="3.885453922654894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9230769230769232E-3"/>
                  <c:y val="0.193269216136491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4946550194987751E-3"/>
                  <c:y val="0.174982346761276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946550194987751E-3"/>
                  <c:y val="0.19199451936306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946550194987751E-3"/>
                  <c:y val="0.206576381593173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4946550194987751E-3"/>
                  <c:y val="0.1749823467612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0.133667070442641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4946550194987751E-3"/>
                  <c:y val="0.10450334598242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7132669019681575E-3"/>
                  <c:y val="0.10207303561074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0682573721174971E-7"/>
                  <c:y val="0.10450334598242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5.2647549940554837E-3"/>
                  <c:y val="9.5973146754757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5560767000123979E-3"/>
                  <c:y val="8.275286865751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Лист1!$A$2:$A$23</c:f>
              <c:strCache>
                <c:ptCount val="22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січ.18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</c:strCache>
            </c:strRef>
          </c:cat>
          <c:val>
            <c:numRef>
              <c:f>Лист1!$B$2:$B$23</c:f>
              <c:numCache>
                <c:formatCode>General</c:formatCode>
                <c:ptCount val="22"/>
                <c:pt idx="0">
                  <c:v>69.8</c:v>
                </c:pt>
                <c:pt idx="1">
                  <c:v>67.5</c:v>
                </c:pt>
                <c:pt idx="2">
                  <c:v>64.900000000000006</c:v>
                </c:pt>
                <c:pt idx="3">
                  <c:v>63.2</c:v>
                </c:pt>
                <c:pt idx="4">
                  <c:v>60.2</c:v>
                </c:pt>
                <c:pt idx="5">
                  <c:v>52.9</c:v>
                </c:pt>
                <c:pt idx="6">
                  <c:v>50.7</c:v>
                </c:pt>
                <c:pt idx="7">
                  <c:v>49.7</c:v>
                </c:pt>
                <c:pt idx="8">
                  <c:v>48.4</c:v>
                </c:pt>
                <c:pt idx="9">
                  <c:v>46.9</c:v>
                </c:pt>
                <c:pt idx="10">
                  <c:v>46.3</c:v>
                </c:pt>
                <c:pt idx="11">
                  <c:v>44.7</c:v>
                </c:pt>
                <c:pt idx="12">
                  <c:v>45.8</c:v>
                </c:pt>
                <c:pt idx="13">
                  <c:v>44.2</c:v>
                </c:pt>
                <c:pt idx="14">
                  <c:v>42.6</c:v>
                </c:pt>
                <c:pt idx="15">
                  <c:v>41.3</c:v>
                </c:pt>
                <c:pt idx="16">
                  <c:v>40.5</c:v>
                </c:pt>
                <c:pt idx="17">
                  <c:v>40.799999999999997</c:v>
                </c:pt>
                <c:pt idx="18">
                  <c:v>39.299999999999997</c:v>
                </c:pt>
                <c:pt idx="19">
                  <c:v>39</c:v>
                </c:pt>
                <c:pt idx="20">
                  <c:v>38.799999999999997</c:v>
                </c:pt>
                <c:pt idx="21">
                  <c:v>38.799999999999997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168320"/>
        <c:axId val="15216985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1"/>
              <c:layout>
                <c:manualLayout>
                  <c:x val="-4.6153846153846156E-2"/>
                  <c:y val="-5.4807688158109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4230769230769268E-2"/>
                  <c:y val="-6.0576918490542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230769230769231E-2"/>
                  <c:y val="-4.3269227493244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0384615384615387E-2"/>
                  <c:y val="-4.6153842659460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717630715231264E-2"/>
                  <c:y val="-8.417427813084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4615384615384617E-2"/>
                  <c:y val="-4.0384612327028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871720467970603E-2"/>
                  <c:y val="-2.6733414088528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5871720467970603E-2"/>
                  <c:y val="3.4024345203581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6903790350978063E-2"/>
                  <c:y val="4.6175897062003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5871720467970603E-2"/>
                  <c:y val="-3.4024345203581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092517027298274E-2"/>
                  <c:y val="3.6454655575265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0853494910821875E-2"/>
                  <c:y val="-5.10365178053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7133737277054787E-2"/>
                  <c:y val="2.6733414088528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798723218787646E-2"/>
                  <c:y val="-3.8884965946950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8490424140907421E-2"/>
                  <c:y val="4.3745586690319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3.798723218787646E-2"/>
                  <c:y val="-4.8606207433687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4.3434228700957041E-2"/>
                  <c:y val="-3.9261741854219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2.763996371879078E-2"/>
                  <c:y val="-5.6711404900538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3857587252210072E-2"/>
                  <c:y val="-4.5140789501745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Лист1!$A$2:$A$23</c:f>
              <c:strCache>
                <c:ptCount val="22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січ.18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</c:strCache>
            </c:strRef>
          </c:cat>
          <c:val>
            <c:numRef>
              <c:f>Лист1!$C$2:$C$23</c:f>
              <c:numCache>
                <c:formatCode>0.0</c:formatCode>
                <c:ptCount val="22"/>
                <c:pt idx="0" formatCode="General">
                  <c:v>100</c:v>
                </c:pt>
                <c:pt idx="1">
                  <c:v>96.704871060171925</c:v>
                </c:pt>
                <c:pt idx="2">
                  <c:v>96.148148148148167</c:v>
                </c:pt>
                <c:pt idx="3">
                  <c:v>97.380585516178726</c:v>
                </c:pt>
                <c:pt idx="4">
                  <c:v>95.25316455696202</c:v>
                </c:pt>
                <c:pt idx="5">
                  <c:v>87.873754152823906</c:v>
                </c:pt>
                <c:pt idx="6">
                  <c:v>95.84120982986768</c:v>
                </c:pt>
                <c:pt idx="7">
                  <c:v>98.027613412228803</c:v>
                </c:pt>
                <c:pt idx="8">
                  <c:v>97.384305835010053</c:v>
                </c:pt>
                <c:pt idx="9">
                  <c:v>96.900826446281002</c:v>
                </c:pt>
                <c:pt idx="10">
                  <c:v>98.720682302771863</c:v>
                </c:pt>
                <c:pt idx="11">
                  <c:v>96.544276457883385</c:v>
                </c:pt>
                <c:pt idx="12">
                  <c:v>102.46085011185681</c:v>
                </c:pt>
                <c:pt idx="13">
                  <c:v>96.506550218340621</c:v>
                </c:pt>
                <c:pt idx="14">
                  <c:v>96.380090497737555</c:v>
                </c:pt>
                <c:pt idx="15">
                  <c:v>96.948356807511729</c:v>
                </c:pt>
                <c:pt idx="16">
                  <c:v>98.062953995157386</c:v>
                </c:pt>
                <c:pt idx="17">
                  <c:v>100.74074074074073</c:v>
                </c:pt>
                <c:pt idx="18">
                  <c:v>96.32352941176471</c:v>
                </c:pt>
                <c:pt idx="19">
                  <c:v>99.236641221374057</c:v>
                </c:pt>
                <c:pt idx="20">
                  <c:v>99.487179487179475</c:v>
                </c:pt>
                <c:pt idx="21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222336"/>
        <c:axId val="152220800"/>
      </c:lineChart>
      <c:catAx>
        <c:axId val="15216832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169856"/>
        <c:crosses val="autoZero"/>
        <c:auto val="1"/>
        <c:lblAlgn val="ctr"/>
        <c:lblOffset val="100"/>
        <c:noMultiLvlLbl val="1"/>
      </c:catAx>
      <c:valAx>
        <c:axId val="152169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168320"/>
        <c:crosses val="autoZero"/>
        <c:crossBetween val="between"/>
      </c:valAx>
      <c:valAx>
        <c:axId val="15222080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222336"/>
        <c:crosses val="max"/>
        <c:crossBetween val="between"/>
      </c:valAx>
      <c:catAx>
        <c:axId val="15222233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52220800"/>
        <c:crosses val="autoZero"/>
        <c:auto val="1"/>
        <c:lblAlgn val="ctr"/>
        <c:lblOffset val="100"/>
        <c:noMultiLvlLbl val="1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5083290987618431E-4"/>
                  <c:y val="0.302929193605244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700605915582029E-3"/>
                  <c:y val="0.24334497292143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075247878267747E-3"/>
                  <c:y val="0.30239959366674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635571697071638E-3"/>
                  <c:y val="0.33557351040982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075969957896974E-3"/>
                  <c:y val="0.34438632278590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7008171767185172E-4"/>
                  <c:y val="0.331697771902094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566918779505904E-3"/>
                  <c:y val="0.36030947428664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0700756338517708E-3"/>
                  <c:y val="0.356906334731472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7580055841489558E-3"/>
                  <c:y val="0.388851691319456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319490814179689E-4"/>
                  <c:y val="0.368931407280422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3085199910837129E-3"/>
                  <c:y val="0.345848636263731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2666313938081671E-3"/>
                  <c:y val="0.370920035337325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1828541992570758E-3"/>
                  <c:y val="0.333428663512502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8.3777194551091377E-5"/>
                  <c:y val="0.379268790695336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2666313938081671E-3"/>
                  <c:y val="0.367171768775089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5332627876163342E-3"/>
                  <c:y val="0.3087580782881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1.2666313938081671E-3"/>
                  <c:y val="0.29206845243473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33170631383658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1.2666313938081671E-3"/>
                  <c:y val="0.325447704141556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0"/>
                  <c:y val="0.367171768775089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Лист1!$A$2:$A$24</c:f>
              <c:strCache>
                <c:ptCount val="23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1791.92</c:v>
                </c:pt>
                <c:pt idx="1">
                  <c:v>1782.34</c:v>
                </c:pt>
                <c:pt idx="2">
                  <c:v>1778.32</c:v>
                </c:pt>
                <c:pt idx="3">
                  <c:v>1777.31</c:v>
                </c:pt>
                <c:pt idx="4">
                  <c:v>1793.51</c:v>
                </c:pt>
                <c:pt idx="5">
                  <c:v>1804.48</c:v>
                </c:pt>
                <c:pt idx="6">
                  <c:v>1800.09</c:v>
                </c:pt>
                <c:pt idx="7">
                  <c:v>1803.27</c:v>
                </c:pt>
                <c:pt idx="8">
                  <c:v>1808.1</c:v>
                </c:pt>
                <c:pt idx="9">
                  <c:v>1811</c:v>
                </c:pt>
                <c:pt idx="10">
                  <c:v>1816.9</c:v>
                </c:pt>
                <c:pt idx="11">
                  <c:v>1810.9</c:v>
                </c:pt>
                <c:pt idx="12">
                  <c:v>1803.9</c:v>
                </c:pt>
                <c:pt idx="13">
                  <c:v>1804.6</c:v>
                </c:pt>
                <c:pt idx="14">
                  <c:v>1800.7</c:v>
                </c:pt>
                <c:pt idx="15">
                  <c:v>1810</c:v>
                </c:pt>
                <c:pt idx="16">
                  <c:v>1816.5</c:v>
                </c:pt>
                <c:pt idx="17">
                  <c:v>1823.9</c:v>
                </c:pt>
                <c:pt idx="18">
                  <c:v>1833.4</c:v>
                </c:pt>
                <c:pt idx="19">
                  <c:v>1841.9</c:v>
                </c:pt>
                <c:pt idx="20">
                  <c:v>1853.4</c:v>
                </c:pt>
                <c:pt idx="21">
                  <c:v>1886.7</c:v>
                </c:pt>
                <c:pt idx="22">
                  <c:v>1895.5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320640"/>
        <c:axId val="15237977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layout>
                <c:manualLayout>
                  <c:x val="-2.84904241409074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2560484732465672E-2"/>
                  <c:y val="-3.34878403102890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490424140907421E-2"/>
                  <c:y val="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0700605915582028E-2"/>
                  <c:y val="-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6630545324023829E-2"/>
                  <c:y val="-4.2417931059699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5777050413202052E-2"/>
                  <c:y val="-5.1348021809109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4770666507140136E-2"/>
                  <c:y val="-3.5720362997641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4.2855924668344536E-2"/>
                  <c:y val="-4.5855568372107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3.7998941814245013E-2"/>
                  <c:y val="-6.0499893718622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0266102300930674E-2"/>
                  <c:y val="-4.7982674328562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2799365088547009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0399153451396106E-2"/>
                  <c:y val="-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2.5332627876163343E-2"/>
                  <c:y val="-7.51033163403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Лист1!$A$2:$A$24</c:f>
              <c:strCache>
                <c:ptCount val="23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</c:strCache>
            </c:strRef>
          </c:cat>
          <c:val>
            <c:numRef>
              <c:f>Лист1!$C$2:$C$24</c:f>
              <c:numCache>
                <c:formatCode>0.0</c:formatCode>
                <c:ptCount val="23"/>
                <c:pt idx="0" formatCode="General">
                  <c:v>100</c:v>
                </c:pt>
                <c:pt idx="1">
                  <c:v>99.465377918657069</c:v>
                </c:pt>
                <c:pt idx="2">
                  <c:v>99.774453807915435</c:v>
                </c:pt>
                <c:pt idx="3">
                  <c:v>99.943204822529125</c:v>
                </c:pt>
                <c:pt idx="4">
                  <c:v>100.91148983576304</c:v>
                </c:pt>
                <c:pt idx="5">
                  <c:v>100.61164978171296</c:v>
                </c:pt>
                <c:pt idx="6">
                  <c:v>99.756716616421343</c:v>
                </c:pt>
                <c:pt idx="7">
                  <c:v>100.17665783377498</c:v>
                </c:pt>
                <c:pt idx="8">
                  <c:v>100.26784674507977</c:v>
                </c:pt>
                <c:pt idx="9">
                  <c:v>100.16038935899563</c:v>
                </c:pt>
                <c:pt idx="10">
                  <c:v>100.32578685808946</c:v>
                </c:pt>
                <c:pt idx="11">
                  <c:v>99.669767185866036</c:v>
                </c:pt>
                <c:pt idx="12">
                  <c:v>99.613451874758411</c:v>
                </c:pt>
                <c:pt idx="13">
                  <c:v>100.03880481179665</c:v>
                </c:pt>
                <c:pt idx="14">
                  <c:v>99.783885625623412</c:v>
                </c:pt>
                <c:pt idx="15">
                  <c:v>100.51646581884823</c:v>
                </c:pt>
                <c:pt idx="16">
                  <c:v>100.35911602209944</c:v>
                </c:pt>
                <c:pt idx="17">
                  <c:v>100.4073768235618</c:v>
                </c:pt>
                <c:pt idx="18">
                  <c:v>100.52086188935796</c:v>
                </c:pt>
                <c:pt idx="19">
                  <c:v>100.46361950474527</c:v>
                </c:pt>
                <c:pt idx="20">
                  <c:v>100.62435528530322</c:v>
                </c:pt>
                <c:pt idx="21">
                  <c:v>101.79669796050501</c:v>
                </c:pt>
                <c:pt idx="22">
                  <c:v>100.46642285471987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382848"/>
        <c:axId val="152381312"/>
      </c:lineChart>
      <c:catAx>
        <c:axId val="1523206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379776"/>
        <c:crosses val="autoZero"/>
        <c:auto val="1"/>
        <c:lblAlgn val="ctr"/>
        <c:lblOffset val="100"/>
        <c:noMultiLvlLbl val="0"/>
      </c:catAx>
      <c:valAx>
        <c:axId val="152379776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320640"/>
        <c:crosses val="autoZero"/>
        <c:crossBetween val="between"/>
      </c:valAx>
      <c:valAx>
        <c:axId val="152381312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382848"/>
        <c:crosses val="max"/>
        <c:crossBetween val="between"/>
      </c:valAx>
      <c:catAx>
        <c:axId val="15238284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5238131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1.5398182253253914E-2"/>
          <c:y val="0.9218385017698455"/>
          <c:w val="0.48093470383632586"/>
          <c:h val="6.196410666044138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blipFill>
          <a:blip xmlns:r="http://schemas.openxmlformats.org/officeDocument/2006/relationships" r:embed="rId2"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8.870785382596405E-2"/>
          <c:y val="1.4484443913876753E-2"/>
          <c:w val="0.89206141178111997"/>
          <c:h val="0.77389206672504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т.ч. із з/п від 0 до 3200,0/3723,0</c:v>
                </c:pt>
              </c:strCache>
            </c:strRef>
          </c:tx>
          <c:spPr>
            <a:solidFill>
              <a:srgbClr val="1AB39F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6982636785786392E-3"/>
                  <c:y val="1.543216684854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61397133050677E-3"/>
                  <c:y val="-1.1219235904669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15404805168584E-3"/>
                  <c:y val="-8.228304719442869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853422168383267E-3"/>
                  <c:y val="7.3420548281155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4589137896224508E-5"/>
                  <c:y val="7.0429617095929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853422168382798E-3"/>
                  <c:y val="1.1623108933476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5093882495457299E-4"/>
                  <c:y val="7.267281548484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884918231374924E-3"/>
                  <c:y val="3.0726789790089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5093882495457299E-4"/>
                  <c:y val="8.632177748250531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0141328487785181E-4"/>
                  <c:y val="-3.10706495575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9360993337371293E-3"/>
                  <c:y val="5.0578203443009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2.471897573907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4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грудень 2016</c:v>
                </c:pt>
                <c:pt idx="1">
                  <c:v>жовтень  2017</c:v>
                </c:pt>
                <c:pt idx="2">
                  <c:v>грудень  2017</c:v>
                </c:pt>
                <c:pt idx="3">
                  <c:v>жовтень 2018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4119.1000000000004</c:v>
                </c:pt>
                <c:pt idx="1">
                  <c:v>2024.3</c:v>
                </c:pt>
                <c:pt idx="2">
                  <c:v>1677.6</c:v>
                </c:pt>
                <c:pt idx="3">
                  <c:v>1856.2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Всього найманих працівників</c:v>
                </c:pt>
              </c:strCache>
            </c:strRef>
          </c:tx>
          <c:spPr>
            <a:solidFill>
              <a:srgbClr val="FEB80A">
                <a:lumMod val="75000"/>
              </a:srgbClr>
            </a:solidFill>
            <a:ln>
              <a:solidFill>
                <a:schemeClr val="accent5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EB80A">
                  <a:lumMod val="75000"/>
                </a:srgbClr>
              </a:solidFill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cat>
            <c:strRef>
              <c:f>Лист1!$A$2:$A$5</c:f>
              <c:strCache>
                <c:ptCount val="4"/>
                <c:pt idx="0">
                  <c:v>грудень 2016</c:v>
                </c:pt>
                <c:pt idx="1">
                  <c:v>жовтень  2017</c:v>
                </c:pt>
                <c:pt idx="2">
                  <c:v>грудень  2017</c:v>
                </c:pt>
                <c:pt idx="3">
                  <c:v>жовтень 2018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6029.4</c:v>
                </c:pt>
                <c:pt idx="1">
                  <c:v>8205.9000000000015</c:v>
                </c:pt>
                <c:pt idx="2">
                  <c:v>8481.9</c:v>
                </c:pt>
                <c:pt idx="3">
                  <c:v>8575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52532864"/>
        <c:axId val="152534400"/>
        <c:axId val="0"/>
      </c:bar3DChart>
      <c:catAx>
        <c:axId val="1525328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0" i="1" baseline="0"/>
            </a:pPr>
            <a:endParaRPr lang="ru-RU"/>
          </a:p>
        </c:txPr>
        <c:crossAx val="152534400"/>
        <c:crosses val="autoZero"/>
        <c:auto val="1"/>
        <c:lblAlgn val="ctr"/>
        <c:lblOffset val="100"/>
        <c:noMultiLvlLbl val="0"/>
      </c:catAx>
      <c:valAx>
        <c:axId val="15253440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52532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090892570937423E-2"/>
          <c:y val="0.90795407175322052"/>
          <c:w val="0.73736089238845148"/>
          <c:h val="9.2045907225337148E-2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805939525"/>
          <c:y val="1.1482619587165961E-2"/>
          <c:w val="0.64581311829710997"/>
          <c:h val="0.846667878927923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2017 року (10 230,2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(42100,01/44050,01/55845,01)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62</c:v>
                </c:pt>
                <c:pt idx="1">
                  <c:v>265.3</c:v>
                </c:pt>
                <c:pt idx="2">
                  <c:v>1418.4</c:v>
                </c:pt>
                <c:pt idx="3">
                  <c:v>3171</c:v>
                </c:pt>
                <c:pt idx="4">
                  <c:v>3289.2</c:v>
                </c:pt>
                <c:pt idx="5">
                  <c:v>2024.3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2017 року (10 159,5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(42100,01/44050,01/55845,01)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93.45</c:v>
                </c:pt>
                <c:pt idx="1">
                  <c:v>486.25</c:v>
                </c:pt>
                <c:pt idx="2">
                  <c:v>1808.8</c:v>
                </c:pt>
                <c:pt idx="3">
                  <c:v>3027</c:v>
                </c:pt>
                <c:pt idx="4">
                  <c:v>3066.4</c:v>
                </c:pt>
                <c:pt idx="5">
                  <c:v>1677.6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жовтень 2018 року (10 431,2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(42100,01/44050,01/55845,01)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56.3</c:v>
                </c:pt>
                <c:pt idx="1">
                  <c:v>526.20000000000005</c:v>
                </c:pt>
                <c:pt idx="2">
                  <c:v>2134</c:v>
                </c:pt>
                <c:pt idx="3">
                  <c:v>3098.7</c:v>
                </c:pt>
                <c:pt idx="4">
                  <c:v>2759.8</c:v>
                </c:pt>
                <c:pt idx="5">
                  <c:v>1856.2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598016"/>
        <c:axId val="152599552"/>
      </c:barChart>
      <c:catAx>
        <c:axId val="152598016"/>
        <c:scaling>
          <c:orientation val="minMax"/>
        </c:scaling>
        <c:delete val="0"/>
        <c:axPos val="l"/>
        <c:numFmt formatCode="@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599552"/>
        <c:crosses val="autoZero"/>
        <c:auto val="1"/>
        <c:lblAlgn val="ctr"/>
        <c:lblOffset val="100"/>
        <c:tickLblSkip val="1"/>
        <c:noMultiLvlLbl val="0"/>
      </c:catAx>
      <c:valAx>
        <c:axId val="1525995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598016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9367260865244968"/>
          <c:w val="0.98729023538463001"/>
          <c:h val="0.1063273913475503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0.57432</cdr:x>
      <cdr:y>0.44026</cdr:y>
    </cdr:from>
    <cdr:to>
      <cdr:x>0.75779</cdr:x>
      <cdr:y>0.61455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5128121" y="2448272"/>
          <a:ext cx="1638203" cy="9692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0.39516</cdr:x>
      <cdr:y>0.14244</cdr:y>
    </cdr:from>
    <cdr:to>
      <cdr:x>0.50794</cdr:x>
      <cdr:y>0.27193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3" y="792100"/>
          <a:ext cx="1007000" cy="7200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1 641,5 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(1</a:t>
          </a:r>
          <a:r>
            <a:rPr lang="uk-UA" sz="1800" dirty="0">
              <a:latin typeface="Times New Roman" pitchFamily="18" charset="0"/>
              <a:cs typeface="Times New Roman" pitchFamily="18" charset="0"/>
            </a:rPr>
            <a:t>5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,</a:t>
          </a:r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7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0.55645</cdr:x>
      <cdr:y>0.62155</cdr:y>
    </cdr:from>
    <cdr:to>
      <cdr:x>0.66935</cdr:x>
      <cdr:y>0.68629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68552" y="3456384"/>
          <a:ext cx="10081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84,3%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0.45154</cdr:x>
      <cdr:y>0.70636</cdr:y>
    </cdr:from>
    <cdr:to>
      <cdr:x>0.45962</cdr:x>
      <cdr:y>0.72227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 flipH="1">
          <a:off x="4025652" y="3196952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0.26168</cdr:y>
    </cdr:from>
    <cdr:to>
      <cdr:x>1</cdr:x>
      <cdr:y>0.33645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H="1">
          <a:off x="1944216" y="1008112"/>
          <a:ext cx="1944210" cy="288032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0.03704</cdr:x>
      <cdr:y>0.61682</cdr:y>
    </cdr:from>
    <cdr:to>
      <cdr:x>0.92593</cdr:x>
      <cdr:y>0.93457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144016" y="2376264"/>
          <a:ext cx="3456384" cy="1224136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3723,0 грн. –         1 217,9 тис. осіб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(1</a:t>
          </a: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1,7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4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0.80702</cdr:x>
      <cdr:y>0.44157</cdr:y>
    </cdr:from>
    <cdr:to>
      <cdr:x>0.98313</cdr:x>
      <cdr:y>0.60716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1728192"/>
          <a:ext cx="722835" cy="648083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 smtClean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0.09966</cdr:x>
      <cdr:y>0.10976</cdr:y>
    </cdr:from>
    <cdr:to>
      <cdr:x>0.16573</cdr:x>
      <cdr:y>0.15854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995936" y="648072"/>
          <a:ext cx="660248" cy="288029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982,3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0.16573</cdr:x>
      <cdr:y>0.10976</cdr:y>
    </cdr:from>
    <cdr:to>
      <cdr:x>0.23778</cdr:x>
      <cdr:y>0.15878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656233" y="648086"/>
          <a:ext cx="720031" cy="289441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10 153,9</a:t>
          </a:r>
          <a:endParaRPr lang="uk-UA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0.56923</cdr:x>
      <cdr:y>0.08537</cdr:y>
    </cdr:from>
    <cdr:to>
      <cdr:x>0.64129</cdr:x>
      <cdr:y>0.13439</cdr:y>
    </cdr:to>
    <cdr:sp macro="" textlink="">
      <cdr:nvSpPr>
        <cdr:cNvPr id="9" name="Скругленная прямоугольная выноска 8"/>
        <cdr:cNvSpPr/>
      </cdr:nvSpPr>
      <cdr:spPr>
        <a:xfrm xmlns:a="http://schemas.openxmlformats.org/drawingml/2006/main">
          <a:off x="5688632" y="504056"/>
          <a:ext cx="720136" cy="289446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defPPr>
            <a:defRPr lang="ru-RU"/>
          </a:defPPr>
          <a:lvl1pPr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ctr" rtl="0" fontAlgn="base">
            <a:spcBef>
              <a:spcPct val="0"/>
            </a:spcBef>
            <a:spcAft>
              <a:spcPct val="0"/>
            </a:spcAft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9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10 199,6</a:t>
          </a:r>
          <a:endParaRPr lang="uk-UA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0.30263</cdr:x>
      <cdr:y>0.09756</cdr:y>
    </cdr:from>
    <cdr:to>
      <cdr:x>0.37469</cdr:x>
      <cdr:y>0.14634</cdr:y>
    </cdr:to>
    <cdr:sp macro="" textlink="">
      <cdr:nvSpPr>
        <cdr:cNvPr id="10" name="Скругленная прямоугольная выноска 9"/>
        <cdr:cNvSpPr/>
      </cdr:nvSpPr>
      <cdr:spPr>
        <a:xfrm xmlns:a="http://schemas.openxmlformats.org/drawingml/2006/main">
          <a:off x="3024336" y="576064"/>
          <a:ext cx="720136" cy="288029"/>
        </a:xfrm>
        <a:prstGeom xmlns:a="http://schemas.openxmlformats.org/drawingml/2006/main" prst="wedgeRoundRectCallou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latin typeface="Times New Roman" pitchFamily="18" charset="0"/>
              <a:cs typeface="Times New Roman" pitchFamily="18" charset="0"/>
            </a:rPr>
            <a:t>10 230,2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0.37468</cdr:x>
      <cdr:y>0.10976</cdr:y>
    </cdr:from>
    <cdr:to>
      <cdr:x>0.43953</cdr:x>
      <cdr:y>0.15854</cdr:y>
    </cdr:to>
    <cdr:sp macro="" textlink="">
      <cdr:nvSpPr>
        <cdr:cNvPr id="13" name="Прямоугольная выноска 12"/>
        <cdr:cNvSpPr/>
      </cdr:nvSpPr>
      <cdr:spPr>
        <a:xfrm xmlns:a="http://schemas.openxmlformats.org/drawingml/2006/main">
          <a:off x="3744416" y="648072"/>
          <a:ext cx="648082" cy="28802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10 159,5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0.43953</cdr:x>
      <cdr:y>0.12195</cdr:y>
    </cdr:from>
    <cdr:to>
      <cdr:x>0.50438</cdr:x>
      <cdr:y>0.17073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4392488" y="720080"/>
          <a:ext cx="648082" cy="28802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10 003,0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0.50438</cdr:x>
      <cdr:y>0.09756</cdr:y>
    </cdr:from>
    <cdr:to>
      <cdr:x>0.57644</cdr:x>
      <cdr:y>0.14634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040560" y="576064"/>
          <a:ext cx="720136" cy="288029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10 175,3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0.77819</cdr:x>
      <cdr:y>0.07317</cdr:y>
    </cdr:from>
    <cdr:to>
      <cdr:x>0.85025</cdr:x>
      <cdr:y>0.12195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7776864" y="432048"/>
          <a:ext cx="720136" cy="288030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10 431,2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0.22697</cdr:x>
      <cdr:y>0.09756</cdr:y>
    </cdr:from>
    <cdr:to>
      <cdr:x>0.30263</cdr:x>
      <cdr:y>0.15854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2268252" y="576065"/>
          <a:ext cx="756084" cy="360039"/>
        </a:xfrm>
        <a:prstGeom xmlns:a="http://schemas.openxmlformats.org/drawingml/2006/main" prst="wedgeRectCallou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latin typeface="Times New Roman" pitchFamily="18" charset="0"/>
              <a:cs typeface="Times New Roman" pitchFamily="18" charset="0"/>
            </a:rPr>
            <a:t>10 135,83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0.64128</cdr:x>
      <cdr:y>0.09756</cdr:y>
    </cdr:from>
    <cdr:to>
      <cdr:x>0.71334</cdr:x>
      <cdr:y>0.14634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6408712" y="576064"/>
          <a:ext cx="720136" cy="288029"/>
        </a:xfrm>
        <a:prstGeom xmlns:a="http://schemas.openxmlformats.org/drawingml/2006/main" prst="wedgeRectCallou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100" b="1" dirty="0" smtClean="0">
              <a:latin typeface="Times New Roman" pitchFamily="18" charset="0"/>
              <a:cs typeface="Times New Roman" pitchFamily="18" charset="0"/>
            </a:rPr>
            <a:t>10 171,2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0.70613</cdr:x>
      <cdr:y>0.08537</cdr:y>
    </cdr:from>
    <cdr:to>
      <cdr:x>0.77818</cdr:x>
      <cdr:y>0.13415</cdr:y>
    </cdr:to>
    <cdr:sp macro="" textlink="">
      <cdr:nvSpPr>
        <cdr:cNvPr id="8" name="Прямоугольная выноска 7"/>
        <cdr:cNvSpPr/>
      </cdr:nvSpPr>
      <cdr:spPr>
        <a:xfrm xmlns:a="http://schemas.openxmlformats.org/drawingml/2006/main">
          <a:off x="7056784" y="504056"/>
          <a:ext cx="720036" cy="288030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10 222,2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0.18742</cdr:x>
      <cdr:y>0.03896</cdr:y>
    </cdr:from>
    <cdr:to>
      <cdr:x>0.30727</cdr:x>
      <cdr:y>0.1039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1752195" y="216024"/>
          <a:ext cx="112048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</a:t>
          </a:r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971,3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0.42234</cdr:x>
      <cdr:y>0.03896</cdr:y>
    </cdr:from>
    <cdr:to>
      <cdr:x>0.54858</cdr:x>
      <cdr:y>0.1039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3948439" y="216024"/>
          <a:ext cx="118022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12 871,4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0.638</cdr:x>
      <cdr:y>0.01299</cdr:y>
    </cdr:from>
    <cdr:to>
      <cdr:x>0.76123</cdr:x>
      <cdr:y>0.07793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964663" y="72008"/>
          <a:ext cx="1152082" cy="360068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13 236,2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0.02326</cdr:x>
      <cdr:y>0.33533</cdr:y>
    </cdr:from>
    <cdr:to>
      <cdr:x>0.12169</cdr:x>
      <cdr:y>0.52294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89793" y="1754425"/>
          <a:ext cx="966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/>
            <a:t>Тис. осіб</a:t>
          </a:r>
          <a:endParaRPr lang="uk-UA" sz="1600" b="1" i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0.11609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2008" y="13372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0.12076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216024" y="187220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0.3917</cdr:x>
      <cdr:y>0.09267</cdr:y>
    </cdr:from>
    <cdr:to>
      <cdr:x>0.47918</cdr:x>
      <cdr:y>0.1611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9828" y="544656"/>
          <a:ext cx="855354" cy="402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10 </a:t>
          </a:r>
          <a:r>
            <a:rPr lang="uk-UA" sz="1400" b="1" dirty="0" smtClean="0"/>
            <a:t>230,2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0.3876</cdr:x>
      <cdr:y>0.06052</cdr:y>
    </cdr:from>
    <cdr:to>
      <cdr:x>0.48604</cdr:x>
      <cdr:y>0.15735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60040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0.24558</cdr:x>
      <cdr:y>0.07008</cdr:y>
    </cdr:from>
    <cdr:to>
      <cdr:x>0.3386</cdr:x>
      <cdr:y>0.1306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432720" y="432048"/>
          <a:ext cx="921457" cy="373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10 148,5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0.48837</cdr:x>
      <cdr:y>0.08473</cdr:y>
    </cdr:from>
    <cdr:to>
      <cdr:x>0.58681</cdr:x>
      <cdr:y>0.23842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650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0.89096</cdr:x>
      <cdr:y>0.14015</cdr:y>
    </cdr:from>
    <cdr:to>
      <cdr:x>1</cdr:x>
      <cdr:y>0.23359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985448" y="864096"/>
          <a:ext cx="108012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0.75856</cdr:x>
      <cdr:y>0.13477</cdr:y>
    </cdr:from>
    <cdr:to>
      <cdr:x>0.84579</cdr:x>
      <cdr:y>0.20485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416824" y="792088"/>
          <a:ext cx="852895" cy="411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10 431,2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0.57269</cdr:x>
      <cdr:y>0.10512</cdr:y>
    </cdr:from>
    <cdr:to>
      <cdr:x>0.66719</cdr:x>
      <cdr:y>0.16352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73080" y="648072"/>
          <a:ext cx="936117" cy="360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10 159,5</a:t>
          </a:r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17,8%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0.09454</cdr:y>
    </cdr:from>
    <cdr:to>
      <cdr:x>0.58171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935147" y="576064"/>
          <a:ext cx="1077253" cy="2451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19,8%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0.54038</cdr:x>
      <cdr:y>0.23279</cdr:y>
    </cdr:from>
    <cdr:to>
      <cdr:x>0.66915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439203" y="1368152"/>
          <a:ext cx="129614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32,1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31,0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0.36868</cdr:x>
      <cdr:y>0.51458</cdr:y>
    </cdr:from>
    <cdr:to>
      <cdr:x>0.43307</cdr:x>
      <cdr:y>0.57584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11011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0.28938</cdr:x>
      <cdr:y>0.66178</cdr:y>
    </cdr:from>
    <cdr:to>
      <cdr:x>0.36153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990931" y="4032448"/>
          <a:ext cx="745752" cy="2975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0.38691</cdr:x>
      <cdr:y>0.79178</cdr:y>
    </cdr:from>
    <cdr:to>
      <cdr:x>0.4513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99043" y="4824537"/>
          <a:ext cx="6654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0.41161</cdr:x>
      <cdr:y>0.17153</cdr:y>
    </cdr:from>
    <cdr:to>
      <cdr:x>0.51176</cdr:x>
      <cdr:y>0.20828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143059" y="1008112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26,5%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29,7%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0.39388</cdr:x>
      <cdr:y>0.44907</cdr:y>
    </cdr:from>
    <cdr:to>
      <cdr:x>0.47748</cdr:x>
      <cdr:y>0.49808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1051" y="2736304"/>
          <a:ext cx="864096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0.33291</cdr:x>
      <cdr:y>0.58809</cdr:y>
    </cdr:from>
    <cdr:to>
      <cdr:x>0.3973</cdr:x>
      <cdr:y>0.6371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350971" y="3456384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5,0%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0.36601</cdr:x>
      <cdr:y>0.05909</cdr:y>
    </cdr:from>
    <cdr:to>
      <cdr:x>0.43568</cdr:x>
      <cdr:y>0.10636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83019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16,5%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0.2009</cdr:y>
    </cdr:from>
    <cdr:to>
      <cdr:x>0.57502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35147" y="1224136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30,2%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29,8%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0.44962</cdr:x>
      <cdr:y>0.48452</cdr:y>
    </cdr:from>
    <cdr:to>
      <cdr:x>0.51928</cdr:x>
      <cdr:y>0.51997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47115" y="2952328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17,8%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0.33118</cdr:x>
      <cdr:y>0.62633</cdr:y>
    </cdr:from>
    <cdr:to>
      <cdr:x>0.41478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422979" y="3816424"/>
          <a:ext cx="86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4,8%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0.40085</cdr:x>
      <cdr:y>0.76814</cdr:y>
    </cdr:from>
    <cdr:to>
      <cdr:x>0.47052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143059" y="468052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0,9%</a:t>
          </a:r>
          <a:endParaRPr lang="ru-RU" sz="12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30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7375" y="508000"/>
            <a:ext cx="36798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99" y="3227410"/>
            <a:ext cx="7947026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30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33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5132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84060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71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91178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70331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3939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9724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63047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133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36804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56201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64389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798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8277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995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847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962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973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828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157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7223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5022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9360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25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74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2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95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8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42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48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62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2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6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6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403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424936" cy="86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ЗАСТРАХОВАНИХ ОСІБ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жовтні  </a:t>
            </a:r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року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588703"/>
              </p:ext>
            </p:extLst>
          </p:nvPr>
        </p:nvGraphicFramePr>
        <p:xfrm>
          <a:off x="488504" y="836712"/>
          <a:ext cx="8928992" cy="55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64968" y="5805264"/>
            <a:ext cx="524103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 застрахованих осіб (найманих працівників</a:t>
            </a:r>
            <a:r>
              <a:rPr lang="en-US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10 431,2тис. осіб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6161798"/>
              </p:ext>
            </p:extLst>
          </p:nvPr>
        </p:nvGraphicFramePr>
        <p:xfrm>
          <a:off x="200472" y="2204864"/>
          <a:ext cx="3888426" cy="38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8337488" y="89308"/>
            <a:ext cx="1280921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928664" y="1484784"/>
            <a:ext cx="2376264" cy="19442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9638552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найманих працівників,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460186"/>
              </p:ext>
            </p:extLst>
          </p:nvPr>
        </p:nvGraphicFramePr>
        <p:xfrm>
          <a:off x="-87560" y="836712"/>
          <a:ext cx="9993559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62696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застрахованих осіб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437366"/>
              </p:ext>
            </p:extLst>
          </p:nvPr>
        </p:nvGraphicFramePr>
        <p:xfrm>
          <a:off x="428497" y="836712"/>
          <a:ext cx="9349039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30841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186074" cy="720080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</a:t>
            </a:r>
            <a:endParaRPr lang="uk-UA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35488654"/>
              </p:ext>
            </p:extLst>
          </p:nvPr>
        </p:nvGraphicFramePr>
        <p:xfrm>
          <a:off x="67724" y="548680"/>
          <a:ext cx="98650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765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6988" y="466460"/>
            <a:ext cx="51672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чисельності найманих працівників</a:t>
            </a:r>
            <a:endParaRPr lang="uk-UA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81745183"/>
              </p:ext>
            </p:extLst>
          </p:nvPr>
        </p:nvGraphicFramePr>
        <p:xfrm>
          <a:off x="128464" y="851180"/>
          <a:ext cx="9289032" cy="549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534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64" y="272709"/>
            <a:ext cx="9777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80680258"/>
              </p:ext>
            </p:extLst>
          </p:nvPr>
        </p:nvGraphicFramePr>
        <p:xfrm>
          <a:off x="128464" y="1026178"/>
          <a:ext cx="9937104" cy="583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097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41" y="379985"/>
            <a:ext cx="84114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кількості фізичних осіб-підприємців, що перебувають на обліку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17560866"/>
              </p:ext>
            </p:extLst>
          </p:nvPr>
        </p:nvGraphicFramePr>
        <p:xfrm>
          <a:off x="-87560" y="764706"/>
          <a:ext cx="10026595" cy="60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404106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uk-UA" sz="2000" b="1" dirty="0" smtClean="0"/>
              <a:t>Динаміка застрахованих осіб, яким нараховано заробітну плату на рівні та менше 3200,0 /3723,0  грн.,тис. осіб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9709277"/>
              </p:ext>
            </p:extLst>
          </p:nvPr>
        </p:nvGraphicFramePr>
        <p:xfrm>
          <a:off x="128464" y="980728"/>
          <a:ext cx="977753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47101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088899" cy="57606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Розподіл застрахованих осіб по діапазонах заробітної плати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82646119"/>
              </p:ext>
            </p:extLst>
          </p:nvPr>
        </p:nvGraphicFramePr>
        <p:xfrm>
          <a:off x="0" y="764704"/>
          <a:ext cx="9932014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11140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21884</TotalTime>
  <Words>395</Words>
  <Application>Microsoft Office PowerPoint</Application>
  <PresentationFormat>Лист A4 (210x297 мм)</PresentationFormat>
  <Paragraphs>177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5_Оформление по умолчанию</vt:lpstr>
      <vt:lpstr>2_Тема Office</vt:lpstr>
      <vt:lpstr>Тема Office</vt:lpstr>
      <vt:lpstr>1_Оформление по умолчанию</vt:lpstr>
      <vt:lpstr>СТРУКТУРА ЗАСТРАХОВАНИХ ОСІБ у жовтні  2018 року</vt:lpstr>
      <vt:lpstr>Інформація про чисельність найманих працівників, тис. осіб</vt:lpstr>
      <vt:lpstr>Інформація про чисельність застрахованих осіб, тис. осіб</vt:lpstr>
      <vt:lpstr>Динаміка чисельності ЗО, які виконували роботи за договорами ЦПХ</vt:lpstr>
      <vt:lpstr>Презентация PowerPoint</vt:lpstr>
      <vt:lpstr>Презентация PowerPoint</vt:lpstr>
      <vt:lpstr>Презентация PowerPoint</vt:lpstr>
      <vt:lpstr>Динаміка застрахованих осіб, яким нараховано заробітну плату на рівні та менше 3200,0 /3723,0  грн.,тис. осіб</vt:lpstr>
      <vt:lpstr>Розподіл застрахованих осіб по діапазонах заробітної плати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Dubyk</cp:lastModifiedBy>
  <cp:revision>1019</cp:revision>
  <cp:lastPrinted>2019-01-10T11:35:57Z</cp:lastPrinted>
  <dcterms:created xsi:type="dcterms:W3CDTF">2007-07-25T13:50:34Z</dcterms:created>
  <dcterms:modified xsi:type="dcterms:W3CDTF">2019-01-10T11:36:10Z</dcterms:modified>
</cp:coreProperties>
</file>