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  <p:sldId id="259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550172178341509E-2"/>
          <c:y val="6.9747957989447135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rgbClr val="A50021"/>
                  </a:gs>
                  <a:gs pos="50000">
                    <a:srgbClr val="CC3300"/>
                  </a:gs>
                  <a:gs pos="100000">
                    <a:srgbClr val="A50021"/>
                  </a:gs>
                </a:gsLst>
                <a:lin ang="5400000" scaled="0"/>
              </a:gradFill>
              <a:ln>
                <a:solidFill>
                  <a:srgbClr val="A50021"/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614,6; </a:t>
                    </a:r>
                    <a:endParaRPr lang="ru-RU" sz="1400" b="1" i="0" baseline="0" dirty="0" smtClean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50,2%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2575379466757794"/>
                  <c:y val="0.2467589217636396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732,6;</a:t>
                    </a:r>
                    <a:endParaRPr lang="ru-RU" sz="14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37,9%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392,9; </a:t>
                    </a:r>
                    <a:endParaRPr lang="ru-RU" sz="1400" b="1" i="0" baseline="0" dirty="0" smtClean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5,5%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банки;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467,1</a:t>
                    </a:r>
                    <a:endParaRPr lang="uk-UA" sz="1400" b="1" i="0" baseline="0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6,4%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3614.6</c:v>
                </c:pt>
                <c:pt idx="1">
                  <c:v>2732.6</c:v>
                </c:pt>
                <c:pt idx="2">
                  <c:v>392.9</c:v>
                </c:pt>
                <c:pt idx="3">
                  <c:v>467.10000000000036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2018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  <c:pt idx="10">
                  <c:v>20375.3</c:v>
                </c:pt>
                <c:pt idx="11">
                  <c:v>20666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6177578497132304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7720909886264214E-2"/>
                  <c:y val="-4.3847365724795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5660299407018E-2"/>
                  <c:y val="-5.3645659741510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344729344729345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1376737630018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21015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7158400"/>
        <c:axId val="177188864"/>
      </c:lineChart>
      <c:catAx>
        <c:axId val="177158400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77188864"/>
        <c:crosses val="autoZero"/>
        <c:auto val="0"/>
        <c:lblAlgn val="ctr"/>
        <c:lblOffset val="100"/>
        <c:tickLblSkip val="1"/>
        <c:noMultiLvlLbl val="0"/>
      </c:catAx>
      <c:valAx>
        <c:axId val="177188864"/>
        <c:scaling>
          <c:orientation val="minMax"/>
          <c:max val="25000"/>
          <c:min val="15000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77158400"/>
        <c:crosses val="autoZero"/>
        <c:crossBetween val="between"/>
        <c:majorUnit val="1500"/>
      </c:valAx>
      <c:spPr>
        <a:gradFill>
          <a:gsLst>
            <a:gs pos="0">
              <a:srgbClr val="CCFF99"/>
            </a:gs>
            <a:gs pos="50000">
              <a:schemeClr val="bg1">
                <a:lumMod val="95000"/>
              </a:schemeClr>
            </a:gs>
            <a:gs pos="100000">
              <a:srgbClr val="CCFF99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0.54074</cdr:x>
      <cdr:y>0.72368</cdr:y>
    </cdr:from>
    <cdr:to>
      <cdr:x>0.99259</cdr:x>
      <cdr:y>0.97368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852225" y="3960439"/>
          <a:ext cx="4054588" cy="1368153"/>
        </a:xfrm>
        <a:prstGeom xmlns:a="http://schemas.openxmlformats.org/drawingml/2006/main" prst="ellipse">
          <a:avLst/>
        </a:prstGeom>
        <a:solidFill xmlns:a="http://schemas.openxmlformats.org/drawingml/2006/main">
          <a:srgbClr val="CCFF99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400" b="1" i="1" dirty="0" smtClean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 207,2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0.97249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6" y="3312374"/>
          <a:ext cx="2964166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2018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19 520,4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 2019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21 015,0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74566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57172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17620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60020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76834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4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4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3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3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164462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425483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885679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6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91300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079393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310581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3" y="274643"/>
            <a:ext cx="603152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61767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65111"/>
      </p:ext>
    </p:extLst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fld id="{B4C71EC6-210F-42DE-9C53-41977AD35B3D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07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927" y="0"/>
            <a:ext cx="8229600" cy="1152128"/>
          </a:xfrm>
        </p:spPr>
        <p:txBody>
          <a:bodyPr/>
          <a:lstStyle/>
          <a:p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01.02.2019 </a:t>
            </a:r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</a:t>
            </a:r>
            <a:b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84397795"/>
              </p:ext>
            </p:extLst>
          </p:nvPr>
        </p:nvGraphicFramePr>
        <p:xfrm>
          <a:off x="52118" y="1052736"/>
          <a:ext cx="8973305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6061918"/>
      </p:ext>
    </p:extLst>
  </p:cSld>
  <p:clrMapOvr>
    <a:masterClrMapping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в установах банків впродовж </a:t>
            </a: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2018-2019 </a:t>
            </a: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років, млн. грн.</a:t>
            </a:r>
            <a:endParaRPr lang="ru-RU" sz="2000" b="1" dirty="0">
              <a:solidFill>
                <a:srgbClr val="A50021"/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730621626"/>
              </p:ext>
            </p:extLst>
          </p:nvPr>
        </p:nvGraphicFramePr>
        <p:xfrm>
          <a:off x="457200" y="1196752"/>
          <a:ext cx="82296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938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121</Words>
  <Application>Microsoft Office PowerPoint</Application>
  <PresentationFormat>Экран (4:3)</PresentationFormat>
  <Paragraphs>32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Оформление по умолчанию</vt:lpstr>
      <vt:lpstr>Розподіл банків, уповноважених на здійснення пенсійної виплати,  за чисельністю пенсіонерів, станом на 01.02.2019 року  </vt:lpstr>
      <vt:lpstr>Динаміка зростання обсягів пенсійних виплат  через поточні рахунки пенсіонерів та одержувачів допомоги  в установах банків впродовж 2018-2019 років, млн. грн.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Розподіл банків, уповноважених на здійснення пенсійної виплати,  за чисельністю пенсіонерів, станом на 01.03.2018 року  </dc:title>
  <dc:creator>Diakonchuk</dc:creator>
  <cp:lastModifiedBy>cam2</cp:lastModifiedBy>
  <cp:revision>33</cp:revision>
  <cp:lastPrinted>2019-02-11T10:46:47Z</cp:lastPrinted>
  <dcterms:created xsi:type="dcterms:W3CDTF">2018-03-14T11:59:46Z</dcterms:created>
  <dcterms:modified xsi:type="dcterms:W3CDTF">2019-02-11T10:52:43Z</dcterms:modified>
</cp:coreProperties>
</file>