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0033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9.1438774973206821E-2"/>
                  <c:y val="-0.1344000718732165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на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пенсійні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виплати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; </a:t>
                    </a:r>
                    <a:endParaRPr lang="ru-RU" sz="105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sz="1050" dirty="0" smtClean="0">
                        <a:solidFill>
                          <a:srgbClr val="003300"/>
                        </a:solidFill>
                      </a:rPr>
                      <a:t>30 899,4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4.6752869749685273E-5"/>
                  <c:y val="0.17941621455640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сплата поштового збору та розрахунково касове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;</a:t>
                    </a:r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117,9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9156255209890102"/>
                  <c:y val="0.1463713239224247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адміністративні видатки ; </a:t>
                    </a:r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272,7</a:t>
                    </a:r>
                    <a:endParaRPr lang="uk-UA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Bookman Old Style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30899.4</c:v>
                </c:pt>
                <c:pt idx="2">
                  <c:v>117.89999999999999</c:v>
                </c:pt>
                <c:pt idx="3">
                  <c:v>272.7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064428164047459E-2"/>
          <c:y val="0.23101599456274677"/>
          <c:w val="0.93459651155470391"/>
          <c:h val="0.6666666070319686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9.0764024781227276E-2"/>
                  <c:y val="-0.346714345800503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доходи;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16 881,4</a:t>
                    </a:r>
                    <a:endParaRPr lang="uk-UA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233233905597217E-2"/>
                  <c:y val="0.4113844189203960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пенсійних </a:t>
                    </a:r>
                    <a:r>
                      <a:rPr lang="ru-RU" dirty="0" err="1" smtClean="0"/>
                      <a:t>програм</a:t>
                    </a:r>
                    <a:r>
                      <a:rPr lang="ru-RU" dirty="0" smtClean="0"/>
                      <a:t>;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15 023,6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16881.400000000001</c:v>
                </c:pt>
                <c:pt idx="1">
                  <c:v>15023.6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3.8639456727030327E-2"/>
          <c:w val="0.88049044634771234"/>
          <c:h val="0.7887366147351149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2018 року</c:v>
                </c:pt>
                <c:pt idx="1">
                  <c:v>січень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13094.5</c:v>
                </c:pt>
                <c:pt idx="1">
                  <c:v>16514.900000000001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058751047863369E-2"/>
                  <c:y val="-2.8311958393511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2018 року</c:v>
                </c:pt>
                <c:pt idx="1">
                  <c:v>січень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388.2</c:v>
                </c:pt>
                <c:pt idx="1">
                  <c:v>366.5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597312"/>
        <c:axId val="181598848"/>
        <c:axId val="0"/>
      </c:bar3DChart>
      <c:catAx>
        <c:axId val="181597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81598848"/>
        <c:crosses val="autoZero"/>
        <c:auto val="1"/>
        <c:lblAlgn val="ctr"/>
        <c:lblOffset val="100"/>
        <c:noMultiLvlLbl val="0"/>
      </c:catAx>
      <c:valAx>
        <c:axId val="181598848"/>
        <c:scaling>
          <c:orientation val="minMax"/>
        </c:scaling>
        <c:delete val="0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8159731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0.34091</cdr:x>
      <cdr:y>0.09412</cdr:y>
    </cdr:from>
    <cdr:to>
      <cdr:x>0.48485</cdr:x>
      <cdr:y>0.22353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3240369" y="576064"/>
          <a:ext cx="1368157" cy="79208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13 482,7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0.68939</cdr:x>
      <cdr:y>0.01176</cdr:y>
    </cdr:from>
    <cdr:to>
      <cdr:x>0.82575</cdr:x>
      <cdr:y>0.12941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552691" y="72008"/>
          <a:ext cx="1296109" cy="72008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16 881,4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0.48527</cdr:x>
      <cdr:y>0.07059</cdr:y>
    </cdr:from>
    <cdr:to>
      <cdr:x>0.68182</cdr:x>
      <cdr:y>0.15294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4612533" y="432048"/>
          <a:ext cx="1868187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0.53788</cdr:x>
      <cdr:y>0.02353</cdr:y>
    </cdr:from>
    <cdr:to>
      <cdr:x>0.64166</cdr:x>
      <cdr:y>0.10588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5112568" y="144016"/>
          <a:ext cx="986408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rgbClr val="C00000"/>
              </a:solidFill>
            </a:rPr>
            <a:t>+3 398,7</a:t>
          </a:r>
        </a:p>
        <a:p xmlns:a="http://schemas.openxmlformats.org/drawingml/2006/main">
          <a:r>
            <a:rPr lang="uk-UA" b="1" dirty="0" smtClean="0">
              <a:solidFill>
                <a:srgbClr val="C00000"/>
              </a:solidFill>
            </a:rPr>
            <a:t>125,2%</a:t>
          </a:r>
          <a:endParaRPr lang="uk-UA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884649" y="41106"/>
              <a:ext cx="860943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 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240895"/>
              </p:ext>
            </p:extLst>
          </p:nvPr>
        </p:nvGraphicFramePr>
        <p:xfrm>
          <a:off x="500553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473280" y="1083576"/>
            <a:ext cx="2400260" cy="1440161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31 290,0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млн. грн.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972962"/>
              </p:ext>
            </p:extLst>
          </p:nvPr>
        </p:nvGraphicFramePr>
        <p:xfrm>
          <a:off x="272480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3944889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31 905,0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 2019 року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(оперативні дані)млн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08461895"/>
              </p:ext>
            </p:extLst>
          </p:nvPr>
        </p:nvGraphicFramePr>
        <p:xfrm>
          <a:off x="272480" y="836712"/>
          <a:ext cx="9505056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885013" y="4356713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736976" y="4147498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+3 420,4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126,1%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21088</TotalTime>
  <Words>117</Words>
  <Application>Microsoft Office PowerPoint</Application>
  <PresentationFormat>Лист A4 (210x297 мм)</PresentationFormat>
  <Paragraphs>33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907</cp:revision>
  <cp:lastPrinted>2019-02-06T16:42:16Z</cp:lastPrinted>
  <dcterms:created xsi:type="dcterms:W3CDTF">2007-07-25T13:50:34Z</dcterms:created>
  <dcterms:modified xsi:type="dcterms:W3CDTF">2019-02-06T16:43:22Z</dcterms:modified>
</cp:coreProperties>
</file>