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76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660033"/>
    <a:srgbClr val="9900CC"/>
    <a:srgbClr val="FFFFCC"/>
    <a:srgbClr val="FFCC66"/>
    <a:srgbClr val="00CC00"/>
    <a:srgbClr val="CC99FF"/>
    <a:srgbClr val="FF00FF"/>
    <a:srgbClr val="E1FBF7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1" autoAdjust="0"/>
    <p:restoredTop sz="99822" autoAdjust="0"/>
  </p:normalViewPr>
  <p:slideViewPr>
    <p:cSldViewPr>
      <p:cViewPr>
        <p:scale>
          <a:sx n="90" d="100"/>
          <a:sy n="90" d="100"/>
        </p:scale>
        <p:origin x="-2016" y="-6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811417093295463E-2"/>
          <c:y val="0.16135526086296045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3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9.1438774973206821E-2"/>
                  <c:y val="-0.1344000718732165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chemeClr val="accent2">
                            <a:lumMod val="50000"/>
                          </a:schemeClr>
                        </a:solidFill>
                        <a:latin typeface="Bookman Old Style" pitchFamily="18" charset="0"/>
                      </a:defRPr>
                    </a:pP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видатки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на </a:t>
                    </a: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пенсійні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sz="1050" dirty="0" err="1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виплати</a:t>
                    </a:r>
                    <a:r>
                      <a:rPr lang="ru-RU" sz="1050" dirty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sz="1050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;</a:t>
                    </a:r>
                  </a:p>
                  <a:p>
                    <a:pPr>
                      <a:defRPr sz="1050">
                        <a:solidFill>
                          <a:schemeClr val="accent2">
                            <a:lumMod val="50000"/>
                          </a:schemeClr>
                        </a:solidFill>
                        <a:latin typeface="Bookman Old Style" pitchFamily="18" charset="0"/>
                      </a:defRPr>
                    </a:pPr>
                    <a:r>
                      <a:rPr lang="ru-RU" sz="1050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sz="1050" dirty="0">
                        <a:solidFill>
                          <a:srgbClr val="003300"/>
                        </a:solidFill>
                      </a:rPr>
                      <a:t>61 792,0</a:t>
                    </a:r>
                    <a:endParaRPr lang="ru-RU" dirty="0">
                      <a:solidFill>
                        <a:srgbClr val="003300"/>
                      </a:solidFill>
                    </a:endParaRP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1395523221459737"/>
                  <c:y val="0.18173124710480468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сплата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поштового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збору</a:t>
                    </a:r>
                    <a:r>
                      <a:rPr lang="ru-RU" dirty="0"/>
                      <a:t> та </a:t>
                    </a:r>
                    <a:r>
                      <a:rPr lang="ru-RU" dirty="0" err="1"/>
                      <a:t>розрахунково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касове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обслуговування</a:t>
                    </a:r>
                    <a:r>
                      <a:rPr lang="ru-RU" dirty="0"/>
                      <a:t> </a:t>
                    </a:r>
                    <a:r>
                      <a:rPr lang="ru-RU" dirty="0" smtClean="0"/>
                      <a:t>;</a:t>
                    </a:r>
                  </a:p>
                  <a:p>
                    <a:r>
                      <a:rPr lang="ru-RU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dirty="0">
                        <a:solidFill>
                          <a:srgbClr val="003300"/>
                        </a:solidFill>
                      </a:rPr>
                      <a:t>446,9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25904915076068508"/>
                  <c:y val="0.21276136463801384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адміністративні видатки ; </a:t>
                    </a:r>
                    <a:endParaRPr lang="uk-UA" dirty="0" smtClean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  <a:p>
                    <a:r>
                      <a:rPr lang="uk-UA" dirty="0" smtClean="0">
                        <a:solidFill>
                          <a:srgbClr val="003300"/>
                        </a:solidFill>
                      </a:rPr>
                      <a:t>624,5</a:t>
                    </a:r>
                    <a:endParaRPr lang="uk-UA" dirty="0">
                      <a:solidFill>
                        <a:srgbClr val="003300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9156255209890102"/>
                  <c:y val="0.1463713239224247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>
                    <a:solidFill>
                      <a:srgbClr val="660033"/>
                    </a:solidFill>
                    <a:latin typeface="Bookman Old Style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Sheet1!$B$1:$D$1</c:f>
              <c:strCache>
                <c:ptCount val="3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адміністративні видатки </c:v>
                </c:pt>
              </c:strCache>
            </c:strRef>
          </c:cat>
          <c:val>
            <c:numRef>
              <c:f>Sheet1!$B$2:$D$2</c:f>
              <c:numCache>
                <c:formatCode>#,##0.0</c:formatCode>
                <c:ptCount val="3"/>
                <c:pt idx="0">
                  <c:v>61792</c:v>
                </c:pt>
                <c:pt idx="1">
                  <c:v>446.90000000000003</c:v>
                </c:pt>
                <c:pt idx="2">
                  <c:v>624.5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Sheet1!$B$1:$D$1</c:f>
              <c:strCache>
                <c:ptCount val="3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адміністративні видатки 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064428164047459E-2"/>
          <c:y val="0.23101599456274677"/>
          <c:w val="0.93459651155470391"/>
          <c:h val="0.66666660703196867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-лютий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FFFF00"/>
                  </a:gs>
                  <a:gs pos="31700">
                    <a:schemeClr val="bg1"/>
                  </a:gs>
                  <a:gs pos="100000">
                    <a:srgbClr val="7030A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8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0.20021476054682488"/>
                  <c:y val="0.25939465652829091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власні доходи; </a:t>
                    </a:r>
                    <a:endParaRPr lang="uk-UA" dirty="0" smtClean="0"/>
                  </a:p>
                  <a:p>
                    <a:r>
                      <a:rPr lang="uk-UA" dirty="0" smtClean="0"/>
                      <a:t>35 </a:t>
                    </a:r>
                    <a:r>
                      <a:rPr lang="uk-UA" dirty="0"/>
                      <a:t>396,6</a:t>
                    </a:r>
                    <a:endParaRPr lang="uk-UA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7649607983702832E-2"/>
                  <c:y val="-0.2611518525429517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кошти Державного бюджету України на фінансування пенсійних програм; </a:t>
                    </a:r>
                    <a:endParaRPr lang="ru-RU" dirty="0" smtClean="0"/>
                  </a:p>
                  <a:p>
                    <a:r>
                      <a:rPr lang="ru-RU" dirty="0" smtClean="0"/>
                      <a:t>28 </a:t>
                    </a:r>
                    <a:r>
                      <a:rPr lang="ru-RU" dirty="0" smtClean="0"/>
                      <a:t>992,3</a:t>
                    </a:r>
                    <a:endParaRPr lang="ru-RU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35396.6</c:v>
                </c:pt>
                <c:pt idx="1">
                  <c:v>28992.3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647190716183048E-2"/>
          <c:y val="3.8639456727030327E-2"/>
          <c:w val="0.88049044634771234"/>
          <c:h val="0.7887366147351149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 - лютий 2018 року</c:v>
                </c:pt>
                <c:pt idx="1">
                  <c:v>січень - люти 2019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27871.3</c:v>
                </c:pt>
                <c:pt idx="1">
                  <c:v>34564.6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4050358041025746E-2"/>
                  <c:y val="-3.4809728743589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697441025071289E-2"/>
                  <c:y val="-4.1216965052663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січень - лютий 2018 року</c:v>
                </c:pt>
                <c:pt idx="1">
                  <c:v>січень - люти 2019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846.2</c:v>
                </c:pt>
                <c:pt idx="1">
                  <c:v>832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3377536"/>
        <c:axId val="313379456"/>
        <c:axId val="0"/>
      </c:bar3DChart>
      <c:catAx>
        <c:axId val="3133775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313379456"/>
        <c:crosses val="autoZero"/>
        <c:auto val="1"/>
        <c:lblAlgn val="ctr"/>
        <c:lblOffset val="100"/>
        <c:noMultiLvlLbl val="0"/>
      </c:catAx>
      <c:valAx>
        <c:axId val="313379456"/>
        <c:scaling>
          <c:orientation val="minMax"/>
          <c:max val="4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31337753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92415964198422396"/>
          <c:w val="0.97737498863762617"/>
          <c:h val="7.58403580157760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0.26515</cdr:x>
      <cdr:y>0.16471</cdr:y>
    </cdr:from>
    <cdr:to>
      <cdr:x>0.40909</cdr:x>
      <cdr:y>0.29412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520280" y="1008112"/>
          <a:ext cx="1368157" cy="79207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28 717,5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0.62879</cdr:x>
      <cdr:y>0.08537</cdr:y>
    </cdr:from>
    <cdr:to>
      <cdr:x>0.76515</cdr:x>
      <cdr:y>0.20302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976664" y="504056"/>
          <a:ext cx="1296109" cy="694683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35 396,6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0.41667</cdr:x>
      <cdr:y>0.29268</cdr:y>
    </cdr:from>
    <cdr:to>
      <cdr:x>0.58333</cdr:x>
      <cdr:y>0.31707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3960440" y="1728192"/>
          <a:ext cx="1584176" cy="14401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0.44811</cdr:x>
      <cdr:y>0.23529</cdr:y>
    </cdr:from>
    <cdr:to>
      <cdr:x>0.55189</cdr:x>
      <cdr:y>0.31764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259311" y="1440160"/>
          <a:ext cx="986434" cy="50403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-14,2</a:t>
          </a:r>
          <a:endParaRPr lang="uk-UA" b="1" dirty="0" smtClean="0">
            <a:solidFill>
              <a:srgbClr val="C00000"/>
            </a:solidFill>
          </a:endParaRPr>
        </a:p>
        <a:p xmlns:a="http://schemas.openxmlformats.org/drawingml/2006/main">
          <a:pPr algn="ctr"/>
          <a:r>
            <a:rPr lang="uk-UA" b="1" dirty="0" smtClean="0">
              <a:solidFill>
                <a:srgbClr val="C00000"/>
              </a:solidFill>
            </a:rPr>
            <a:t>98,3%</a:t>
          </a:r>
          <a:endParaRPr lang="uk-UA" b="1" dirty="0">
            <a:solidFill>
              <a:srgbClr val="C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січень-лютий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2019 року,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</a:t>
              </a:r>
              <a:r>
                <a:rPr lang="uk-UA" sz="1800" b="1" i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 грн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535669"/>
              </p:ext>
            </p:extLst>
          </p:nvPr>
        </p:nvGraphicFramePr>
        <p:xfrm>
          <a:off x="500553" y="1412776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473280" y="1083577"/>
            <a:ext cx="2400260" cy="1265304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62 863,4 млн</a:t>
            </a: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. грн.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29352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636893"/>
              </p:ext>
            </p:extLst>
          </p:nvPr>
        </p:nvGraphicFramePr>
        <p:xfrm>
          <a:off x="272480" y="1052736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848544" y="1628800"/>
            <a:ext cx="3096344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4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400" b="1" dirty="0" smtClean="0">
                <a:solidFill>
                  <a:srgbClr val="002060"/>
                </a:solidFill>
                <a:latin typeface="Times New Roman" pitchFamily="18" charset="0"/>
              </a:rPr>
              <a:t>надходжень </a:t>
            </a:r>
            <a:r>
              <a:rPr lang="uk-UA" sz="1400" b="1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-</a:t>
            </a:r>
            <a:endParaRPr lang="en-US" sz="14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64 388,9 млн</a:t>
            </a:r>
            <a:r>
              <a:rPr lang="uk-UA" sz="1400" b="1" u="sng" dirty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. грн.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НАДХОДЖЕННЯ КОШТІВ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                  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ДО</a:t>
            </a:r>
            <a:r>
              <a:rPr lang="en-US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січень-лютий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2019 року (оперативні дані)млн</a:t>
            </a:r>
            <a:r>
              <a:rPr lang="uk-UA" sz="2200" b="1" i="1" dirty="0">
                <a:solidFill>
                  <a:srgbClr val="002060"/>
                </a:solidFill>
                <a:cs typeface="Arial" charset="0"/>
              </a:rPr>
              <a:t>. </a:t>
            </a:r>
            <a:r>
              <a:rPr lang="uk-UA" sz="2200" b="1" i="1" dirty="0" err="1">
                <a:solidFill>
                  <a:srgbClr val="002060"/>
                </a:solidFill>
                <a:cs typeface="Arial" charset="0"/>
              </a:rPr>
              <a:t>грн</a:t>
            </a:r>
            <a:r>
              <a:rPr lang="ru-RU" sz="2200" b="1" i="1" dirty="0" smtClean="0">
                <a:solidFill>
                  <a:srgbClr val="002060"/>
                </a:solidFill>
                <a:cs typeface="Arial" charset="0"/>
              </a:rPr>
              <a:t>.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936104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2018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2019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млн. грн.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839038866"/>
              </p:ext>
            </p:extLst>
          </p:nvPr>
        </p:nvGraphicFramePr>
        <p:xfrm>
          <a:off x="272480" y="836712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232920" y="4547608"/>
            <a:ext cx="1584176" cy="389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44888" y="4376324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+6 693,3</a:t>
            </a:r>
            <a:endParaRPr lang="uk-UA" sz="1000" b="1" dirty="0" smtClean="0">
              <a:solidFill>
                <a:srgbClr val="003300"/>
              </a:solidFill>
              <a:latin typeface="+mn-lt"/>
            </a:endParaRPr>
          </a:p>
          <a:p>
            <a:r>
              <a:rPr lang="uk-UA" sz="1000" b="1" dirty="0" smtClean="0">
                <a:solidFill>
                  <a:srgbClr val="003300"/>
                </a:solidFill>
                <a:latin typeface="+mn-lt"/>
              </a:rPr>
              <a:t>124,0%</a:t>
            </a:r>
            <a:endParaRPr lang="uk-UA" sz="10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21131</TotalTime>
  <Words>118</Words>
  <Application>Microsoft Office PowerPoint</Application>
  <PresentationFormat>Лист A4 (210x297 мм)</PresentationFormat>
  <Paragraphs>34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2018 – 2019 роки, млн. грн.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911</cp:revision>
  <cp:lastPrinted>2019-03-01T12:16:36Z</cp:lastPrinted>
  <dcterms:created xsi:type="dcterms:W3CDTF">2007-07-25T13:50:34Z</dcterms:created>
  <dcterms:modified xsi:type="dcterms:W3CDTF">2019-03-01T12:17:14Z</dcterms:modified>
</cp:coreProperties>
</file>