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drawings/drawing9.xml" ContentType="application/vnd.openxmlformats-officedocument.drawingml.chartshapes+xml"/>
  <Override PartName="/ppt/charts/chart10.xml" ContentType="application/vnd.openxmlformats-officedocument.drawingml.chart+xml"/>
  <Override PartName="/ppt/theme/themeOverride4.xml" ContentType="application/vnd.openxmlformats-officedocument.themeOverride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3" r:id="rId1"/>
    <p:sldMasterId id="2147483946" r:id="rId2"/>
    <p:sldMasterId id="2147484031" r:id="rId3"/>
    <p:sldMasterId id="2147484058" r:id="rId4"/>
  </p:sldMasterIdLst>
  <p:notesMasterIdLst>
    <p:notesMasterId r:id="rId14"/>
  </p:notesMasterIdLst>
  <p:sldIdLst>
    <p:sldId id="486" r:id="rId5"/>
    <p:sldId id="487" r:id="rId6"/>
    <p:sldId id="488" r:id="rId7"/>
    <p:sldId id="489" r:id="rId8"/>
    <p:sldId id="490" r:id="rId9"/>
    <p:sldId id="491" r:id="rId10"/>
    <p:sldId id="492" r:id="rId11"/>
    <p:sldId id="493" r:id="rId12"/>
    <p:sldId id="494" r:id="rId13"/>
  </p:sldIdLst>
  <p:sldSz cx="9906000" cy="6858000" type="A4"/>
  <p:notesSz cx="9931400" cy="67945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6699FF"/>
    <a:srgbClr val="99CC00"/>
    <a:srgbClr val="99FFCC"/>
    <a:srgbClr val="66FFFF"/>
    <a:srgbClr val="FF9999"/>
    <a:srgbClr val="FFFF99"/>
    <a:srgbClr val="CCFF33"/>
    <a:srgbClr val="99FF33"/>
    <a:srgbClr val="F3DA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10" autoAdjust="0"/>
    <p:restoredTop sz="99824" autoAdjust="0"/>
  </p:normalViewPr>
  <p:slideViewPr>
    <p:cSldViewPr>
      <p:cViewPr>
        <p:scale>
          <a:sx n="70" d="100"/>
          <a:sy n="70" d="100"/>
        </p:scale>
        <p:origin x="-978" y="-96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openxmlformats.org/officeDocument/2006/relationships/image" Target="../media/image1.png"/><Relationship Id="rId1" Type="http://schemas.openxmlformats.org/officeDocument/2006/relationships/themeOverride" Target="../theme/themeOverride3.xml"/><Relationship Id="rId4" Type="http://schemas.openxmlformats.org/officeDocument/2006/relationships/chartUserShapes" Target="../drawings/drawing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0.xml"/><Relationship Id="rId2" Type="http://schemas.openxmlformats.org/officeDocument/2006/relationships/package" Target="../embeddings/_____Microsoft_Excel10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  <c:spPr>
        <a:noFill/>
        <a:ln w="25393">
          <a:noFill/>
        </a:ln>
      </c:spPr>
    </c:sideWall>
    <c:backWall>
      <c:thickness val="0"/>
      <c:spPr>
        <a:noFill/>
        <a:ln w="25393">
          <a:noFill/>
        </a:ln>
      </c:spPr>
    </c:backWall>
    <c:plotArea>
      <c:layout>
        <c:manualLayout>
          <c:layoutTarget val="inner"/>
          <c:xMode val="edge"/>
          <c:yMode val="edge"/>
          <c:x val="2.5601994043672568E-2"/>
          <c:y val="1.5525039317751418E-2"/>
          <c:w val="0.96870867745108546"/>
          <c:h val="0.7444448660360655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7"/>
          <c:dPt>
            <c:idx val="0"/>
            <c:bubble3D val="0"/>
            <c:spPr>
              <a:solidFill>
                <a:srgbClr val="D4F50B"/>
              </a:solidFill>
            </c:spPr>
          </c:dPt>
          <c:dPt>
            <c:idx val="1"/>
            <c:bubble3D val="0"/>
            <c:spPr>
              <a:solidFill>
                <a:srgbClr val="99FFCC"/>
              </a:solidFill>
            </c:spPr>
          </c:dPt>
          <c:dPt>
            <c:idx val="2"/>
            <c:bubble3D val="0"/>
            <c:spPr>
              <a:solidFill>
                <a:srgbClr val="0099CC"/>
              </a:solidFill>
            </c:spPr>
          </c:dPt>
          <c:dPt>
            <c:idx val="3"/>
            <c:bubble3D val="0"/>
            <c:spPr>
              <a:solidFill>
                <a:srgbClr val="6699FF"/>
              </a:solidFill>
              <a:ln>
                <a:solidFill>
                  <a:srgbClr val="ACE5F2"/>
                </a:solidFill>
              </a:ln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наймані працівники, які працювали повний робочий час</c:v>
                </c:pt>
                <c:pt idx="1">
                  <c:v>наймані працівники–інваліди</c:v>
                </c:pt>
                <c:pt idx="2">
                  <c:v>які працювали за угодою ЦПХ</c:v>
                </c:pt>
                <c:pt idx="3">
                  <c:v>які працювали неповний робочий час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8881.5</c:v>
                </c:pt>
                <c:pt idx="1">
                  <c:v>350.79999999999995</c:v>
                </c:pt>
                <c:pt idx="2">
                  <c:v>202.2</c:v>
                </c:pt>
                <c:pt idx="3">
                  <c:v>853.8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48484817940836106"/>
          <c:y val="0.72577175393283544"/>
          <c:w val="0.51389669585360853"/>
          <c:h val="0.18059294683611773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1"/>
  </c:chart>
  <c:txPr>
    <a:bodyPr/>
    <a:lstStyle/>
    <a:p>
      <a:pPr>
        <a:defRPr sz="1799"/>
      </a:pPr>
      <a:endParaRPr lang="ru-RU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371349388491391"/>
          <c:y val="0.32823715571353856"/>
          <c:w val="0.47131188729613926"/>
          <c:h val="0.4552016885688194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9999"/>
              </a:solidFill>
              <a:ln>
                <a:noFill/>
              </a:ln>
            </c:spPr>
          </c:dPt>
          <c:cat>
            <c:strRef>
              <c:f>Лист1!$A$2</c:f>
              <c:strCache>
                <c:ptCount val="1"/>
                <c:pt idx="0">
                  <c:v>здійснено доплату</c:v>
                </c:pt>
              </c:strCache>
            </c:strRef>
          </c:cat>
          <c:val>
            <c:numRef>
              <c:f>Лист1!$B$2</c:f>
              <c:numCache>
                <c:formatCode>_-* #,##0.0\ _г_р_н_._-;\-* #,##0.0\ _г_р_н_._-;_-* "-"??\ _г_р_н_._-;_-@_-</c:formatCode>
                <c:ptCount val="1"/>
                <c:pt idx="0">
                  <c:v>688.4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9312885429505139E-2"/>
          <c:y val="2.4744206503691371E-2"/>
          <c:w val="0.78640502347562069"/>
          <c:h val="0.8168657073333315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чисельність осіб, яким нараховано з/п менше мінімальної грн.</c:v>
                </c:pt>
              </c:strCache>
            </c:strRef>
          </c:tx>
          <c:spPr>
            <a:solidFill>
              <a:srgbClr val="00CC00"/>
            </a:solidFill>
          </c:spPr>
          <c:invertIfNegative val="0"/>
          <c:dLbls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січень 17</c:v>
                </c:pt>
                <c:pt idx="1">
                  <c:v>лютий 17</c:v>
                </c:pt>
                <c:pt idx="2">
                  <c:v>січень 18</c:v>
                </c:pt>
                <c:pt idx="3">
                  <c:v>лютий 18</c:v>
                </c:pt>
                <c:pt idx="4">
                  <c:v>січень 19</c:v>
                </c:pt>
                <c:pt idx="5">
                  <c:v>лютий 19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1666.7</c:v>
                </c:pt>
                <c:pt idx="1">
                  <c:v>1508</c:v>
                </c:pt>
                <c:pt idx="2">
                  <c:v>1358.8</c:v>
                </c:pt>
                <c:pt idx="3">
                  <c:v>1271.3</c:v>
                </c:pt>
                <c:pt idx="4">
                  <c:v>1225.2</c:v>
                </c:pt>
                <c:pt idx="5">
                  <c:v>1145.0999999999999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чисельність осіб, яким нараховано з/п  мінімальну 3200,0 /3723,0/4173,0 грн.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січень 17</c:v>
                </c:pt>
                <c:pt idx="1">
                  <c:v>лютий 17</c:v>
                </c:pt>
                <c:pt idx="2">
                  <c:v>січень 18</c:v>
                </c:pt>
                <c:pt idx="3">
                  <c:v>лютий 18</c:v>
                </c:pt>
                <c:pt idx="4">
                  <c:v>січень 19</c:v>
                </c:pt>
                <c:pt idx="5">
                  <c:v>лютий 19</c:v>
                </c:pt>
              </c:strCache>
            </c:strRef>
          </c:cat>
          <c:val>
            <c:numRef>
              <c:f>Лист1!$C$2:$C$7</c:f>
              <c:numCache>
                <c:formatCode>#,##0.0</c:formatCode>
                <c:ptCount val="6"/>
                <c:pt idx="0">
                  <c:v>1286.3</c:v>
                </c:pt>
                <c:pt idx="1">
                  <c:v>1373.4</c:v>
                </c:pt>
                <c:pt idx="2">
                  <c:v>842.1</c:v>
                </c:pt>
                <c:pt idx="3">
                  <c:v>842</c:v>
                </c:pt>
                <c:pt idx="4">
                  <c:v>708.2</c:v>
                </c:pt>
                <c:pt idx="5">
                  <c:v>710.9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 чисельність  осіб, яким нараховано з/п від 3200,01/3723,01/4173,01 грн. до 3–х мін. з/п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txPr>
              <a:bodyPr rot="-5400000" vert="horz"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січень 17</c:v>
                </c:pt>
                <c:pt idx="1">
                  <c:v>лютий 17</c:v>
                </c:pt>
                <c:pt idx="2">
                  <c:v>січень 18</c:v>
                </c:pt>
                <c:pt idx="3">
                  <c:v>лютий 18</c:v>
                </c:pt>
                <c:pt idx="4">
                  <c:v>січень 19</c:v>
                </c:pt>
                <c:pt idx="5">
                  <c:v>лютий 19</c:v>
                </c:pt>
              </c:strCache>
            </c:strRef>
          </c:cat>
          <c:val>
            <c:numRef>
              <c:f>Лист1!$D$2:$D$7</c:f>
              <c:numCache>
                <c:formatCode>#,##0.0</c:formatCode>
                <c:ptCount val="6"/>
                <c:pt idx="0">
                  <c:v>5929.9</c:v>
                </c:pt>
                <c:pt idx="1">
                  <c:v>6020.8</c:v>
                </c:pt>
                <c:pt idx="2">
                  <c:v>6446.9</c:v>
                </c:pt>
                <c:pt idx="3">
                  <c:v>6460.4</c:v>
                </c:pt>
                <c:pt idx="4">
                  <c:v>6602.8</c:v>
                </c:pt>
                <c:pt idx="5">
                  <c:v>6615.9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чисельність осіб, яким нараховано від 3–х мін. з/п і більше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dLbls>
            <c:dLbl>
              <c:idx val="10"/>
              <c:layout>
                <c:manualLayout>
                  <c:x val="8.2779804026563465E-3"/>
                  <c:y val="-2.17441593247630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січень 17</c:v>
                </c:pt>
                <c:pt idx="1">
                  <c:v>лютий 17</c:v>
                </c:pt>
                <c:pt idx="2">
                  <c:v>січень 18</c:v>
                </c:pt>
                <c:pt idx="3">
                  <c:v>лютий 18</c:v>
                </c:pt>
                <c:pt idx="4">
                  <c:v>січень 19</c:v>
                </c:pt>
                <c:pt idx="5">
                  <c:v>лютий 19</c:v>
                </c:pt>
              </c:strCache>
            </c:strRef>
          </c:cat>
          <c:val>
            <c:numRef>
              <c:f>Лист1!$E$2:$E$7</c:f>
              <c:numCache>
                <c:formatCode>#,##0.0</c:formatCode>
                <c:ptCount val="6"/>
                <c:pt idx="0">
                  <c:v>1099.3999999999987</c:v>
                </c:pt>
                <c:pt idx="1">
                  <c:v>1190.4000000000001</c:v>
                </c:pt>
                <c:pt idx="2">
                  <c:v>1355.2</c:v>
                </c:pt>
                <c:pt idx="3">
                  <c:v>1487.5</c:v>
                </c:pt>
                <c:pt idx="4">
                  <c:v>1706.5</c:v>
                </c:pt>
                <c:pt idx="5">
                  <c:v>1816.4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8113280"/>
        <c:axId val="168114816"/>
        <c:axId val="0"/>
      </c:bar3DChart>
      <c:catAx>
        <c:axId val="1681132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8114816"/>
        <c:crosses val="autoZero"/>
        <c:auto val="1"/>
        <c:lblAlgn val="ctr"/>
        <c:lblOffset val="100"/>
        <c:noMultiLvlLbl val="0"/>
      </c:catAx>
      <c:valAx>
        <c:axId val="16811481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81132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810902952451778"/>
          <c:y val="0"/>
          <c:w val="0.21062009253803915"/>
          <c:h val="1"/>
        </c:manualLayout>
      </c:layout>
      <c:overlay val="0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8451565082142507E-2"/>
          <c:y val="2.4744206503691371E-2"/>
          <c:w val="0.74345267795637227"/>
          <c:h val="0.9018588878252492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застраховані особи (наймані працівники)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лютий 2018</c:v>
                </c:pt>
                <c:pt idx="1">
                  <c:v>грудень 2018</c:v>
                </c:pt>
                <c:pt idx="2">
                  <c:v>лютий 2019</c:v>
                </c:pt>
              </c:strCache>
            </c:strRef>
          </c:cat>
          <c:val>
            <c:numRef>
              <c:f>Лист1!$B$2:$B$4</c:f>
              <c:numCache>
                <c:formatCode>#,##0.0_ ;[Red]\-#,##0.0\ </c:formatCode>
                <c:ptCount val="3"/>
                <c:pt idx="0">
                  <c:v>10061.200000000001</c:v>
                </c:pt>
                <c:pt idx="1">
                  <c:v>10385.700000000001</c:v>
                </c:pt>
                <c:pt idx="2">
                  <c:v>10288.299999999999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деякі категорії застрахованих осіб</c:v>
                </c:pt>
              </c:strCache>
            </c:strRef>
          </c:tx>
          <c:spPr>
            <a:solidFill>
              <a:srgbClr val="F79646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1.3796815064992232E-3"/>
                  <c:y val="1.14525514481074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593630129984464E-3"/>
                  <c:y val="9.1620411584859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лютий 2018</c:v>
                </c:pt>
                <c:pt idx="1">
                  <c:v>грудень 2018</c:v>
                </c:pt>
                <c:pt idx="2">
                  <c:v>лютий 2019</c:v>
                </c:pt>
              </c:strCache>
            </c:strRef>
          </c:cat>
          <c:val>
            <c:numRef>
              <c:f>Лист1!$C$2:$C$4</c:f>
              <c:numCache>
                <c:formatCode>#,##0.0_ ;[Red]\-#,##0.0\ </c:formatCode>
                <c:ptCount val="3"/>
                <c:pt idx="0">
                  <c:v>1338.8</c:v>
                </c:pt>
                <c:pt idx="1">
                  <c:v>1301.7</c:v>
                </c:pt>
                <c:pt idx="2">
                  <c:v>1298.8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особи, яким нараховано грошове забезпечення</c:v>
                </c:pt>
              </c:strCache>
            </c:strRef>
          </c:tx>
          <c:spPr>
            <a:solidFill>
              <a:srgbClr val="4F81BD">
                <a:lumMod val="40000"/>
                <a:lumOff val="60000"/>
              </a:srgbClr>
            </a:solidFill>
          </c:spPr>
          <c:invertIfNegative val="0"/>
          <c:dLbls>
            <c:txPr>
              <a:bodyPr rot="0" vert="horz"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лютий 2018</c:v>
                </c:pt>
                <c:pt idx="1">
                  <c:v>грудень 2018</c:v>
                </c:pt>
                <c:pt idx="2">
                  <c:v>лютий 2019</c:v>
                </c:pt>
              </c:strCache>
            </c:strRef>
          </c:cat>
          <c:val>
            <c:numRef>
              <c:f>Лист1!$D$2:$D$4</c:f>
              <c:numCache>
                <c:formatCode>#,##0.0_ ;[Red]\-#,##0.0\ </c:formatCode>
                <c:ptCount val="3"/>
                <c:pt idx="0">
                  <c:v>393.4</c:v>
                </c:pt>
                <c:pt idx="1">
                  <c:v>404.2</c:v>
                </c:pt>
                <c:pt idx="2">
                  <c:v>405.6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фізичні особи – підприємці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</c:spPr>
          <c:invertIfNegative val="0"/>
          <c:dLbls>
            <c:dLbl>
              <c:idx val="10"/>
              <c:layout>
                <c:manualLayout>
                  <c:x val="8.2779804026563465E-3"/>
                  <c:y val="-2.17441593247630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лютий 2018</c:v>
                </c:pt>
                <c:pt idx="1">
                  <c:v>грудень 2018</c:v>
                </c:pt>
                <c:pt idx="2">
                  <c:v>лютий 2019</c:v>
                </c:pt>
              </c:strCache>
            </c:strRef>
          </c:cat>
          <c:val>
            <c:numRef>
              <c:f>Лист1!$E$2:$E$4</c:f>
              <c:numCache>
                <c:formatCode>#,##0.0_ ;[Red]\-#,##0.0\ </c:formatCode>
                <c:ptCount val="3"/>
                <c:pt idx="0">
                  <c:v>1074.3</c:v>
                </c:pt>
                <c:pt idx="1">
                  <c:v>1094.5</c:v>
                </c:pt>
                <c:pt idx="2">
                  <c:v>1237.7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особи, які заключили договір про добровільну участь</c:v>
                </c:pt>
              </c:strCache>
            </c:strRef>
          </c:tx>
          <c:spPr>
            <a:solidFill>
              <a:srgbClr val="FFFF99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2.9776633765079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2.74861234754580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0376425855106604E-2"/>
                  <c:y val="-2.7486123475457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ru-RU" sz="1400" b="1" i="0" u="none" strike="noStrike" kern="1200" baseline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лютий 2018</c:v>
                </c:pt>
                <c:pt idx="1">
                  <c:v>грудень 2018</c:v>
                </c:pt>
                <c:pt idx="2">
                  <c:v>лютий 2019</c:v>
                </c:pt>
              </c:strCache>
            </c:strRef>
          </c:cat>
          <c:val>
            <c:numRef>
              <c:f>Лист1!$F$2:$F$4</c:f>
              <c:numCache>
                <c:formatCode>#,##0.0_ ;[Red]\-#,##0.0\ </c:formatCode>
                <c:ptCount val="3"/>
                <c:pt idx="0">
                  <c:v>1.2</c:v>
                </c:pt>
                <c:pt idx="1">
                  <c:v>5.4</c:v>
                </c:pt>
                <c:pt idx="2">
                  <c:v>1.1000000000000001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7032320"/>
        <c:axId val="167033856"/>
        <c:axId val="0"/>
      </c:bar3DChart>
      <c:catAx>
        <c:axId val="1670323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7033856"/>
        <c:crosses val="autoZero"/>
        <c:auto val="1"/>
        <c:lblAlgn val="ctr"/>
        <c:lblOffset val="100"/>
        <c:noMultiLvlLbl val="0"/>
      </c:catAx>
      <c:valAx>
        <c:axId val="167033856"/>
        <c:scaling>
          <c:orientation val="minMax"/>
        </c:scaling>
        <c:delete val="0"/>
        <c:axPos val="l"/>
        <c:majorGridlines/>
        <c:numFmt formatCode="#,##0.0_ ;[Red]\-#,##0.0\ 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70323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937553985470754"/>
          <c:y val="0"/>
          <c:w val="0.2106244601452924"/>
          <c:h val="1"/>
        </c:manualLayout>
      </c:layout>
      <c:overlay val="0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517552388745122E-2"/>
          <c:y val="2.9965211362057497E-2"/>
          <c:w val="0.88579675251006174"/>
          <c:h val="0.6480829439299247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загальна чисельність ЗО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7632582592201815E-2"/>
                  <c:y val="1.27495873952425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29893677669229E-2"/>
                  <c:y val="-1.0624656162702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8619999237716491E-3"/>
                  <c:y val="-2.97492045729858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6722107924748024E-3"/>
                  <c:y val="-2.2747974455314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2872657295985765E-3"/>
                  <c:y val="-1.06248234801220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0345971291105529E-2"/>
                  <c:y val="-7.32850299096619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4.3799877872450505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9.3411229963212359E-3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8.2891235929178995E-3"/>
                  <c:y val="-7.73692481290566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7.1430627740470039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7.7242025825192172E-3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1.2873670970865363E-3"/>
                  <c:y val="-6.374793697621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1.2873670970865363E-3"/>
                  <c:y val="-1.487451862778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січень 2017</c:v>
                </c:pt>
                <c:pt idx="1">
                  <c:v>лютий  2017</c:v>
                </c:pt>
                <c:pt idx="2">
                  <c:v>січень 2018 </c:v>
                </c:pt>
                <c:pt idx="3">
                  <c:v>лютий 2018 </c:v>
                </c:pt>
                <c:pt idx="4">
                  <c:v>січень 2019 </c:v>
                </c:pt>
                <c:pt idx="5">
                  <c:v>лютий 2019 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>
                  <c:v>265997</c:v>
                </c:pt>
                <c:pt idx="1">
                  <c:v>277443</c:v>
                </c:pt>
                <c:pt idx="2">
                  <c:v>237052</c:v>
                </c:pt>
                <c:pt idx="3">
                  <c:v>248390</c:v>
                </c:pt>
                <c:pt idx="4">
                  <c:v>190250</c:v>
                </c:pt>
                <c:pt idx="5">
                  <c:v>202218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 т. ч. по  бюджетним установам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8101095012152172E-3"/>
                  <c:y val="-3.39988997206468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774644666407706E-2"/>
                  <c:y val="-2.7624106023025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4822189262020358E-3"/>
                  <c:y val="-3.21463612476793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45847541676229E-2"/>
                  <c:y val="-4.9009614728216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8.1949531966034588E-3"/>
                  <c:y val="-2.9476811813412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3250352556123123E-2"/>
                  <c:y val="-2.33742435579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3250352556123123E-2"/>
                  <c:y val="-3.8384958565514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067556913865293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334446142331615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9.3411229963212359E-3"/>
                  <c:y val="4.5222895461757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2.001669213497408E-2"/>
                  <c:y val="-1.13057238654394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1.029893677669229E-2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7.7242025825192172E-3"/>
                  <c:y val="-2.12493123254050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6.4368354854326812E-3"/>
                  <c:y val="-4.24986246508077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1.1586303873778731E-2"/>
                  <c:y val="-2.12493123254042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січень 2017</c:v>
                </c:pt>
                <c:pt idx="1">
                  <c:v>лютий  2017</c:v>
                </c:pt>
                <c:pt idx="2">
                  <c:v>січень 2018 </c:v>
                </c:pt>
                <c:pt idx="3">
                  <c:v>лютий 2018 </c:v>
                </c:pt>
                <c:pt idx="4">
                  <c:v>січень 2019 </c:v>
                </c:pt>
                <c:pt idx="5">
                  <c:v>лютий 2019 </c:v>
                </c:pt>
              </c:strCache>
            </c:strRef>
          </c:cat>
          <c:val>
            <c:numRef>
              <c:f>Лист1!$C$2:$C$7</c:f>
              <c:numCache>
                <c:formatCode>#,##0</c:formatCode>
                <c:ptCount val="6"/>
                <c:pt idx="0">
                  <c:v>18916</c:v>
                </c:pt>
                <c:pt idx="1">
                  <c:v>24395</c:v>
                </c:pt>
                <c:pt idx="2">
                  <c:v>18962</c:v>
                </c:pt>
                <c:pt idx="3">
                  <c:v>23756</c:v>
                </c:pt>
                <c:pt idx="4">
                  <c:v>20305</c:v>
                </c:pt>
                <c:pt idx="5">
                  <c:v>25510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8257792"/>
        <c:axId val="168366080"/>
        <c:axId val="0"/>
      </c:bar3DChart>
      <c:catAx>
        <c:axId val="168257792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8366080"/>
        <c:crosses val="autoZero"/>
        <c:auto val="1"/>
        <c:lblAlgn val="ctr"/>
        <c:lblOffset val="100"/>
        <c:noMultiLvlLbl val="0"/>
      </c:catAx>
      <c:valAx>
        <c:axId val="168366080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8257792"/>
        <c:crosses val="autoZero"/>
        <c:crossBetween val="between"/>
        <c:majorUnit val="50000"/>
      </c:valAx>
    </c:plotArea>
    <c:legend>
      <c:legendPos val="r"/>
      <c:legendEntry>
        <c:idx val="0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1147441444056905"/>
          <c:y val="0.89230396756451424"/>
          <c:w val="0.81686655659509044"/>
          <c:h val="0.10769603243548576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389174673959568"/>
          <c:y val="2.4063665797252515E-2"/>
          <c:w val="0.80980472453965058"/>
          <c:h val="0.90347058072492914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лютий 2017 рік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#,##0.0</c:formatCode>
                <c:ptCount val="1"/>
                <c:pt idx="0">
                  <c:v>10092.5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лютий  2018 рік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0821868198968418E-2"/>
                  <c:y val="-1.719620376426766E-2"/>
                </c:manualLayout>
              </c:layout>
              <c:numFmt formatCode="#,##0.0" sourceLinked="0"/>
              <c:spPr/>
              <c:txPr>
                <a:bodyPr rot="0" vert="horz"/>
                <a:lstStyle/>
                <a:p>
                  <a:pPr>
                    <a:defRPr sz="1800" b="1">
                      <a:effectLst/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7825997475690312E-3"/>
                  <c:y val="0.152784563675305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0599390765367154E-4"/>
                  <c:y val="0.15771315184270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2282496844612897E-3"/>
                  <c:y val="0.155248830831358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7.2282496844612897E-3"/>
                  <c:y val="0.152784563675305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0119549558245806E-2"/>
                  <c:y val="0.147856029363198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2349618345592953E-2"/>
                  <c:y val="0.15493913064666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230483434657131E-2"/>
                  <c:y val="0.145492911107486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3.1445687774571129E-2"/>
                  <c:y val="0.138564677245225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2.7344076325714024E-2"/>
                  <c:y val="0.140874088532645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3.4180095407142529E-2"/>
                  <c:y val="0.138564677245225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3.8281706855999638E-2"/>
                  <c:y val="7.39011611974533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 rot="0" vert="horz"/>
              <a:lstStyle/>
              <a:p>
                <a:pPr>
                  <a:defRPr sz="18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#,##0.0</c:formatCode>
                <c:ptCount val="1"/>
                <c:pt idx="0">
                  <c:v>10061.200000000001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лютий 2019 рік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#,##0.0</c:formatCode>
                <c:ptCount val="1"/>
                <c:pt idx="0">
                  <c:v>10288.299999999999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9263872"/>
        <c:axId val="169265408"/>
        <c:axId val="168381952"/>
      </c:bar3DChart>
      <c:catAx>
        <c:axId val="169263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9265408"/>
        <c:crosses val="autoZero"/>
        <c:auto val="1"/>
        <c:lblAlgn val="ctr"/>
        <c:lblOffset val="100"/>
        <c:noMultiLvlLbl val="0"/>
      </c:catAx>
      <c:valAx>
        <c:axId val="16926540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600" i="1"/>
            </a:pPr>
            <a:endParaRPr lang="ru-RU"/>
          </a:p>
        </c:txPr>
        <c:crossAx val="169263872"/>
        <c:crosses val="autoZero"/>
        <c:crossBetween val="between"/>
        <c:majorUnit val="250"/>
        <c:minorUnit val="100"/>
      </c:valAx>
      <c:serAx>
        <c:axId val="168381952"/>
        <c:scaling>
          <c:orientation val="minMax"/>
        </c:scaling>
        <c:delete val="1"/>
        <c:axPos val="b"/>
        <c:majorTickMark val="out"/>
        <c:minorTickMark val="none"/>
        <c:tickLblPos val="nextTo"/>
        <c:crossAx val="169265408"/>
        <c:crosses val="autoZero"/>
      </c:serAx>
    </c:plotArea>
    <c:legend>
      <c:legendPos val="b"/>
      <c:layout>
        <c:manualLayout>
          <c:xMode val="edge"/>
          <c:yMode val="edge"/>
          <c:x val="2.3610423067746585E-2"/>
          <c:y val="0.91681817705546076"/>
          <c:w val="0.94503453104693791"/>
          <c:h val="6.4098164890874859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875163588226542"/>
          <c:y val="3.885453922654894E-2"/>
          <c:w val="0.74586863229885947"/>
          <c:h val="0.65819062436012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Чисельність керівників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0.346153819945955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230769230769232E-3"/>
                  <c:y val="0.343269204779739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8461538461538108E-3"/>
                  <c:y val="0.320192283450008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7692307692307696E-3"/>
                  <c:y val="0.30288459245271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0.294230746954062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9893100389975502E-3"/>
                  <c:y val="0.341244663363740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6.4505715145982167E-4"/>
                  <c:y val="0.321753990433864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4947010718615807E-3"/>
                  <c:y val="0.331777273037482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4947010718615807E-3"/>
                  <c:y val="0.34007862379887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2.7727394218677796E-3"/>
                  <c:y val="0.291507011016454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617552961104067E-3"/>
                  <c:y val="0.325243980354681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5560767000123979E-3"/>
                  <c:y val="0.25344103437999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3.6173516952223636E-3"/>
                  <c:y val="0.248232027657908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2.7133737277054686E-3"/>
                  <c:y val="0.14338831192937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2.7132669019681575E-3"/>
                  <c:y val="0.10207303561074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1.0682573721174971E-7"/>
                  <c:y val="0.104503345982429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1.3566868638527343E-3"/>
                  <c:y val="0.111794277097482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4.0700605915582029E-3"/>
                  <c:y val="0.12880644969927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9.6519393224081915E-17"/>
                  <c:y val="8.9429523112387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1.1254788115330182E-3"/>
                  <c:y val="6.1129780710042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0"/>
                  <c:y val="0.159228175297666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2.5560767000123979E-3"/>
                  <c:y val="8.27528686575138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1.2780383500061989E-3"/>
                  <c:y val="0.108885353496728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6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Лист1!$A$2:$A$15</c:f>
              <c:strCache>
                <c:ptCount val="14"/>
                <c:pt idx="0">
                  <c:v>січ.18</c:v>
                </c:pt>
                <c:pt idx="1">
                  <c:v>лют.18</c:v>
                </c:pt>
                <c:pt idx="2">
                  <c:v>берез.18</c:v>
                </c:pt>
                <c:pt idx="3">
                  <c:v>квіт.18</c:v>
                </c:pt>
                <c:pt idx="4">
                  <c:v>трав.18</c:v>
                </c:pt>
                <c:pt idx="5">
                  <c:v>черв.18</c:v>
                </c:pt>
                <c:pt idx="6">
                  <c:v>лип.18</c:v>
                </c:pt>
                <c:pt idx="7">
                  <c:v>серп.18</c:v>
                </c:pt>
                <c:pt idx="8">
                  <c:v>верес.18</c:v>
                </c:pt>
                <c:pt idx="9">
                  <c:v>жовт.18</c:v>
                </c:pt>
                <c:pt idx="10">
                  <c:v>лист.18</c:v>
                </c:pt>
                <c:pt idx="11">
                  <c:v>груд.18</c:v>
                </c:pt>
                <c:pt idx="12">
                  <c:v>січ.19</c:v>
                </c:pt>
                <c:pt idx="13">
                  <c:v>лют.19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45.8</c:v>
                </c:pt>
                <c:pt idx="1">
                  <c:v>44.2</c:v>
                </c:pt>
                <c:pt idx="2">
                  <c:v>42.6</c:v>
                </c:pt>
                <c:pt idx="3">
                  <c:v>41.3</c:v>
                </c:pt>
                <c:pt idx="4">
                  <c:v>40.5</c:v>
                </c:pt>
                <c:pt idx="5">
                  <c:v>40.799999999999997</c:v>
                </c:pt>
                <c:pt idx="6">
                  <c:v>39.299999999999997</c:v>
                </c:pt>
                <c:pt idx="7" formatCode="0.0">
                  <c:v>39</c:v>
                </c:pt>
                <c:pt idx="8">
                  <c:v>38.799999999999997</c:v>
                </c:pt>
                <c:pt idx="9">
                  <c:v>38.799999999999997</c:v>
                </c:pt>
                <c:pt idx="10" formatCode="0.0">
                  <c:v>33</c:v>
                </c:pt>
                <c:pt idx="11" formatCode="0.0">
                  <c:v>32.1</c:v>
                </c:pt>
                <c:pt idx="12" formatCode="0.0">
                  <c:v>38.299999999999997</c:v>
                </c:pt>
                <c:pt idx="13" formatCode="0.0">
                  <c:v>36.700000000000003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760448"/>
        <c:axId val="172790912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marker>
            <c:symbol val="square"/>
            <c:size val="8"/>
          </c:marker>
          <c:dLbls>
            <c:dLbl>
              <c:idx val="0"/>
              <c:layout>
                <c:manualLayout>
                  <c:x val="-3.450703545016737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0672920400148775E-2"/>
                  <c:y val="-4.1376434328756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9170575250092983E-2"/>
                  <c:y val="-3.2665606049018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3004690300111583E-2"/>
                  <c:y val="-5.0087262608495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6838805350130179E-2"/>
                  <c:y val="-2.39547777692803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3004690300111583E-2"/>
                  <c:y val="1.95993636294111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683880535013013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3004690300111583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5560767000123979E-2"/>
                  <c:y val="-3.7021020188887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9394882050142578E-2"/>
                  <c:y val="3.04878989790840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6838805350130179E-2"/>
                  <c:y val="-8.05751615875793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8116843700136378E-2"/>
                  <c:y val="4.1376434328756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3.8341150500185966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2.1726651950105383E-2"/>
                  <c:y val="4.1376434328756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3.1950958750154974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2.0448613600099183E-2"/>
                  <c:y val="4.35541413986915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3.195095875015488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3.5785073800173574E-2"/>
                  <c:y val="4.1376434328756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2.4282728650117689E-2"/>
                  <c:y val="-4.3554141398691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2.8116843700136378E-2"/>
                  <c:y val="3.2665606049018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2.4282728650117782E-2"/>
                  <c:y val="-3.9198727258822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-1.2780383500061989E-2"/>
                  <c:y val="-4.7909555538560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-2.3004690300111583E-2"/>
                  <c:y val="-4.35541413986915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Лист1!$A$2:$A$15</c:f>
              <c:strCache>
                <c:ptCount val="14"/>
                <c:pt idx="0">
                  <c:v>січ.18</c:v>
                </c:pt>
                <c:pt idx="1">
                  <c:v>лют.18</c:v>
                </c:pt>
                <c:pt idx="2">
                  <c:v>берез.18</c:v>
                </c:pt>
                <c:pt idx="3">
                  <c:v>квіт.18</c:v>
                </c:pt>
                <c:pt idx="4">
                  <c:v>трав.18</c:v>
                </c:pt>
                <c:pt idx="5">
                  <c:v>черв.18</c:v>
                </c:pt>
                <c:pt idx="6">
                  <c:v>лип.18</c:v>
                </c:pt>
                <c:pt idx="7">
                  <c:v>серп.18</c:v>
                </c:pt>
                <c:pt idx="8">
                  <c:v>верес.18</c:v>
                </c:pt>
                <c:pt idx="9">
                  <c:v>жовт.18</c:v>
                </c:pt>
                <c:pt idx="10">
                  <c:v>лист.18</c:v>
                </c:pt>
                <c:pt idx="11">
                  <c:v>груд.18</c:v>
                </c:pt>
                <c:pt idx="12">
                  <c:v>січ.19</c:v>
                </c:pt>
                <c:pt idx="13">
                  <c:v>лют.19</c:v>
                </c:pt>
              </c:strCache>
            </c:strRef>
          </c:cat>
          <c:val>
            <c:numRef>
              <c:f>Лист1!$C$2:$C$15</c:f>
              <c:numCache>
                <c:formatCode>0.0</c:formatCode>
                <c:ptCount val="14"/>
                <c:pt idx="0">
                  <c:v>100</c:v>
                </c:pt>
                <c:pt idx="1">
                  <c:v>96.506550218340621</c:v>
                </c:pt>
                <c:pt idx="2">
                  <c:v>96.380090497737555</c:v>
                </c:pt>
                <c:pt idx="3">
                  <c:v>96.948356807511729</c:v>
                </c:pt>
                <c:pt idx="4">
                  <c:v>98.062953995157386</c:v>
                </c:pt>
                <c:pt idx="5">
                  <c:v>100.74074074074073</c:v>
                </c:pt>
                <c:pt idx="6">
                  <c:v>96.32352941176471</c:v>
                </c:pt>
                <c:pt idx="7">
                  <c:v>99.236641221374057</c:v>
                </c:pt>
                <c:pt idx="8">
                  <c:v>99.487179487179475</c:v>
                </c:pt>
                <c:pt idx="9">
                  <c:v>100</c:v>
                </c:pt>
                <c:pt idx="10">
                  <c:v>85.051546391752581</c:v>
                </c:pt>
                <c:pt idx="11">
                  <c:v>97.27272727272728</c:v>
                </c:pt>
                <c:pt idx="12">
                  <c:v>97.27272727272728</c:v>
                </c:pt>
                <c:pt idx="13">
                  <c:v>97.27272727272728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2962176"/>
        <c:axId val="172792448"/>
      </c:lineChart>
      <c:catAx>
        <c:axId val="17276044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72790912"/>
        <c:crosses val="autoZero"/>
        <c:auto val="1"/>
        <c:lblAlgn val="ctr"/>
        <c:lblOffset val="100"/>
        <c:noMultiLvlLbl val="1"/>
      </c:catAx>
      <c:valAx>
        <c:axId val="1727909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72760448"/>
        <c:crosses val="autoZero"/>
        <c:crossBetween val="between"/>
      </c:valAx>
      <c:valAx>
        <c:axId val="172792448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72962176"/>
        <c:crosses val="max"/>
        <c:crossBetween val="between"/>
      </c:valAx>
      <c:catAx>
        <c:axId val="172962176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172792448"/>
        <c:crosses val="autoZero"/>
        <c:auto val="1"/>
        <c:lblAlgn val="ctr"/>
        <c:lblOffset val="100"/>
        <c:noMultiLvlLbl val="1"/>
      </c:cat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04001264816731"/>
          <c:y val="3.569241251675271E-2"/>
          <c:w val="0.70793672497927573"/>
          <c:h val="0.741251675270961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кількість підприємців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2.7840956974924955E-3"/>
                  <c:y val="0.259118925740035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0700605915582029E-3"/>
                  <c:y val="0.243344972921433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0682573731123893E-7"/>
                  <c:y val="0.18306686036291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0700605915582029E-3"/>
                  <c:y val="0.167439201551445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6075247878267747E-3"/>
                  <c:y val="0.302399593666746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3095387816103074E-4"/>
                  <c:y val="0.348090565531914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3921974508793863E-3"/>
                  <c:y val="0.34647252601758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8034442400436039E-3"/>
                  <c:y val="0.344214991292154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3.8900544003223425E-3"/>
                  <c:y val="0.337361074470227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0700756338517708E-3"/>
                  <c:y val="0.358992537963149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5.1084141725082147E-3"/>
                  <c:y val="0.39928270747783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1.1346823123902911E-3"/>
                  <c:y val="0.494103601181020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2.57515138489188E-3"/>
                  <c:y val="0.473107033396006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1.2666313938081671E-3"/>
                  <c:y val="0.337540783630499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2.6170399821674258E-3"/>
                  <c:y val="0.335514866744179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1.1828541992570758E-3"/>
                  <c:y val="0.356320555146893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3.7998941814245016E-3"/>
                  <c:y val="0.365085565543413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2.5332627876163342E-3"/>
                  <c:y val="0.35465454938502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2.5332627876163342E-3"/>
                  <c:y val="0.308758078288143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1.2666313938081671E-3"/>
                  <c:y val="0.292068452434730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0"/>
                  <c:y val="0.331706313836586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-9.2885229194505063E-17"/>
                  <c:y val="0.421413052798682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0"/>
                  <c:y val="0.463137117432215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0"/>
                  <c:y val="0.536154230540898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</c:spPr>
            <c:txPr>
              <a:bodyPr rot="-5400000" vert="horz"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Лист1!$A$2:$A$15</c:f>
              <c:strCache>
                <c:ptCount val="14"/>
                <c:pt idx="0">
                  <c:v>січ.18</c:v>
                </c:pt>
                <c:pt idx="1">
                  <c:v>лют.18</c:v>
                </c:pt>
                <c:pt idx="2">
                  <c:v>берез.18</c:v>
                </c:pt>
                <c:pt idx="3">
                  <c:v>квіт.18</c:v>
                </c:pt>
                <c:pt idx="4">
                  <c:v>трав.18</c:v>
                </c:pt>
                <c:pt idx="5">
                  <c:v>черв.18</c:v>
                </c:pt>
                <c:pt idx="6">
                  <c:v>лип.18</c:v>
                </c:pt>
                <c:pt idx="7">
                  <c:v>серп.18</c:v>
                </c:pt>
                <c:pt idx="8">
                  <c:v>верес.18</c:v>
                </c:pt>
                <c:pt idx="9">
                  <c:v>жовт.18</c:v>
                </c:pt>
                <c:pt idx="10">
                  <c:v>лист.18</c:v>
                </c:pt>
                <c:pt idx="11">
                  <c:v>груд.18</c:v>
                </c:pt>
                <c:pt idx="12">
                  <c:v>січ.19</c:v>
                </c:pt>
                <c:pt idx="13">
                  <c:v>лют.19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1803.9</c:v>
                </c:pt>
                <c:pt idx="1">
                  <c:v>1804.6</c:v>
                </c:pt>
                <c:pt idx="2">
                  <c:v>1800.7</c:v>
                </c:pt>
                <c:pt idx="3">
                  <c:v>1810</c:v>
                </c:pt>
                <c:pt idx="4">
                  <c:v>1816.5</c:v>
                </c:pt>
                <c:pt idx="5">
                  <c:v>1823.9</c:v>
                </c:pt>
                <c:pt idx="6">
                  <c:v>1833.4</c:v>
                </c:pt>
                <c:pt idx="7">
                  <c:v>1841.9</c:v>
                </c:pt>
                <c:pt idx="8">
                  <c:v>1853.4</c:v>
                </c:pt>
                <c:pt idx="9">
                  <c:v>1886.7</c:v>
                </c:pt>
                <c:pt idx="10">
                  <c:v>1895.5</c:v>
                </c:pt>
                <c:pt idx="11">
                  <c:v>1881.6</c:v>
                </c:pt>
                <c:pt idx="12">
                  <c:v>1876.4</c:v>
                </c:pt>
                <c:pt idx="13">
                  <c:v>1878.7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0160896"/>
        <c:axId val="170162432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pPr>
              <a:solidFill>
                <a:schemeClr val="accent6"/>
              </a:solidFill>
            </c:spPr>
          </c:marker>
          <c:dLbls>
            <c:dLbl>
              <c:idx val="0"/>
              <c:delete val="1"/>
            </c:dLbl>
            <c:dLbl>
              <c:idx val="1"/>
              <c:layout>
                <c:manualLayout>
                  <c:x val="-2.8490424140907421E-2"/>
                  <c:y val="-4.6882976434404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2560505336058754E-2"/>
                  <c:y val="-3.76602392990094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1023692489823316E-2"/>
                  <c:y val="-6.2623878583629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0700605915582028E-2"/>
                  <c:y val="-3.12553176229364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0164372850404351E-2"/>
                  <c:y val="-3.6159322847999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7043777074869386E-2"/>
                  <c:y val="4.2531113175046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590421274620148E-2"/>
                  <c:y val="-3.36341955978154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7865890663779723E-2"/>
                  <c:y val="5.42412840235928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3.6732310420436849E-2"/>
                  <c:y val="-3.5465454938502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2932416239012344E-2"/>
                  <c:y val="-3.9637861401856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8490424140907321E-2"/>
                  <c:y val="-4.6882976434404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3.4199147367575934E-2"/>
                  <c:y val="-4.58964710968862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3.166578484520418E-2"/>
                  <c:y val="-3.33792517068263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4.2855924668344536E-2"/>
                  <c:y val="-4.58555683721076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2.7865890663779678E-2"/>
                  <c:y val="-4.7982674328562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2.7865990398535004E-2"/>
                  <c:y val="4.38102678652095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2.9132522057587939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2.9132522057587845E-2"/>
                  <c:y val="5.42412840235928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3.0399153451396106E-2"/>
                  <c:y val="-5.42412840235928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-1.7732839513314339E-2"/>
                  <c:y val="-3.75516581701796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-1.7732839513314339E-2"/>
                  <c:y val="-5.841369048694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Лист1!$A$2:$A$15</c:f>
              <c:strCache>
                <c:ptCount val="14"/>
                <c:pt idx="0">
                  <c:v>січ.18</c:v>
                </c:pt>
                <c:pt idx="1">
                  <c:v>лют.18</c:v>
                </c:pt>
                <c:pt idx="2">
                  <c:v>берез.18</c:v>
                </c:pt>
                <c:pt idx="3">
                  <c:v>квіт.18</c:v>
                </c:pt>
                <c:pt idx="4">
                  <c:v>трав.18</c:v>
                </c:pt>
                <c:pt idx="5">
                  <c:v>черв.18</c:v>
                </c:pt>
                <c:pt idx="6">
                  <c:v>лип.18</c:v>
                </c:pt>
                <c:pt idx="7">
                  <c:v>серп.18</c:v>
                </c:pt>
                <c:pt idx="8">
                  <c:v>верес.18</c:v>
                </c:pt>
                <c:pt idx="9">
                  <c:v>жовт.18</c:v>
                </c:pt>
                <c:pt idx="10">
                  <c:v>лист.18</c:v>
                </c:pt>
                <c:pt idx="11">
                  <c:v>груд.18</c:v>
                </c:pt>
                <c:pt idx="12">
                  <c:v>січ.19</c:v>
                </c:pt>
                <c:pt idx="13">
                  <c:v>лют.19</c:v>
                </c:pt>
              </c:strCache>
            </c:strRef>
          </c:cat>
          <c:val>
            <c:numRef>
              <c:f>Лист1!$C$2:$C$15</c:f>
              <c:numCache>
                <c:formatCode>0.0</c:formatCode>
                <c:ptCount val="14"/>
                <c:pt idx="0">
                  <c:v>100</c:v>
                </c:pt>
                <c:pt idx="1">
                  <c:v>100.03880481179665</c:v>
                </c:pt>
                <c:pt idx="2">
                  <c:v>99.783885625623412</c:v>
                </c:pt>
                <c:pt idx="3">
                  <c:v>100.51646581884823</c:v>
                </c:pt>
                <c:pt idx="4">
                  <c:v>100.35911602209944</c:v>
                </c:pt>
                <c:pt idx="5">
                  <c:v>100.4073768235618</c:v>
                </c:pt>
                <c:pt idx="6">
                  <c:v>100.52086188935796</c:v>
                </c:pt>
                <c:pt idx="7">
                  <c:v>100.46361950474527</c:v>
                </c:pt>
                <c:pt idx="8">
                  <c:v>100.62435528530322</c:v>
                </c:pt>
                <c:pt idx="9">
                  <c:v>101.79669796050501</c:v>
                </c:pt>
                <c:pt idx="10">
                  <c:v>100.46642285471987</c:v>
                </c:pt>
                <c:pt idx="11">
                  <c:v>99.266684252176205</c:v>
                </c:pt>
                <c:pt idx="12">
                  <c:v>99.723639455782319</c:v>
                </c:pt>
                <c:pt idx="13">
                  <c:v>100.12257514389256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186240"/>
        <c:axId val="170184704"/>
      </c:lineChart>
      <c:catAx>
        <c:axId val="170160896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/>
          <a:lstStyle/>
          <a:p>
            <a:pPr>
              <a:defRPr sz="1400" b="1" i="1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70162432"/>
        <c:crosses val="autoZero"/>
        <c:auto val="1"/>
        <c:lblAlgn val="ctr"/>
        <c:lblOffset val="100"/>
        <c:noMultiLvlLbl val="0"/>
      </c:catAx>
      <c:valAx>
        <c:axId val="170162432"/>
        <c:scaling>
          <c:orientation val="minMax"/>
        </c:scaling>
        <c:delete val="0"/>
        <c:axPos val="l"/>
        <c:majorGridlines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70160896"/>
        <c:crosses val="autoZero"/>
        <c:crossBetween val="between"/>
      </c:valAx>
      <c:valAx>
        <c:axId val="170184704"/>
        <c:scaling>
          <c:orientation val="minMax"/>
        </c:scaling>
        <c:delete val="0"/>
        <c:axPos val="r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70186240"/>
        <c:crosses val="max"/>
        <c:crossBetween val="between"/>
      </c:valAx>
      <c:catAx>
        <c:axId val="170186240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170184704"/>
        <c:crosses val="autoZero"/>
        <c:auto val="1"/>
        <c:lblAlgn val="ctr"/>
        <c:lblOffset val="100"/>
        <c:noMultiLvlLbl val="0"/>
      </c:catAx>
      <c:spPr>
        <a:noFill/>
      </c:spPr>
    </c:plotArea>
    <c:legend>
      <c:legendPos val="b"/>
      <c:layout>
        <c:manualLayout>
          <c:xMode val="edge"/>
          <c:yMode val="edge"/>
          <c:x val="1.5398182253253914E-2"/>
          <c:y val="0.9218385017698455"/>
          <c:w val="0.48093470383632586"/>
          <c:h val="6.1964106660441387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  <c:spPr>
        <a:solidFill>
          <a:schemeClr val="accent1">
            <a:lumMod val="20000"/>
            <a:lumOff val="80000"/>
          </a:schemeClr>
        </a:solidFill>
      </c:spPr>
    </c:sideWall>
    <c:backWall>
      <c:thickness val="0"/>
      <c:spPr>
        <a:blipFill>
          <a:blip xmlns:r="http://schemas.openxmlformats.org/officeDocument/2006/relationships" r:embed="rId2"/>
          <a:stretch>
            <a:fillRect/>
          </a:stretch>
        </a:blipFill>
      </c:spPr>
    </c:backWall>
    <c:plotArea>
      <c:layout>
        <c:manualLayout>
          <c:layoutTarget val="inner"/>
          <c:xMode val="edge"/>
          <c:yMode val="edge"/>
          <c:x val="8.870785382596405E-2"/>
          <c:y val="1.4484443913876753E-2"/>
          <c:w val="0.89206141178111997"/>
          <c:h val="0.7738920667250415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 т.ч. із з/п від 0 до 3200,0/3723,0/4173,0</c:v>
                </c:pt>
              </c:strCache>
            </c:strRef>
          </c:tx>
          <c:spPr>
            <a:solidFill>
              <a:srgbClr val="1AB39F">
                <a:lumMod val="75000"/>
              </a:srgbClr>
            </a:solidFill>
          </c:spPr>
          <c:invertIfNegative val="0"/>
          <c:dLbls>
            <c:dLbl>
              <c:idx val="0"/>
              <c:layout>
                <c:manualLayout>
                  <c:x val="-1.6982636785786392E-3"/>
                  <c:y val="1.54321668485446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361397133050677E-3"/>
                  <c:y val="-1.12192359046690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2915404805168584E-3"/>
                  <c:y val="-8.2283047194428691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6853422168383267E-3"/>
                  <c:y val="7.34205482811553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9.4589137896224508E-5"/>
                  <c:y val="7.04296170959290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6853422168382798E-3"/>
                  <c:y val="1.16231089334767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9.5093882495457299E-4"/>
                  <c:y val="7.2672815484848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4884918231374924E-3"/>
                  <c:y val="3.07267897900898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9.5093882495457299E-4"/>
                  <c:y val="8.632177748250531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5.0141328487785181E-4"/>
                  <c:y val="-3.10706495575887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3.9360993337371293E-3"/>
                  <c:y val="5.05782034430094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0"/>
                  <c:y val="-2.47189757390714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400" b="1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лютий 2017</c:v>
                </c:pt>
                <c:pt idx="1">
                  <c:v>лютий 2018</c:v>
                </c:pt>
                <c:pt idx="2">
                  <c:v>лютий 2018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2881.4</c:v>
                </c:pt>
                <c:pt idx="1">
                  <c:v>2113.3000000000002</c:v>
                </c:pt>
                <c:pt idx="2">
                  <c:v>1856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Всього найманих працівників</c:v>
                </c:pt>
              </c:strCache>
            </c:strRef>
          </c:tx>
          <c:spPr>
            <a:solidFill>
              <a:srgbClr val="FEB80A">
                <a:lumMod val="75000"/>
              </a:srgbClr>
            </a:solidFill>
            <a:ln>
              <a:solidFill>
                <a:schemeClr val="accent5">
                  <a:lumMod val="75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EB80A">
                  <a:lumMod val="75000"/>
                </a:srgbClr>
              </a:solidFill>
              <a:ln>
                <a:gradFill>
                  <a:gsLst>
                    <a:gs pos="0">
                      <a:schemeClr val="accent2">
                        <a:lumMod val="5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</c:spPr>
          </c:dPt>
          <c:cat>
            <c:strRef>
              <c:f>Лист1!$A$2:$A$4</c:f>
              <c:strCache>
                <c:ptCount val="3"/>
                <c:pt idx="0">
                  <c:v>лютий 2017</c:v>
                </c:pt>
                <c:pt idx="1">
                  <c:v>лютий 2018</c:v>
                </c:pt>
                <c:pt idx="2">
                  <c:v>лютий 2018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7211.1</c:v>
                </c:pt>
                <c:pt idx="1">
                  <c:v>7947.9000000000005</c:v>
                </c:pt>
                <c:pt idx="2">
                  <c:v>8432.2999999999993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69331328"/>
        <c:axId val="169338368"/>
        <c:axId val="0"/>
      </c:bar3DChart>
      <c:catAx>
        <c:axId val="1693313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0" i="1" baseline="0"/>
            </a:pPr>
            <a:endParaRPr lang="ru-RU"/>
          </a:p>
        </c:txPr>
        <c:crossAx val="169338368"/>
        <c:crosses val="autoZero"/>
        <c:auto val="1"/>
        <c:lblAlgn val="ctr"/>
        <c:lblOffset val="100"/>
        <c:noMultiLvlLbl val="0"/>
      </c:catAx>
      <c:valAx>
        <c:axId val="16933836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ru-RU"/>
          </a:p>
        </c:txPr>
        <c:crossAx val="1693313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5.3090892570937423E-2"/>
          <c:y val="0.90795407175322052"/>
          <c:w val="0.32750551877282785"/>
          <c:h val="9.2045935597331555E-2"/>
        </c:manualLayout>
      </c:layout>
      <c:overlay val="0"/>
    </c:legend>
    <c:plotVisOnly val="1"/>
    <c:dispBlanksAs val="gap"/>
    <c:showDLblsOverMax val="0"/>
  </c:chart>
  <c:spPr>
    <a:solidFill>
      <a:schemeClr val="accent1">
        <a:lumMod val="20000"/>
        <a:lumOff val="80000"/>
      </a:schemeClr>
    </a:solidFill>
  </c:spPr>
  <c:txPr>
    <a:bodyPr/>
    <a:lstStyle/>
    <a:p>
      <a:pPr>
        <a:defRPr sz="1800"/>
      </a:pPr>
      <a:endParaRPr lang="ru-RU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1118079374435031"/>
          <c:y val="1.1482619587165961E-2"/>
          <c:w val="0.64581311829710997"/>
          <c:h val="0.8466678789279233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лютий 2018 року (10 061,2 тис. осіб)</c:v>
                </c:pt>
              </c:strCache>
            </c:strRef>
          </c:tx>
          <c:spPr>
            <a:solidFill>
              <a:srgbClr val="7FD13B">
                <a:lumMod val="60000"/>
                <a:lumOff val="40000"/>
              </a:srgbClr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(55845,01/62595,01)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(3723/4173)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41.5</c:v>
                </c:pt>
                <c:pt idx="1">
                  <c:v>304.8</c:v>
                </c:pt>
                <c:pt idx="2">
                  <c:v>1562.6</c:v>
                </c:pt>
                <c:pt idx="3">
                  <c:v>3200</c:v>
                </c:pt>
                <c:pt idx="4">
                  <c:v>2839.1</c:v>
                </c:pt>
                <c:pt idx="5">
                  <c:v>2113.1999999999998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грудень 2018 року (10 385,7 тис. осіб)</c:v>
                </c:pt>
              </c:strCache>
            </c:strRef>
          </c:tx>
          <c:spPr>
            <a:solidFill>
              <a:srgbClr val="D6ECFF">
                <a:lumMod val="75000"/>
              </a:srgbClr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(55845,01/62595,01)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(3723/4173)</c:v>
                </c:pt>
              </c:strCache>
            </c:strRef>
          </c:cat>
          <c:val>
            <c:numRef>
              <c:f>Лист1!$C$2:$C$7</c:f>
              <c:numCache>
                <c:formatCode>#,##0.0</c:formatCode>
                <c:ptCount val="6"/>
                <c:pt idx="0">
                  <c:v>86.4</c:v>
                </c:pt>
                <c:pt idx="1">
                  <c:v>771.4</c:v>
                </c:pt>
                <c:pt idx="2">
                  <c:v>2389.9</c:v>
                </c:pt>
                <c:pt idx="3">
                  <c:v>2975.1</c:v>
                </c:pt>
                <c:pt idx="4">
                  <c:v>2721.5</c:v>
                </c:pt>
                <c:pt idx="5">
                  <c:v>1441.4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лютий 2019 року (10 288,3 тис. осіб)</c:v>
                </c:pt>
              </c:strCache>
            </c:strRef>
          </c:tx>
          <c:spPr>
            <a:solidFill>
              <a:srgbClr val="FEB80A">
                <a:lumMod val="60000"/>
                <a:lumOff val="40000"/>
              </a:srgbClr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(55845,01/62595,01)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(3723/4173)</c:v>
                </c:pt>
              </c:strCache>
            </c:strRef>
          </c:cat>
          <c:val>
            <c:numRef>
              <c:f>Лист1!$D$2:$D$7</c:f>
              <c:numCache>
                <c:formatCode>#,##0.0</c:formatCode>
                <c:ptCount val="6"/>
                <c:pt idx="0">
                  <c:v>49.2</c:v>
                </c:pt>
                <c:pt idx="1">
                  <c:v>554.70000000000005</c:v>
                </c:pt>
                <c:pt idx="2">
                  <c:v>2246.6999999999998</c:v>
                </c:pt>
                <c:pt idx="3">
                  <c:v>3161.1</c:v>
                </c:pt>
                <c:pt idx="4">
                  <c:v>2420.6</c:v>
                </c:pt>
                <c:pt idx="5">
                  <c:v>1856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9902464"/>
        <c:axId val="169904000"/>
      </c:barChart>
      <c:catAx>
        <c:axId val="169902464"/>
        <c:scaling>
          <c:orientation val="minMax"/>
        </c:scaling>
        <c:delete val="0"/>
        <c:axPos val="l"/>
        <c:numFmt formatCode="@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9904000"/>
        <c:crosses val="autoZero"/>
        <c:auto val="1"/>
        <c:lblAlgn val="ctr"/>
        <c:lblOffset val="100"/>
        <c:tickLblSkip val="1"/>
        <c:noMultiLvlLbl val="0"/>
      </c:catAx>
      <c:valAx>
        <c:axId val="16990400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9902464"/>
        <c:crosses val="autoZero"/>
        <c:crossBetween val="between"/>
        <c:majorUnit val="6000"/>
      </c:valAx>
      <c:spPr>
        <a:ln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"/>
          <c:y val="0.89367260865244968"/>
          <c:w val="0.98729023538463001"/>
          <c:h val="0.10632739134755036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0.36713</cdr:x>
      <cdr:y>0.33091</cdr:y>
    </cdr:from>
    <cdr:to>
      <cdr:x>0.55825</cdr:x>
      <cdr:y>0.53809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458059" y="1840170"/>
          <a:ext cx="1800191" cy="11521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</a:t>
          </a:r>
          <a:endParaRPr lang="uk-UA" sz="14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8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800" i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4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0.55061</cdr:x>
      <cdr:y>0.37964</cdr:y>
    </cdr:from>
    <cdr:to>
      <cdr:x>0.74208</cdr:x>
      <cdr:y>0.54697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186247" y="1960537"/>
          <a:ext cx="1803483" cy="86409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0.54032</cdr:x>
      <cdr:y>0.41436</cdr:y>
    </cdr:from>
    <cdr:to>
      <cdr:x>0.72379</cdr:x>
      <cdr:y>0.58865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4824536" y="2304256"/>
          <a:ext cx="1638202" cy="9692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Особи, які працювали повний робочий час</a:t>
          </a:r>
          <a:endParaRPr lang="ru-RU" sz="1200" b="1" dirty="0">
            <a:solidFill>
              <a:srgbClr val="C00000"/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0.39516</cdr:x>
      <cdr:y>0.14244</cdr:y>
    </cdr:from>
    <cdr:to>
      <cdr:x>0.50794</cdr:x>
      <cdr:y>0.27193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28393" y="792100"/>
          <a:ext cx="1007000" cy="72008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800" dirty="0" smtClean="0">
              <a:latin typeface="Times New Roman" pitchFamily="18" charset="0"/>
              <a:cs typeface="Times New Roman" pitchFamily="18" charset="0"/>
            </a:rPr>
            <a:t>1406,8 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(1</a:t>
          </a:r>
          <a:r>
            <a:rPr lang="uk-UA" sz="1800" dirty="0" smtClean="0">
              <a:latin typeface="Times New Roman" pitchFamily="18" charset="0"/>
              <a:cs typeface="Times New Roman" pitchFamily="18" charset="0"/>
            </a:rPr>
            <a:t>3,7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%)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0.55645</cdr:x>
      <cdr:y>0.62155</cdr:y>
    </cdr:from>
    <cdr:to>
      <cdr:x>0.66935</cdr:x>
      <cdr:y>0.68629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968552" y="3456384"/>
          <a:ext cx="100811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800" dirty="0" smtClean="0">
              <a:latin typeface="Times New Roman" pitchFamily="18" charset="0"/>
              <a:cs typeface="Times New Roman" pitchFamily="18" charset="0"/>
            </a:rPr>
            <a:t>86,3%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0.45154</cdr:x>
      <cdr:y>0.70636</cdr:y>
    </cdr:from>
    <cdr:to>
      <cdr:x>0.45962</cdr:x>
      <cdr:y>0.72227</cdr:y>
    </cdr:to>
    <cdr:cxnSp macro="">
      <cdr:nvCxnSpPr>
        <cdr:cNvPr id="4" name="Прямая соединительная линия 3"/>
        <cdr:cNvCxnSpPr/>
      </cdr:nvCxnSpPr>
      <cdr:spPr>
        <a:xfrm xmlns:a="http://schemas.openxmlformats.org/drawingml/2006/main" flipH="1">
          <a:off x="4025652" y="3196952"/>
          <a:ext cx="72008" cy="7200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0.15346</cdr:x>
      <cdr:y>0.32382</cdr:y>
    </cdr:from>
    <cdr:to>
      <cdr:x>0.36346</cdr:x>
      <cdr:y>0.4511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368152" y="1465586"/>
          <a:ext cx="1872208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</cdr:x>
      <cdr:y>0.26168</cdr:y>
    </cdr:from>
    <cdr:to>
      <cdr:x>1</cdr:x>
      <cdr:y>0.33645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H="1">
          <a:off x="1944216" y="1008112"/>
          <a:ext cx="1944210" cy="288032"/>
        </a:xfrm>
        <a:prstGeom xmlns:a="http://schemas.openxmlformats.org/drawingml/2006/main" prst="straightConnector1">
          <a:avLst/>
        </a:prstGeom>
        <a:ln xmlns:a="http://schemas.openxmlformats.org/drawingml/2006/main" w="22225">
          <a:solidFill>
            <a:srgbClr val="3366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0.03704</cdr:x>
      <cdr:y>0.61682</cdr:y>
    </cdr:from>
    <cdr:to>
      <cdr:x>0.92593</cdr:x>
      <cdr:y>0.93457</cdr:y>
    </cdr:to>
    <cdr:sp macro="" textlink="">
      <cdr:nvSpPr>
        <cdr:cNvPr id="12" name="Овал 11"/>
        <cdr:cNvSpPr/>
      </cdr:nvSpPr>
      <cdr:spPr>
        <a:xfrm xmlns:a="http://schemas.openxmlformats.org/drawingml/2006/main">
          <a:off x="144016" y="2376264"/>
          <a:ext cx="3456384" cy="1224136"/>
        </a:xfrm>
        <a:prstGeom xmlns:a="http://schemas.openxmlformats.org/drawingml/2006/main" prst="ellipse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4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Нарахована заробітна плата менше 4173,0 грн. –         1 145,1тис. осіб</a:t>
          </a:r>
          <a:r>
            <a:rPr kumimoji="0" lang="en-US" sz="14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 (</a:t>
          </a:r>
          <a:r>
            <a:rPr kumimoji="0" lang="uk-UA" sz="14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11,1</a:t>
          </a:r>
          <a:r>
            <a:rPr kumimoji="0" lang="en-US" sz="14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%)</a:t>
          </a:r>
          <a:endParaRPr lang="ru-RU" sz="1400" dirty="0">
            <a:solidFill>
              <a:srgbClr val="800000"/>
            </a:solidFill>
          </a:endParaRPr>
        </a:p>
      </cdr:txBody>
    </cdr:sp>
  </cdr:relSizeAnchor>
  <cdr:relSizeAnchor xmlns:cdr="http://schemas.openxmlformats.org/drawingml/2006/chartDrawing">
    <cdr:from>
      <cdr:x>0.80702</cdr:x>
      <cdr:y>0.44157</cdr:y>
    </cdr:from>
    <cdr:to>
      <cdr:x>0.98313</cdr:x>
      <cdr:y>0.60716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312368" y="1728192"/>
          <a:ext cx="722835" cy="648083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21299999" lon="0" rev="0"/>
          </a:camera>
          <a:lightRig rig="threePt" dir="t"/>
        </a:scene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400" b="1" dirty="0" smtClean="0">
              <a:latin typeface="Times New Roman" pitchFamily="18" charset="0"/>
              <a:cs typeface="Times New Roman" pitchFamily="18" charset="0"/>
            </a:rPr>
            <a:t>в т.ч.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0.1369</cdr:x>
      <cdr:y>0.08974</cdr:y>
    </cdr:from>
    <cdr:to>
      <cdr:x>0.20297</cdr:x>
      <cdr:y>0.13852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1368152" y="504056"/>
          <a:ext cx="660275" cy="273979"/>
        </a:xfrm>
        <a:prstGeom xmlns:a="http://schemas.openxmlformats.org/drawingml/2006/main" prst="wedgeRoundRectCallout">
          <a:avLst>
            <a:gd name="adj1" fmla="val -16809"/>
            <a:gd name="adj2" fmla="val 53811"/>
            <a:gd name="adj3" fmla="val 16667"/>
          </a:avLst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anchor="ctr" anchorCtr="0"/>
        <a:lstStyle xmlns:a="http://schemas.openxmlformats.org/drawingml/2006/main"/>
        <a:p xmlns:a="http://schemas.openxmlformats.org/drawingml/2006/main">
          <a:r>
            <a: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 </a:t>
          </a:r>
          <a:r>
            <a: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982,3</a:t>
          </a:r>
          <a:endParaRPr lang="uk-UA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0.2594</cdr:x>
      <cdr:y>0.08974</cdr:y>
    </cdr:from>
    <cdr:to>
      <cdr:x>0.32425</cdr:x>
      <cdr:y>0.13852</cdr:y>
    </cdr:to>
    <cdr:sp macro="" textlink="">
      <cdr:nvSpPr>
        <cdr:cNvPr id="13" name="Прямоугольная выноска 12"/>
        <cdr:cNvSpPr/>
      </cdr:nvSpPr>
      <cdr:spPr>
        <a:xfrm xmlns:a="http://schemas.openxmlformats.org/drawingml/2006/main">
          <a:off x="2592288" y="504056"/>
          <a:ext cx="648082" cy="273979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10 092,5</a:t>
          </a:r>
          <a:endParaRPr lang="ru-RU" sz="1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0.38189</cdr:x>
      <cdr:y>0.07692</cdr:y>
    </cdr:from>
    <cdr:to>
      <cdr:x>0.44674</cdr:x>
      <cdr:y>0.1257</cdr:y>
    </cdr:to>
    <cdr:sp macro="" textlink="">
      <cdr:nvSpPr>
        <cdr:cNvPr id="12" name="Прямоугольная выноска 11"/>
        <cdr:cNvSpPr/>
      </cdr:nvSpPr>
      <cdr:spPr>
        <a:xfrm xmlns:a="http://schemas.openxmlformats.org/drawingml/2006/main">
          <a:off x="3816424" y="432048"/>
          <a:ext cx="648082" cy="273979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10 003,0</a:t>
          </a:r>
          <a:endParaRPr lang="ru-RU" sz="1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0.61967</cdr:x>
      <cdr:y>0.07692</cdr:y>
    </cdr:from>
    <cdr:to>
      <cdr:x>0.69173</cdr:x>
      <cdr:y>0.1257</cdr:y>
    </cdr:to>
    <cdr:sp macro="" textlink="">
      <cdr:nvSpPr>
        <cdr:cNvPr id="4" name="Скругленная прямоугольная выноска 3"/>
        <cdr:cNvSpPr/>
      </cdr:nvSpPr>
      <cdr:spPr>
        <a:xfrm xmlns:a="http://schemas.openxmlformats.org/drawingml/2006/main">
          <a:off x="6192688" y="432048"/>
          <a:ext cx="720136" cy="273979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10 242,7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0.49718</cdr:x>
      <cdr:y>0.08974</cdr:y>
    </cdr:from>
    <cdr:to>
      <cdr:x>0.56924</cdr:x>
      <cdr:y>0.13852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4968552" y="504056"/>
          <a:ext cx="720136" cy="273979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10 061,2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0.73495</cdr:x>
      <cdr:y>0.0641</cdr:y>
    </cdr:from>
    <cdr:to>
      <cdr:x>0.80701</cdr:x>
      <cdr:y>0.11538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7344816" y="360040"/>
          <a:ext cx="720080" cy="288032"/>
        </a:xfrm>
        <a:prstGeom xmlns:a="http://schemas.openxmlformats.org/drawingml/2006/main" prst="wedgeRectCallout">
          <a:avLst/>
        </a:prstGeom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 smtClean="0">
              <a:latin typeface="Times New Roman" pitchFamily="18" charset="0"/>
              <a:cs typeface="Times New Roman" pitchFamily="18" charset="0"/>
            </a:rPr>
            <a:t>10 288,3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0.18742</cdr:x>
      <cdr:y>0.03896</cdr:y>
    </cdr:from>
    <cdr:to>
      <cdr:x>0.30727</cdr:x>
      <cdr:y>0.1039</cdr:y>
    </cdr:to>
    <cdr:sp macro="" textlink="">
      <cdr:nvSpPr>
        <cdr:cNvPr id="12" name="Скругленная прямоугольная выноска 11"/>
        <cdr:cNvSpPr/>
      </cdr:nvSpPr>
      <cdr:spPr>
        <a:xfrm xmlns:a="http://schemas.openxmlformats.org/drawingml/2006/main">
          <a:off x="1752195" y="216024"/>
          <a:ext cx="1120483" cy="360068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1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12 </a:t>
          </a:r>
          <a:r>
            <a:rPr lang="uk-UA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868,9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0.42234</cdr:x>
      <cdr:y>0.01299</cdr:y>
    </cdr:from>
    <cdr:to>
      <cdr:x>0.54858</cdr:x>
      <cdr:y>0.07793</cdr:y>
    </cdr:to>
    <cdr:sp macro="" textlink="">
      <cdr:nvSpPr>
        <cdr:cNvPr id="14" name="Скругленная прямоугольная выноска 13"/>
        <cdr:cNvSpPr/>
      </cdr:nvSpPr>
      <cdr:spPr>
        <a:xfrm xmlns:a="http://schemas.openxmlformats.org/drawingml/2006/main">
          <a:off x="3948439" y="72008"/>
          <a:ext cx="1180223" cy="360068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13 191,5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0.638</cdr:x>
      <cdr:y>0.01299</cdr:y>
    </cdr:from>
    <cdr:to>
      <cdr:x>0.76123</cdr:x>
      <cdr:y>0.07793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5964663" y="72008"/>
          <a:ext cx="1152082" cy="360068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13 231,5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0.33734</cdr:x>
      <cdr:y>0.72896</cdr:y>
    </cdr:from>
    <cdr:to>
      <cdr:x>0.44588</cdr:x>
      <cdr:y>0.91787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87824" y="352839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0.89053</cdr:x>
      <cdr:y>0</cdr:y>
    </cdr:from>
    <cdr:to>
      <cdr:x>0.99906</cdr:x>
      <cdr:y>0.18891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8785201" y="0"/>
          <a:ext cx="1070659" cy="11290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осіб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0.02326</cdr:x>
      <cdr:y>0.33533</cdr:y>
    </cdr:from>
    <cdr:to>
      <cdr:x>0.12169</cdr:x>
      <cdr:y>0.52294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189793" y="1754425"/>
          <a:ext cx="96686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/>
            <a:t>Тис. осіб</a:t>
          </a:r>
          <a:endParaRPr lang="uk-UA" sz="1600" b="1" i="1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0.00847</cdr:x>
      <cdr:y>0.2559</cdr:y>
    </cdr:from>
    <cdr:to>
      <cdr:x>0.11609</cdr:x>
      <cdr:y>0.43088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72008" y="133723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Тис. осіб</a:t>
          </a:r>
          <a:endParaRPr lang="uk-UA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0.94068</cdr:x>
      <cdr:y>0.33858</cdr:y>
    </cdr:from>
    <cdr:to>
      <cdr:x>1</cdr:x>
      <cdr:y>0.51356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992888" y="1769286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%</a:t>
          </a:r>
          <a:endParaRPr lang="uk-UA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0.02308</cdr:x>
      <cdr:y>0.32911</cdr:y>
    </cdr:from>
    <cdr:to>
      <cdr:x>0.12076</cdr:x>
      <cdr:y>0.48986</cdr:y>
    </cdr:to>
    <cdr:sp macro="" textlink="">
      <cdr:nvSpPr>
        <cdr:cNvPr id="6" name="TextBox 5"/>
        <cdr:cNvSpPr txBox="1"/>
      </cdr:nvSpPr>
      <cdr:spPr>
        <a:xfrm xmlns:a="http://schemas.openxmlformats.org/drawingml/2006/main" rot="16200000">
          <a:off x="216024" y="187220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Тис. осіб</a:t>
          </a:r>
          <a:endParaRPr lang="uk-UA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0.94615</cdr:x>
      <cdr:y>0.39241</cdr:y>
    </cdr:from>
    <cdr:to>
      <cdr:x>1</cdr:x>
      <cdr:y>0.55315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8856984" y="2232249"/>
          <a:ext cx="50405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%</a:t>
          </a:r>
          <a:endParaRPr lang="uk-UA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0.3876</cdr:x>
      <cdr:y>0.06052</cdr:y>
    </cdr:from>
    <cdr:to>
      <cdr:x>0.48604</cdr:x>
      <cdr:y>0.15735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0400" y="360040"/>
          <a:ext cx="91440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0.30195</cdr:x>
      <cdr:y>0.06126</cdr:y>
    </cdr:from>
    <cdr:to>
      <cdr:x>0.39497</cdr:x>
      <cdr:y>0.12178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952328" y="360040"/>
          <a:ext cx="909507" cy="3556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400" b="1" dirty="0" smtClean="0"/>
            <a:t>9 982,3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0.48837</cdr:x>
      <cdr:y>0.08473</cdr:y>
    </cdr:from>
    <cdr:to>
      <cdr:x>0.58681</cdr:x>
      <cdr:y>0.23842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536504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0.89096</cdr:x>
      <cdr:y>0.14015</cdr:y>
    </cdr:from>
    <cdr:to>
      <cdr:x>1</cdr:x>
      <cdr:y>0.23359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8985448" y="864096"/>
          <a:ext cx="108012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0.72173</cdr:x>
      <cdr:y>0.09802</cdr:y>
    </cdr:from>
    <cdr:to>
      <cdr:x>0.80896</cdr:x>
      <cdr:y>0.1681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7056784" y="576064"/>
          <a:ext cx="852894" cy="4118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400" b="1" dirty="0" smtClean="0"/>
            <a:t>10 242,7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0.5008</cdr:x>
      <cdr:y>0.07351</cdr:y>
    </cdr:from>
    <cdr:to>
      <cdr:x>0.5953</cdr:x>
      <cdr:y>0.13191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4896544" y="432048"/>
          <a:ext cx="923977" cy="343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400" b="1" dirty="0" smtClean="0"/>
            <a:t>10 003,0</a:t>
          </a:r>
          <a:endParaRPr lang="ru-RU" sz="1400" b="1" dirty="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0.80342</cdr:x>
      <cdr:y>0.01488</cdr:y>
    </cdr:from>
    <cdr:to>
      <cdr:x>0.91195</cdr:x>
      <cdr:y>0.20379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768752" y="72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0.3973</cdr:x>
      <cdr:y>0.0245</cdr:y>
    </cdr:from>
    <cdr:to>
      <cdr:x>0.46168</cdr:x>
      <cdr:y>0.07351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999043" y="144016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18,1%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0.44794</cdr:x>
      <cdr:y>0.09454</cdr:y>
    </cdr:from>
    <cdr:to>
      <cdr:x>0.55217</cdr:x>
      <cdr:y>0.13477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448944" y="576064"/>
          <a:ext cx="1035214" cy="245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21,0%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0.34644</cdr:x>
      <cdr:y>0.23635</cdr:y>
    </cdr:from>
    <cdr:to>
      <cdr:x>0.47521</cdr:x>
      <cdr:y>0.26954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440832" y="1440160"/>
          <a:ext cx="1278945" cy="2022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28,2</a:t>
          </a:r>
          <a:r>
            <a:rPr lang="uk-UA" sz="1200" b="1" dirty="0" smtClean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0.44265</cdr:x>
      <cdr:y>0.37816</cdr:y>
    </cdr:from>
    <cdr:to>
      <cdr:x>0.51419</cdr:x>
      <cdr:y>0.41492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575107" y="2304256"/>
          <a:ext cx="739408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31,8</a:t>
          </a:r>
          <a:r>
            <a:rPr lang="uk-UA" sz="1200" b="1" dirty="0" smtClean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0.36868</cdr:x>
      <cdr:y>0.51458</cdr:y>
    </cdr:from>
    <cdr:to>
      <cdr:x>0.43307</cdr:x>
      <cdr:y>0.57584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711011" y="3024336"/>
          <a:ext cx="64807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15,6%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0.30294</cdr:x>
      <cdr:y>0.66178</cdr:y>
    </cdr:from>
    <cdr:to>
      <cdr:x>0.37509</cdr:x>
      <cdr:y>0.71061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008784" y="4032448"/>
          <a:ext cx="716595" cy="2975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3,0%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0.38691</cdr:x>
      <cdr:y>0.79178</cdr:y>
    </cdr:from>
    <cdr:to>
      <cdr:x>0.4513</cdr:x>
      <cdr:y>0.83905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3999043" y="4824537"/>
          <a:ext cx="66546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0,4%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0.41161</cdr:x>
      <cdr:y>0.17153</cdr:y>
    </cdr:from>
    <cdr:to>
      <cdr:x>0.51176</cdr:x>
      <cdr:y>0.20828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4143059" y="1008112"/>
          <a:ext cx="100811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23,5%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0.54715</cdr:x>
      <cdr:y>0.30726</cdr:y>
    </cdr:from>
    <cdr:to>
      <cdr:x>0.62585</cdr:x>
      <cdr:y>0.34401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5655227" y="1872208"/>
          <a:ext cx="813349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30,7%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0.39388</cdr:x>
      <cdr:y>0.44907</cdr:y>
    </cdr:from>
    <cdr:to>
      <cdr:x>0.47748</cdr:x>
      <cdr:y>0.49808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4071051" y="2736304"/>
          <a:ext cx="864096" cy="298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21,8%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0.32469</cdr:x>
      <cdr:y>0.59088</cdr:y>
    </cdr:from>
    <cdr:to>
      <cdr:x>0.38908</cdr:x>
      <cdr:y>0.63989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224808" y="3600400"/>
          <a:ext cx="639522" cy="2986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5,4%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0.37995</cdr:x>
      <cdr:y>0.73269</cdr:y>
    </cdr:from>
    <cdr:to>
      <cdr:x>0.44433</cdr:x>
      <cdr:y>0.7817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3927035" y="4464496"/>
          <a:ext cx="665468" cy="298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0,5%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0.36601</cdr:x>
      <cdr:y>0.05909</cdr:y>
    </cdr:from>
    <cdr:to>
      <cdr:x>0.43568</cdr:x>
      <cdr:y>0.10636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3783019" y="360040"/>
          <a:ext cx="72008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13,9%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0.47748</cdr:x>
      <cdr:y>0.2009</cdr:y>
    </cdr:from>
    <cdr:to>
      <cdr:x>0.57502</cdr:x>
      <cdr:y>0.24817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935147" y="1224136"/>
          <a:ext cx="100811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26,2%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0.49142</cdr:x>
      <cdr:y>0.34271</cdr:y>
    </cdr:from>
    <cdr:to>
      <cdr:x>0.58895</cdr:x>
      <cdr:y>0.38998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5079163" y="2088232"/>
          <a:ext cx="100811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28,7%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0.44962</cdr:x>
      <cdr:y>0.48452</cdr:y>
    </cdr:from>
    <cdr:to>
      <cdr:x>0.51928</cdr:x>
      <cdr:y>0.51997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4647115" y="2952328"/>
          <a:ext cx="72008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23,0%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0.33815</cdr:x>
      <cdr:y>0.62633</cdr:y>
    </cdr:from>
    <cdr:to>
      <cdr:x>0.40085</cdr:x>
      <cdr:y>0.66178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3494987" y="3816424"/>
          <a:ext cx="64807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0.33118</cdr:x>
      <cdr:y>0.62633</cdr:y>
    </cdr:from>
    <cdr:to>
      <cdr:x>0.41478</cdr:x>
      <cdr:y>0.66178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3422979" y="3816424"/>
          <a:ext cx="864096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7,4%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0.40085</cdr:x>
      <cdr:y>0.76814</cdr:y>
    </cdr:from>
    <cdr:to>
      <cdr:x>0.47052</cdr:x>
      <cdr:y>0.8036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4143059" y="4680520"/>
          <a:ext cx="72008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0,8%</a:t>
          </a:r>
          <a:endParaRPr lang="ru-RU" sz="1200" b="1" i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6130" y="25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27375" y="508000"/>
            <a:ext cx="3679825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199" y="3227410"/>
            <a:ext cx="7947026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453218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6130" y="6453218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5788" y="509588"/>
            <a:ext cx="3679825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932291-EC4A-4667-B11A-81EADE4B5A38}" type="slidenum">
              <a:rPr lang="uk-UA" smtClean="0"/>
              <a:pPr>
                <a:defRPr/>
              </a:pPr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6283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5788" y="509588"/>
            <a:ext cx="3679825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932291-EC4A-4667-B11A-81EADE4B5A38}" type="slidenum">
              <a:rPr lang="uk-UA" smtClean="0"/>
              <a:pPr>
                <a:defRPr/>
              </a:pPr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6283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633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451320"/>
      </p:ext>
    </p:extLst>
  </p:cSld>
  <p:clrMapOvr>
    <a:masterClrMapping/>
  </p:clrMapOvr>
  <p:transition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784060"/>
      </p:ext>
    </p:extLst>
  </p:cSld>
  <p:clrMapOvr>
    <a:masterClrMapping/>
  </p:clrMapOvr>
  <p:transition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7108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291178"/>
      </p:ext>
    </p:extLst>
  </p:cSld>
  <p:clrMapOvr>
    <a:masterClrMapping/>
  </p:clrMapOvr>
  <p:transition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770331"/>
      </p:ext>
    </p:extLst>
  </p:cSld>
  <p:clrMapOvr>
    <a:masterClrMapping/>
  </p:clrMapOvr>
  <p:transition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83939"/>
      </p:ext>
    </p:extLst>
  </p:cSld>
  <p:clrMapOvr>
    <a:masterClrMapping/>
  </p:clrMapOvr>
  <p:transition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597249"/>
      </p:ext>
    </p:extLst>
  </p:cSld>
  <p:clrMapOvr>
    <a:masterClrMapping/>
  </p:clrMapOvr>
  <p:transition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763047"/>
      </p:ext>
    </p:extLst>
  </p:cSld>
  <p:clrMapOvr>
    <a:masterClrMapping/>
  </p:clrMapOvr>
  <p:transition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3499" y="273133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236804"/>
      </p:ext>
    </p:extLst>
  </p:cSld>
  <p:clrMapOvr>
    <a:masterClrMapping/>
  </p:clrMapOvr>
  <p:transition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456201"/>
      </p:ext>
    </p:extLst>
  </p:cSld>
  <p:clrMapOvr>
    <a:masterClrMapping/>
  </p:clrMapOvr>
  <p:transition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164389"/>
      </p:ext>
    </p:extLst>
  </p:cSld>
  <p:clrMapOvr>
    <a:masterClrMapping/>
  </p:clrMapOvr>
  <p:transition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724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8" y="274724"/>
            <a:ext cx="65341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824798"/>
      </p:ext>
    </p:extLst>
  </p:cSld>
  <p:clrMapOvr>
    <a:masterClrMapping/>
  </p:clrMapOvr>
  <p:transition>
    <p:check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95300" y="1600206"/>
            <a:ext cx="89154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582776"/>
      </p:ext>
    </p:extLst>
  </p:cSld>
  <p:clrMapOvr>
    <a:masterClrMapping/>
  </p:clrMapOvr>
  <p:transition>
    <p:check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548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59995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19847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702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22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49623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38973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1828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7157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472239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9" y="273108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85022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39360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74525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9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9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858746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7622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939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7695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8856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5427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1480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451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4958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592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425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0621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627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6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60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5" y="609600"/>
            <a:ext cx="210502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0" y="609600"/>
            <a:ext cx="61499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l" defTabSz="957263">
              <a:defRPr sz="15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263">
              <a:defRPr sz="15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263">
              <a:defRPr sz="15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17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2pPr>
      <a:lvl3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3pPr>
      <a:lvl4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4pPr>
      <a:lvl5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5pPr>
      <a:lvl6pPr marL="4572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6pPr>
      <a:lvl7pPr marL="9144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7pPr>
      <a:lvl8pPr marL="13716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8pPr>
      <a:lvl9pPr marL="18288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54238" indent="-238125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114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686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258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39830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5035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870"/>
            <a:ext cx="23114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870"/>
            <a:ext cx="31369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870"/>
            <a:ext cx="23114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4030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5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10.04.2019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59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  <p:sldLayoutId id="2147484070" r:id="rId12"/>
    <p:sldLayoutId id="2147484071" r:id="rId13"/>
    <p:sldLayoutId id="2147484072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992560" y="116632"/>
            <a:ext cx="8424936" cy="863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600"/>
              </a:spcBef>
            </a:pP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ЗАСТРАХОВАНИХ ОСІБ</a:t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лютому </a:t>
            </a:r>
            <a:r>
              <a:rPr lang="uk-UA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року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6405109"/>
              </p:ext>
            </p:extLst>
          </p:nvPr>
        </p:nvGraphicFramePr>
        <p:xfrm>
          <a:off x="488504" y="836712"/>
          <a:ext cx="8928992" cy="5560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664968" y="5805264"/>
            <a:ext cx="5241032" cy="7921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Всього застрахованих осіб (найманих працівників</a:t>
            </a:r>
            <a:r>
              <a:rPr lang="en-US" sz="1600" b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1600" b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10 288,3тис. осіб </a:t>
            </a:r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8654859"/>
              </p:ext>
            </p:extLst>
          </p:nvPr>
        </p:nvGraphicFramePr>
        <p:xfrm>
          <a:off x="200472" y="2204864"/>
          <a:ext cx="3888426" cy="3852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 bwMode="auto">
          <a:xfrm>
            <a:off x="8337488" y="89308"/>
            <a:ext cx="1280921" cy="41830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 bwMode="auto">
          <a:xfrm flipH="1">
            <a:off x="1928664" y="1484784"/>
            <a:ext cx="2376264" cy="19442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67814753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0512" y="116632"/>
            <a:ext cx="8915400" cy="576064"/>
          </a:xfrm>
        </p:spPr>
        <p:txBody>
          <a:bodyPr/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Інформація про чисельність найманих працівників,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0615012"/>
              </p:ext>
            </p:extLst>
          </p:nvPr>
        </p:nvGraphicFramePr>
        <p:xfrm>
          <a:off x="-87560" y="836712"/>
          <a:ext cx="9993559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920552" y="6093296"/>
            <a:ext cx="252028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782366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332657"/>
            <a:ext cx="8915400" cy="576064"/>
          </a:xfrm>
        </p:spPr>
        <p:txBody>
          <a:bodyPr/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Інформація про чисельність застрахованих осіб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4057052"/>
              </p:ext>
            </p:extLst>
          </p:nvPr>
        </p:nvGraphicFramePr>
        <p:xfrm>
          <a:off x="428497" y="836712"/>
          <a:ext cx="9349039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920552" y="6093296"/>
            <a:ext cx="252028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77264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6549" y="116632"/>
            <a:ext cx="8186074" cy="720080"/>
          </a:xfrm>
        </p:spPr>
        <p:txBody>
          <a:bodyPr>
            <a:normAutofit/>
          </a:bodyPr>
          <a:lstStyle/>
          <a:p>
            <a:r>
              <a:rPr lang="uk-UA" sz="1800" b="1" dirty="0" smtClean="0">
                <a:latin typeface="Times New Roman" pitchFamily="18" charset="0"/>
                <a:cs typeface="Times New Roman" pitchFamily="18" charset="0"/>
              </a:rPr>
              <a:t>Динаміка чисельності ЗО, які виконували роботи за договорами ЦПХ</a:t>
            </a:r>
            <a:endParaRPr lang="uk-UA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857801986"/>
              </p:ext>
            </p:extLst>
          </p:nvPr>
        </p:nvGraphicFramePr>
        <p:xfrm>
          <a:off x="41196" y="881336"/>
          <a:ext cx="9865096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669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16988" y="466460"/>
            <a:ext cx="516724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Динаміка чисельності найманих працівників</a:t>
            </a:r>
            <a:endParaRPr lang="uk-UA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983013048"/>
              </p:ext>
            </p:extLst>
          </p:nvPr>
        </p:nvGraphicFramePr>
        <p:xfrm>
          <a:off x="128464" y="851180"/>
          <a:ext cx="9289032" cy="5499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6716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464" y="272709"/>
            <a:ext cx="977753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Динаміка чисельності керівників, які працюють за основним місцем працевлаштування та отримують заробітну плату на рівні та менше мінімальної</a:t>
            </a:r>
            <a:endParaRPr lang="uk-UA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493863410"/>
              </p:ext>
            </p:extLst>
          </p:nvPr>
        </p:nvGraphicFramePr>
        <p:xfrm>
          <a:off x="128464" y="1026178"/>
          <a:ext cx="9937104" cy="5831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2700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4641" y="379985"/>
            <a:ext cx="841147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Динаміка кількості фізичних осіб-підприємців, що перебувають на обліку</a:t>
            </a:r>
            <a:endParaRPr lang="uk-UA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274774566"/>
              </p:ext>
            </p:extLst>
          </p:nvPr>
        </p:nvGraphicFramePr>
        <p:xfrm>
          <a:off x="-87560" y="764706"/>
          <a:ext cx="10026595" cy="6087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2519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720080"/>
          </a:xfrm>
        </p:spPr>
        <p:txBody>
          <a:bodyPr/>
          <a:lstStyle/>
          <a:p>
            <a:r>
              <a:rPr lang="uk-UA" sz="2000" b="1" dirty="0" smtClean="0"/>
              <a:t>Динаміка застрахованих осіб, яким нараховано заробітну плату на рівні та менше 3200,0 /3723,0 /4173,0 грн.,тис. осіб</a:t>
            </a:r>
            <a:endParaRPr lang="ru-RU" sz="20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9553067"/>
              </p:ext>
            </p:extLst>
          </p:nvPr>
        </p:nvGraphicFramePr>
        <p:xfrm>
          <a:off x="128464" y="980728"/>
          <a:ext cx="9777536" cy="5877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8517306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6549" y="116632"/>
            <a:ext cx="8088899" cy="576064"/>
          </a:xfrm>
        </p:spPr>
        <p:txBody>
          <a:bodyPr>
            <a:norm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Розподіл застрахованих осіб по діапазонах заробітної плати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342688302"/>
              </p:ext>
            </p:extLst>
          </p:nvPr>
        </p:nvGraphicFramePr>
        <p:xfrm>
          <a:off x="0" y="764704"/>
          <a:ext cx="9932014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6921183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21908</TotalTime>
  <Words>323</Words>
  <Application>Microsoft Office PowerPoint</Application>
  <PresentationFormat>Лист A4 (210x297 мм)</PresentationFormat>
  <Paragraphs>135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5_Оформление по умолчанию</vt:lpstr>
      <vt:lpstr>2_Тема Office</vt:lpstr>
      <vt:lpstr>Тема Office</vt:lpstr>
      <vt:lpstr>1_Оформление по умолчанию</vt:lpstr>
      <vt:lpstr>СТРУКТУРА ЗАСТРАХОВАНИХ ОСІБ у лютому 2019 року</vt:lpstr>
      <vt:lpstr>Інформація про чисельність найманих працівників, тис. осіб</vt:lpstr>
      <vt:lpstr>Інформація про чисельність застрахованих осіб, тис. осіб</vt:lpstr>
      <vt:lpstr>Динаміка чисельності ЗО, які виконували роботи за договорами ЦПХ</vt:lpstr>
      <vt:lpstr>Презентация PowerPoint</vt:lpstr>
      <vt:lpstr>Презентация PowerPoint</vt:lpstr>
      <vt:lpstr>Презентация PowerPoint</vt:lpstr>
      <vt:lpstr>Динаміка застрахованих осіб, яким нараховано заробітну плату на рівні та менше 3200,0 /3723,0 /4173,0 грн.,тис. осіб</vt:lpstr>
      <vt:lpstr>Розподіл застрахованих осіб по діапазонах заробітної плати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Dubyk</cp:lastModifiedBy>
  <cp:revision>1021</cp:revision>
  <cp:lastPrinted>2019-04-10T08:17:38Z</cp:lastPrinted>
  <dcterms:created xsi:type="dcterms:W3CDTF">2007-07-25T13:50:34Z</dcterms:created>
  <dcterms:modified xsi:type="dcterms:W3CDTF">2019-04-10T08:18:30Z</dcterms:modified>
</cp:coreProperties>
</file>