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76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FFFFCC"/>
    <a:srgbClr val="FFCC66"/>
    <a:srgbClr val="00CC00"/>
    <a:srgbClr val="CC99FF"/>
    <a:srgbClr val="FF00FF"/>
    <a:srgbClr val="E1FBF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811417093295463E-2"/>
          <c:y val="0.1613552608629604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8156172011033251E-2"/>
                  <c:y val="-0.1772724118594702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видатки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на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пенсійні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виплати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0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168 370,0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224488898159181E-2"/>
                  <c:y val="-0.15172023832966686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сплата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поштового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збору</a:t>
                    </a:r>
                    <a:r>
                      <a:rPr lang="ru-RU" dirty="0"/>
                      <a:t> та </a:t>
                    </a:r>
                    <a:r>
                      <a:rPr lang="ru-RU" dirty="0" err="1"/>
                      <a:t>розрахунково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касове</a:t>
                    </a:r>
                    <a:r>
                      <a:rPr lang="ru-RU" dirty="0"/>
                      <a:t> </a:t>
                    </a:r>
                    <a:r>
                      <a:rPr lang="ru-RU" dirty="0" err="1" smtClean="0"/>
                      <a:t>обслуговування</a:t>
                    </a:r>
                    <a:endParaRPr lang="ru-RU" dirty="0" smtClean="0"/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665,4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004260567768969E-2"/>
                  <c:y val="5.849616755843371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видатки на виплату пільг і житлових субсидій громадянам на оплату житлово-комунальних послуг у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готівковій</a:t>
                    </a:r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формі</a:t>
                    </a:r>
                    <a:endParaRPr lang="ru-RU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 10 169,2</a:t>
                    </a:r>
                    <a:endParaRPr lang="ru-RU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4229781004245266E-2"/>
                  <c:y val="0.2438117368171324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кошти</a:t>
                    </a:r>
                    <a:r>
                      <a:rPr lang="ru-RU" dirty="0"/>
                      <a:t> Державного бюджету </a:t>
                    </a:r>
                    <a:r>
                      <a:rPr lang="ru-RU" dirty="0" err="1"/>
                      <a:t>України</a:t>
                    </a:r>
                    <a:r>
                      <a:rPr lang="ru-RU" dirty="0"/>
                      <a:t> на </a:t>
                    </a:r>
                    <a:r>
                      <a:rPr lang="ru-RU" dirty="0" err="1"/>
                      <a:t>відшкодування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витрат</a:t>
                    </a:r>
                    <a:r>
                      <a:rPr lang="ru-RU" dirty="0"/>
                      <a:t> ПАТ "</a:t>
                    </a:r>
                    <a:r>
                      <a:rPr lang="ru-RU" dirty="0" err="1"/>
                      <a:t>Укрпошта</a:t>
                    </a:r>
                    <a:r>
                      <a:rPr lang="ru-RU" dirty="0" smtClean="0"/>
                      <a:t>";</a:t>
                    </a:r>
                  </a:p>
                  <a:p>
                    <a:r>
                      <a:rPr lang="ru-RU" dirty="0" smtClean="0"/>
                      <a:t> </a:t>
                    </a:r>
                    <a:r>
                      <a:rPr lang="ru-RU" dirty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500,0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30588033156710198"/>
                  <c:y val="0.24946222039680352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1 783,2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168370</c:v>
                </c:pt>
                <c:pt idx="1">
                  <c:v>665.4</c:v>
                </c:pt>
                <c:pt idx="2">
                  <c:v>10169.200000000001</c:v>
                </c:pt>
                <c:pt idx="3">
                  <c:v>500</c:v>
                </c:pt>
                <c:pt idx="4">
                  <c:v>1783.2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на виплату пільг і житлових субсидій громадянам на оплату житлово-комунальних послуг у готівковій формі</c:v>
                </c:pt>
                <c:pt idx="3">
                  <c:v>кошти Державного бюджету України на відшкодування витрат ПАТ "Укрпошта"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733958304671794E-2"/>
          <c:y val="0.23101599456274677"/>
          <c:w val="0.93459651155470391"/>
          <c:h val="0.6666666070319686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-лютий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FFFF00"/>
                  </a:gs>
                  <a:gs pos="31700">
                    <a:schemeClr val="bg1"/>
                  </a:gs>
                  <a:gs pos="100000">
                    <a:srgbClr val="7030A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8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20021476054682488"/>
                  <c:y val="0.25939465652829091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доходи;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94 </a:t>
                    </a:r>
                    <a:r>
                      <a:rPr lang="uk-UA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351,5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8941736243485528E-3"/>
                  <c:y val="-0.2111660485828380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кошти Державного бюджету України на фінансування пенсійних програм; </a:t>
                    </a:r>
                  </a:p>
                  <a:p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87 158,7</a:t>
                    </a:r>
                    <a:endParaRPr lang="ru-RU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94351.5</c:v>
                </c:pt>
                <c:pt idx="1">
                  <c:v>87158.7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47190716183048E-2"/>
          <c:y val="9.6712323291991947E-2"/>
          <c:w val="0.88049044634771234"/>
          <c:h val="0.730663733839871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травень 2018 року</c:v>
                </c:pt>
                <c:pt idx="1">
                  <c:v>січень - травень 2019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74772.100000000006</c:v>
                </c:pt>
                <c:pt idx="1">
                  <c:v>92083.5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97441025071289E-2"/>
                  <c:y val="-4.121696505266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травень 2018 року</c:v>
                </c:pt>
                <c:pt idx="1">
                  <c:v>січень - травень 2019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2110</c:v>
                </c:pt>
                <c:pt idx="1">
                  <c:v>2268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03744"/>
        <c:axId val="136305280"/>
        <c:axId val="0"/>
      </c:bar3DChart>
      <c:catAx>
        <c:axId val="136303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36305280"/>
        <c:crosses val="autoZero"/>
        <c:auto val="1"/>
        <c:lblAlgn val="ctr"/>
        <c:lblOffset val="100"/>
        <c:noMultiLvlLbl val="0"/>
      </c:catAx>
      <c:valAx>
        <c:axId val="136305280"/>
        <c:scaling>
          <c:orientation val="minMax"/>
          <c:max val="10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3630374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92415964198422396"/>
          <c:w val="0.97737498863762617"/>
          <c:h val="7.5840358015776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0.25758</cdr:x>
      <cdr:y>0.13415</cdr:y>
    </cdr:from>
    <cdr:to>
      <cdr:x>0.40152</cdr:x>
      <cdr:y>0.26356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48272" y="792088"/>
          <a:ext cx="1368158" cy="76412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76 882,1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0.62121</cdr:x>
      <cdr:y>0.04878</cdr:y>
    </cdr:from>
    <cdr:to>
      <cdr:x>0.76515</cdr:x>
      <cdr:y>0.16643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904656" y="288032"/>
          <a:ext cx="1368158" cy="694683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94 </a:t>
          </a:r>
          <a:r>
            <a:rPr lang="uk-UA" sz="1600" b="1" dirty="0" smtClean="0">
              <a:solidFill>
                <a:srgbClr val="C00000"/>
              </a:solidFill>
              <a:effectLst/>
            </a:rPr>
            <a:t>351,5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0.40571</cdr:x>
      <cdr:y>0.2439</cdr:y>
    </cdr:from>
    <cdr:to>
      <cdr:x>0.57995</cdr:x>
      <cdr:y>0.30488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856252" y="1440160"/>
          <a:ext cx="1656161" cy="36006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0.44811</cdr:x>
      <cdr:y>0.19512</cdr:y>
    </cdr:from>
    <cdr:to>
      <cdr:x>0.55189</cdr:x>
      <cdr:y>0.27747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59311" y="1152128"/>
          <a:ext cx="986434" cy="4862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+158,0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uk-UA" b="1" smtClean="0">
              <a:solidFill>
                <a:srgbClr val="C00000"/>
              </a:solidFill>
            </a:rPr>
            <a:t>107,5%</a:t>
          </a:r>
          <a:endParaRPr lang="uk-UA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січень-травень 2019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 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245394"/>
              </p:ext>
            </p:extLst>
          </p:nvPr>
        </p:nvGraphicFramePr>
        <p:xfrm>
          <a:off x="373988" y="1412776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181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487,8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млн. грн.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935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023920"/>
              </p:ext>
            </p:extLst>
          </p:nvPr>
        </p:nvGraphicFramePr>
        <p:xfrm>
          <a:off x="272480" y="1052736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848544" y="1628800"/>
            <a:ext cx="3096344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4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 </a:t>
            </a:r>
            <a:r>
              <a:rPr lang="uk-UA" sz="1400" b="1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-</a:t>
            </a:r>
            <a:endParaRPr lang="en-US" sz="14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181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510,2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січень-травень 2019 року (оперативні дані)млн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93610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2018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144820963"/>
              </p:ext>
            </p:extLst>
          </p:nvPr>
        </p:nvGraphicFramePr>
        <p:xfrm>
          <a:off x="272480" y="764704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232920" y="4547608"/>
            <a:ext cx="1584176" cy="389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44888" y="437632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+17 311,4</a:t>
            </a: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123,2%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22050</TotalTime>
  <Words>147</Words>
  <Application>Microsoft Office PowerPoint</Application>
  <PresentationFormat>Лист A4 (210x297 мм)</PresentationFormat>
  <Paragraphs>36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2018 – 2019 роки, млн.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938</cp:revision>
  <cp:lastPrinted>2019-05-03T11:18:58Z</cp:lastPrinted>
  <dcterms:created xsi:type="dcterms:W3CDTF">2007-07-25T13:50:34Z</dcterms:created>
  <dcterms:modified xsi:type="dcterms:W3CDTF">2019-06-07T08:31:36Z</dcterms:modified>
</cp:coreProperties>
</file>