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  <p:sldMasterId id="2147483946" r:id="rId2"/>
    <p:sldMasterId id="2147484031" r:id="rId3"/>
    <p:sldMasterId id="2147484058" r:id="rId4"/>
    <p:sldMasterId id="2147484073" r:id="rId5"/>
  </p:sldMasterIdLst>
  <p:notesMasterIdLst>
    <p:notesMasterId r:id="rId15"/>
  </p:notesMasterIdLst>
  <p:sldIdLst>
    <p:sldId id="513" r:id="rId6"/>
    <p:sldId id="514" r:id="rId7"/>
    <p:sldId id="515" r:id="rId8"/>
    <p:sldId id="516" r:id="rId9"/>
    <p:sldId id="517" r:id="rId10"/>
    <p:sldId id="518" r:id="rId11"/>
    <p:sldId id="519" r:id="rId12"/>
    <p:sldId id="520" r:id="rId13"/>
    <p:sldId id="521" r:id="rId14"/>
  </p:sldIdLst>
  <p:sldSz cx="9906000" cy="6858000" type="A4"/>
  <p:notesSz cx="9931400" cy="67945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99FF"/>
    <a:srgbClr val="99CC00"/>
    <a:srgbClr val="99FFCC"/>
    <a:srgbClr val="66FFFF"/>
    <a:srgbClr val="FF9999"/>
    <a:srgbClr val="FFFF99"/>
    <a:srgbClr val="CCFF33"/>
    <a:srgbClr val="99FF33"/>
    <a:srgbClr val="F3DA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0" autoAdjust="0"/>
    <p:restoredTop sz="99824" autoAdjust="0"/>
  </p:normalViewPr>
  <p:slideViewPr>
    <p:cSldViewPr>
      <p:cViewPr>
        <p:scale>
          <a:sx n="70" d="100"/>
          <a:sy n="70" d="100"/>
        </p:scale>
        <p:origin x="-978" y="-9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  <c:spPr>
        <a:noFill/>
        <a:ln w="25393">
          <a:noFill/>
        </a:ln>
      </c:spPr>
    </c:sideWall>
    <c:backWall>
      <c:thickness val="0"/>
      <c:spPr>
        <a:noFill/>
        <a:ln w="25393">
          <a:noFill/>
        </a:ln>
      </c:spPr>
    </c:backWall>
    <c:plotArea>
      <c:layout>
        <c:manualLayout>
          <c:layoutTarget val="inner"/>
          <c:xMode val="edge"/>
          <c:yMode val="edge"/>
          <c:x val="2.5601994043672568E-2"/>
          <c:y val="1.5525039317751418E-2"/>
          <c:w val="0.96870867745108546"/>
          <c:h val="0.744444866036065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rgbClr val="D4F50B"/>
              </a:solidFill>
            </c:spPr>
          </c:dPt>
          <c:dPt>
            <c:idx val="1"/>
            <c:bubble3D val="0"/>
            <c:spPr>
              <a:solidFill>
                <a:srgbClr val="99FFCC"/>
              </a:solidFill>
            </c:spPr>
          </c:dPt>
          <c:dPt>
            <c:idx val="2"/>
            <c:bubble3D val="0"/>
            <c:spPr>
              <a:solidFill>
                <a:srgbClr val="0099CC"/>
              </a:solidFill>
            </c:spPr>
          </c:dPt>
          <c:dPt>
            <c:idx val="3"/>
            <c:bubble3D val="0"/>
            <c:spPr>
              <a:solidFill>
                <a:srgbClr val="6699FF"/>
              </a:solidFill>
              <a:ln>
                <a:solidFill>
                  <a:srgbClr val="ACE5F2"/>
                </a:solidFill>
              </a:ln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наймані працівники, які працювали повний робочий час</c:v>
                </c:pt>
                <c:pt idx="1">
                  <c:v>наймані працівники–інваліди</c:v>
                </c:pt>
                <c:pt idx="2">
                  <c:v>які працювали за угодою ЦПХ</c:v>
                </c:pt>
                <c:pt idx="3">
                  <c:v>які працювали неповний робочий час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8814.4</c:v>
                </c:pt>
                <c:pt idx="1">
                  <c:v>437.10000000000105</c:v>
                </c:pt>
                <c:pt idx="2">
                  <c:v>221.4</c:v>
                </c:pt>
                <c:pt idx="3">
                  <c:v>872.3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48484817940836106"/>
          <c:y val="0.72577175393283544"/>
          <c:w val="0.51389669585360853"/>
          <c:h val="0.18059294683611773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1"/>
  </c:chart>
  <c:txPr>
    <a:bodyPr/>
    <a:lstStyle/>
    <a:p>
      <a:pPr>
        <a:defRPr sz="1799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371349388491391"/>
          <c:y val="0.32823715571353856"/>
          <c:w val="0.47131188729613926"/>
          <c:h val="0.455201688568819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9999"/>
              </a:solidFill>
              <a:ln>
                <a:noFill/>
              </a:ln>
            </c:spPr>
          </c:dPt>
          <c:cat>
            <c:strRef>
              <c:f>Лист1!$A$2</c:f>
              <c:strCache>
                <c:ptCount val="1"/>
                <c:pt idx="0">
                  <c:v>здійснено доплату</c:v>
                </c:pt>
              </c:strCache>
            </c:strRef>
          </c:cat>
          <c:val>
            <c:numRef>
              <c:f>Лист1!$B$2</c:f>
              <c:numCache>
                <c:formatCode>_-* #,##0.0\ _г_р_н_._-;\-* #,##0.0\ _г_р_н_._-;_-* "-"??\ _г_р_н_._-;_-@_-</c:formatCode>
                <c:ptCount val="1"/>
                <c:pt idx="0">
                  <c:v>688.4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312885429505139E-2"/>
          <c:y val="2.4744206503691371E-2"/>
          <c:w val="0.78640502347562069"/>
          <c:h val="0.816865707333331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чисельність осіб, яким нараховано з/п менше мінімальної грн.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травень 17</c:v>
                </c:pt>
                <c:pt idx="2">
                  <c:v>січень 18</c:v>
                </c:pt>
                <c:pt idx="3">
                  <c:v>травень 18</c:v>
                </c:pt>
                <c:pt idx="4">
                  <c:v>січень 19</c:v>
                </c:pt>
                <c:pt idx="5">
                  <c:v>травень 19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1666.7</c:v>
                </c:pt>
                <c:pt idx="1">
                  <c:v>1323.1379999999999</c:v>
                </c:pt>
                <c:pt idx="2">
                  <c:v>1358.8</c:v>
                </c:pt>
                <c:pt idx="3">
                  <c:v>1170.2809999999999</c:v>
                </c:pt>
                <c:pt idx="4">
                  <c:v>1225.2</c:v>
                </c:pt>
                <c:pt idx="5">
                  <c:v>1078.6400000000001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чисельність осіб, яким нараховано з/п  мінімальну 3200,0 /3723,0/4173,0 грн.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травень 17</c:v>
                </c:pt>
                <c:pt idx="2">
                  <c:v>січень 18</c:v>
                </c:pt>
                <c:pt idx="3">
                  <c:v>травень 18</c:v>
                </c:pt>
                <c:pt idx="4">
                  <c:v>січень 19</c:v>
                </c:pt>
                <c:pt idx="5">
                  <c:v>травень 19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1286.3</c:v>
                </c:pt>
                <c:pt idx="1">
                  <c:v>1168.0809999999999</c:v>
                </c:pt>
                <c:pt idx="2">
                  <c:v>842.1</c:v>
                </c:pt>
                <c:pt idx="3">
                  <c:v>729.90899999999999</c:v>
                </c:pt>
                <c:pt idx="4">
                  <c:v>708.2</c:v>
                </c:pt>
                <c:pt idx="5">
                  <c:v>611.81899999999996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чисельність  осіб, яким нараховано з/п від 3200,01/3723,01/4173,01 грн. до 3–х мін. з/п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 rot="-540000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травень 17</c:v>
                </c:pt>
                <c:pt idx="2">
                  <c:v>січень 18</c:v>
                </c:pt>
                <c:pt idx="3">
                  <c:v>травень 18</c:v>
                </c:pt>
                <c:pt idx="4">
                  <c:v>січень 19</c:v>
                </c:pt>
                <c:pt idx="5">
                  <c:v>травень 19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5929.9</c:v>
                </c:pt>
                <c:pt idx="1">
                  <c:v>6086.4840000000004</c:v>
                </c:pt>
                <c:pt idx="2">
                  <c:v>6446.9</c:v>
                </c:pt>
                <c:pt idx="3">
                  <c:v>6358.9110000000001</c:v>
                </c:pt>
                <c:pt idx="4">
                  <c:v>6602.8</c:v>
                </c:pt>
                <c:pt idx="5">
                  <c:v>6467.2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чисельність осіб, яким нараховано від 3–х мін. з/п і більше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17</c:v>
                </c:pt>
                <c:pt idx="1">
                  <c:v>травень 17</c:v>
                </c:pt>
                <c:pt idx="2">
                  <c:v>січень 18</c:v>
                </c:pt>
                <c:pt idx="3">
                  <c:v>травень 18</c:v>
                </c:pt>
                <c:pt idx="4">
                  <c:v>січень 19</c:v>
                </c:pt>
                <c:pt idx="5">
                  <c:v>травень 19</c:v>
                </c:pt>
              </c:strCache>
            </c:strRef>
          </c:cat>
          <c:val>
            <c:numRef>
              <c:f>Лист1!$E$2:$E$7</c:f>
              <c:numCache>
                <c:formatCode>#,##0.0</c:formatCode>
                <c:ptCount val="6"/>
                <c:pt idx="0">
                  <c:v>1099.3999999999987</c:v>
                </c:pt>
                <c:pt idx="1">
                  <c:v>1553.1310000000001</c:v>
                </c:pt>
                <c:pt idx="2">
                  <c:v>1355.2</c:v>
                </c:pt>
                <c:pt idx="3">
                  <c:v>1900.0730000000001</c:v>
                </c:pt>
                <c:pt idx="4">
                  <c:v>1706.5</c:v>
                </c:pt>
                <c:pt idx="5">
                  <c:v>2187.6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3613056"/>
        <c:axId val="153614592"/>
        <c:axId val="0"/>
      </c:bar3DChart>
      <c:catAx>
        <c:axId val="153613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614592"/>
        <c:crosses val="autoZero"/>
        <c:auto val="1"/>
        <c:lblAlgn val="ctr"/>
        <c:lblOffset val="100"/>
        <c:noMultiLvlLbl val="0"/>
      </c:catAx>
      <c:valAx>
        <c:axId val="15361459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613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810902952451778"/>
          <c:y val="0"/>
          <c:w val="0.21062009253803915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451565082142507E-2"/>
          <c:y val="2.4744206503691371E-2"/>
          <c:w val="0.74345267795637227"/>
          <c:h val="0.901858887825249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 застраховані особи (наймані працівники)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травень 2018</c:v>
                </c:pt>
                <c:pt idx="1">
                  <c:v>грудень 2018</c:v>
                </c:pt>
                <c:pt idx="2">
                  <c:v>травень 2019</c:v>
                </c:pt>
              </c:strCache>
            </c:strRef>
          </c:cat>
          <c:val>
            <c:numRef>
              <c:f>Лист1!$B$2:$B$4</c:f>
              <c:numCache>
                <c:formatCode>#,##0.0_ ;[Red]\-#,##0.0\ </c:formatCode>
                <c:ptCount val="3"/>
                <c:pt idx="0">
                  <c:v>10159.200000000001</c:v>
                </c:pt>
                <c:pt idx="1">
                  <c:v>10385.700000000001</c:v>
                </c:pt>
                <c:pt idx="2">
                  <c:v>10345.200000000001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деякі категорії застрахованих осіб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3796815064992232E-3"/>
                  <c:y val="1.145255144810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93630129984464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травень 2018</c:v>
                </c:pt>
                <c:pt idx="1">
                  <c:v>грудень 2018</c:v>
                </c:pt>
                <c:pt idx="2">
                  <c:v>травень 2019</c:v>
                </c:pt>
              </c:strCache>
            </c:strRef>
          </c:cat>
          <c:val>
            <c:numRef>
              <c:f>Лист1!$C$2:$C$4</c:f>
              <c:numCache>
                <c:formatCode>#,##0.0_ ;[Red]\-#,##0.0\ </c:formatCode>
                <c:ptCount val="3"/>
                <c:pt idx="0">
                  <c:v>1329.5</c:v>
                </c:pt>
                <c:pt idx="1">
                  <c:v>1301.7</c:v>
                </c:pt>
                <c:pt idx="2">
                  <c:v>1276.9000000000001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особи, яким нараховано грошове забезпечення</c:v>
                </c:pt>
              </c:strCache>
            </c:strRef>
          </c:tx>
          <c:spPr>
            <a:solidFill>
              <a:srgbClr val="4F81BD">
                <a:lumMod val="40000"/>
                <a:lumOff val="60000"/>
              </a:srgbClr>
            </a:solidFill>
          </c:spPr>
          <c:invertIfNegative val="0"/>
          <c:dLbls>
            <c:txPr>
              <a:bodyPr rot="0" vert="horz"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травень 2018</c:v>
                </c:pt>
                <c:pt idx="1">
                  <c:v>грудень 2018</c:v>
                </c:pt>
                <c:pt idx="2">
                  <c:v>травень 2019</c:v>
                </c:pt>
              </c:strCache>
            </c:strRef>
          </c:cat>
          <c:val>
            <c:numRef>
              <c:f>Лист1!$D$2:$D$4</c:f>
              <c:numCache>
                <c:formatCode>#,##0.0_ ;[Red]\-#,##0.0\ </c:formatCode>
                <c:ptCount val="3"/>
                <c:pt idx="0">
                  <c:v>409.8</c:v>
                </c:pt>
                <c:pt idx="1">
                  <c:v>404.2</c:v>
                </c:pt>
                <c:pt idx="2">
                  <c:v>405.1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фізичні особи – підприємці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</c:spPr>
          <c:invertIfNegative val="0"/>
          <c:dLbls>
            <c:dLbl>
              <c:idx val="10"/>
              <c:layout>
                <c:manualLayout>
                  <c:x val="8.2779804026563465E-3"/>
                  <c:y val="-2.1744159324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травень 2018</c:v>
                </c:pt>
                <c:pt idx="1">
                  <c:v>грудень 2018</c:v>
                </c:pt>
                <c:pt idx="2">
                  <c:v>травень 2019</c:v>
                </c:pt>
              </c:strCache>
            </c:strRef>
          </c:cat>
          <c:val>
            <c:numRef>
              <c:f>Лист1!$E$2:$E$4</c:f>
              <c:numCache>
                <c:formatCode>#,##0.0_ ;[Red]\-#,##0.0\ </c:formatCode>
                <c:ptCount val="3"/>
                <c:pt idx="0">
                  <c:v>1089.8</c:v>
                </c:pt>
                <c:pt idx="1">
                  <c:v>1094.5</c:v>
                </c:pt>
                <c:pt idx="2">
                  <c:v>1259.3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особи, які заключили договір про добровільну участь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9776633765079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7486123475458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376425855106604E-2"/>
                  <c:y val="-2.748612347545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00" b="1" i="0" u="none" strike="noStrike" kern="1200" baseline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травень 2018</c:v>
                </c:pt>
                <c:pt idx="1">
                  <c:v>грудень 2018</c:v>
                </c:pt>
                <c:pt idx="2">
                  <c:v>травень 2019</c:v>
                </c:pt>
              </c:strCache>
            </c:strRef>
          </c:cat>
          <c:val>
            <c:numRef>
              <c:f>Лист1!$F$2:$F$4</c:f>
              <c:numCache>
                <c:formatCode>#,##0.0_ ;[Red]\-#,##0.0\ </c:formatCode>
                <c:ptCount val="3"/>
                <c:pt idx="0">
                  <c:v>2.2000000000000002</c:v>
                </c:pt>
                <c:pt idx="1">
                  <c:v>5.4</c:v>
                </c:pt>
                <c:pt idx="2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565056"/>
        <c:axId val="155575040"/>
        <c:axId val="0"/>
      </c:bar3DChart>
      <c:catAx>
        <c:axId val="155565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575040"/>
        <c:crosses val="autoZero"/>
        <c:auto val="1"/>
        <c:lblAlgn val="ctr"/>
        <c:lblOffset val="100"/>
        <c:noMultiLvlLbl val="0"/>
      </c:catAx>
      <c:valAx>
        <c:axId val="155575040"/>
        <c:scaling>
          <c:orientation val="minMax"/>
        </c:scaling>
        <c:delete val="0"/>
        <c:axPos val="l"/>
        <c:majorGridlines/>
        <c:numFmt formatCode="#,##0.0_ ;[Red]\-#,##0.0\ 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565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37553985470754"/>
          <c:y val="0"/>
          <c:w val="0.2106244601452924"/>
          <c:h val="1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17552388745122E-2"/>
          <c:y val="2.9965211362057497E-2"/>
          <c:w val="0.88579675251006174"/>
          <c:h val="0.648082943929924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загальна чисельність ЗО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7632582592201815E-2"/>
                  <c:y val="1.2749587395242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29893677669229E-2"/>
                  <c:y val="-1.0624656162702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619999237716491E-3"/>
                  <c:y val="-2.9749204572985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6722107924748024E-3"/>
                  <c:y val="-2.274797445531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872657295985765E-3"/>
                  <c:y val="-1.06248234801220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345971291105529E-2"/>
                  <c:y val="-7.3285029909661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3799877872450505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3411229963212359E-3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8.2891235929178995E-3"/>
                  <c:y val="-7.73692481290566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7.1430627740470039E-3"/>
                  <c:y val="-1.555566784413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7.7242025825192172E-3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2873670970865363E-3"/>
                  <c:y val="-6.374793697621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1.2873670970865363E-3"/>
                  <c:y val="-1.487451862778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травень 2017</c:v>
                </c:pt>
                <c:pt idx="2">
                  <c:v>січень 2018 </c:v>
                </c:pt>
                <c:pt idx="3">
                  <c:v>травень 2018 </c:v>
                </c:pt>
                <c:pt idx="4">
                  <c:v>січень 2019 </c:v>
                </c:pt>
                <c:pt idx="5">
                  <c:v>травень 2019 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265997</c:v>
                </c:pt>
                <c:pt idx="1">
                  <c:v>304301</c:v>
                </c:pt>
                <c:pt idx="2">
                  <c:v>237052</c:v>
                </c:pt>
                <c:pt idx="3">
                  <c:v>284659</c:v>
                </c:pt>
                <c:pt idx="4">
                  <c:v>190250</c:v>
                </c:pt>
                <c:pt idx="5">
                  <c:v>221427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 т. ч. по  бюджетним установам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101095012152172E-3"/>
                  <c:y val="-3.3998899720646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774644666407706E-2"/>
                  <c:y val="-2.7624106023025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4822189262020358E-3"/>
                  <c:y val="-3.2146361247679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5847541676229E-2"/>
                  <c:y val="-4.9009614728216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1949531966034588E-3"/>
                  <c:y val="-2.9476811813412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250352556123123E-2"/>
                  <c:y val="-2.33742435579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3250352556123123E-2"/>
                  <c:y val="-3.8384958565514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06755691386529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334446142331615E-2"/>
                  <c:y val="-2.2611447730878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9.3411229963212359E-3"/>
                  <c:y val="4.5222895461757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001669213497408E-2"/>
                  <c:y val="-1.130572386543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029893677669229E-2"/>
                  <c:y val="4.2498624650808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7242025825192172E-3"/>
                  <c:y val="-2.124931232540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6.4368354854326812E-3"/>
                  <c:y val="-4.24986246508077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1586303873778731E-2"/>
                  <c:y val="-2.1249312325404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січень 2017</c:v>
                </c:pt>
                <c:pt idx="1">
                  <c:v>травень 2017</c:v>
                </c:pt>
                <c:pt idx="2">
                  <c:v>січень 2018 </c:v>
                </c:pt>
                <c:pt idx="3">
                  <c:v>травень 2018 </c:v>
                </c:pt>
                <c:pt idx="4">
                  <c:v>січень 2019 </c:v>
                </c:pt>
                <c:pt idx="5">
                  <c:v>травень 2019 </c:v>
                </c:pt>
              </c:strCache>
            </c:strRef>
          </c:cat>
          <c:val>
            <c:numRef>
              <c:f>Лист1!$C$2:$C$7</c:f>
              <c:numCache>
                <c:formatCode>#,##0</c:formatCode>
                <c:ptCount val="6"/>
                <c:pt idx="0">
                  <c:v>18916</c:v>
                </c:pt>
                <c:pt idx="1">
                  <c:v>35364</c:v>
                </c:pt>
                <c:pt idx="2">
                  <c:v>18962</c:v>
                </c:pt>
                <c:pt idx="3">
                  <c:v>39794</c:v>
                </c:pt>
                <c:pt idx="4">
                  <c:v>20305</c:v>
                </c:pt>
                <c:pt idx="5">
                  <c:v>33953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731840"/>
        <c:axId val="155733376"/>
        <c:axId val="0"/>
      </c:bar3DChart>
      <c:catAx>
        <c:axId val="155731840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733376"/>
        <c:crosses val="autoZero"/>
        <c:auto val="1"/>
        <c:lblAlgn val="ctr"/>
        <c:lblOffset val="100"/>
        <c:noMultiLvlLbl val="0"/>
      </c:catAx>
      <c:valAx>
        <c:axId val="15573337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731840"/>
        <c:crosses val="autoZero"/>
        <c:crossBetween val="between"/>
        <c:majorUnit val="50000"/>
      </c:valAx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147441444056905"/>
          <c:y val="0.89230396756451424"/>
          <c:w val="0.81686655659509044"/>
          <c:h val="0.10769603243548576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389174673959568"/>
          <c:y val="2.4063665797252515E-2"/>
          <c:w val="0.80980472453965058"/>
          <c:h val="0.9034705807249291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травень 2017 рік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#,##0.0</c:formatCode>
                <c:ptCount val="1"/>
                <c:pt idx="0">
                  <c:v>10130.799999999999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травень 2018 рік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0821868198968418E-2"/>
                  <c:y val="-1.719620376426766E-2"/>
                </c:manualLayout>
              </c:layout>
              <c:numFmt formatCode="#,##0.0" sourceLinked="0"/>
              <c:spPr/>
              <c:txPr>
                <a:bodyPr rot="0" vert="horz"/>
                <a:lstStyle/>
                <a:p>
                  <a:pPr>
                    <a:defRPr sz="1800" b="1">
                      <a:effectLst/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825997475690312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599390765367154E-4"/>
                  <c:y val="0.15771315184270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282496844612897E-3"/>
                  <c:y val="0.15524883083135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2282496844612897E-3"/>
                  <c:y val="0.1527845636753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0119549558245806E-2"/>
                  <c:y val="0.147856029363198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2349618345592953E-2"/>
                  <c:y val="0.15493913064666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230483434657131E-2"/>
                  <c:y val="0.1454929111074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14456877745711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344076325714024E-2"/>
                  <c:y val="0.14087408853264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4180095407142529E-2"/>
                  <c:y val="0.13856467724522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8281706855999638E-2"/>
                  <c:y val="7.390116119745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" sourceLinked="0"/>
            <c:txPr>
              <a:bodyPr rot="0" vert="horz"/>
              <a:lstStyle/>
              <a:p>
                <a:pPr>
                  <a:defRPr sz="1800" b="1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#,##0.0</c:formatCode>
                <c:ptCount val="1"/>
                <c:pt idx="0">
                  <c:v>10159.200000000001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травень 2019 рік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#,##0.0</c:formatCode>
                <c:ptCount val="1"/>
                <c:pt idx="0">
                  <c:v>10345.200000000001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7676288"/>
        <c:axId val="157677824"/>
        <c:axId val="155728064"/>
      </c:bar3DChart>
      <c:catAx>
        <c:axId val="157676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7677824"/>
        <c:crosses val="autoZero"/>
        <c:auto val="1"/>
        <c:lblAlgn val="ctr"/>
        <c:lblOffset val="100"/>
        <c:noMultiLvlLbl val="0"/>
      </c:catAx>
      <c:valAx>
        <c:axId val="15767782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600" i="1"/>
            </a:pPr>
            <a:endParaRPr lang="ru-RU"/>
          </a:p>
        </c:txPr>
        <c:crossAx val="157676288"/>
        <c:crosses val="autoZero"/>
        <c:crossBetween val="between"/>
        <c:majorUnit val="250"/>
        <c:minorUnit val="100"/>
      </c:valAx>
      <c:serAx>
        <c:axId val="155728064"/>
        <c:scaling>
          <c:orientation val="minMax"/>
        </c:scaling>
        <c:delete val="1"/>
        <c:axPos val="b"/>
        <c:majorTickMark val="out"/>
        <c:minorTickMark val="none"/>
        <c:tickLblPos val="nextTo"/>
        <c:crossAx val="157677824"/>
        <c:crosses val="autoZero"/>
      </c:serAx>
    </c:plotArea>
    <c:legend>
      <c:legendPos val="b"/>
      <c:layout>
        <c:manualLayout>
          <c:xMode val="edge"/>
          <c:yMode val="edge"/>
          <c:x val="2.3610423067746585E-2"/>
          <c:y val="0.91681817705546076"/>
          <c:w val="0.94503453104693791"/>
          <c:h val="6.409816489087485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75163588226542"/>
          <c:y val="3.885453922654894E-2"/>
          <c:w val="0.74586863229885947"/>
          <c:h val="0.65819062436012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Чисельність керівників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34615381994595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230769230769232E-3"/>
                  <c:y val="0.343269204779739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461538461538108E-3"/>
                  <c:y val="0.320192283450008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7692307692307696E-3"/>
                  <c:y val="0.30288459245271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294230746954062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9893100389975502E-3"/>
                  <c:y val="0.341244663363740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4505715145982167E-4"/>
                  <c:y val="0.32175399043386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4947010718615807E-3"/>
                  <c:y val="0.33177727303748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947010718615807E-3"/>
                  <c:y val="0.34007862379887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7727394218677796E-3"/>
                  <c:y val="0.291507011016454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617552961104067E-3"/>
                  <c:y val="0.325243980354681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5560767000123979E-3"/>
                  <c:y val="0.25344103437999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3.6173516952223636E-3"/>
                  <c:y val="0.24823202765790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7133737277054686E-3"/>
                  <c:y val="0.1433883119293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713265353769066E-3"/>
                  <c:y val="0.1238501449461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0063294085164826E-7"/>
                  <c:y val="0.15459062365072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3566868638527343E-3"/>
                  <c:y val="0.11179427709748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4.0700605915582029E-3"/>
                  <c:y val="0.12880644969927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9.6519393224081915E-17"/>
                  <c:y val="8.9429523112387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1.1254788115330182E-3"/>
                  <c:y val="6.1129780710042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159228175297666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2.5560767000123979E-3"/>
                  <c:y val="8.27528686575138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1.2780383500061989E-3"/>
                  <c:y val="0.108885353496728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Лист1!$A$2:$A$18</c:f>
              <c:strCache>
                <c:ptCount val="17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45.8</c:v>
                </c:pt>
                <c:pt idx="1">
                  <c:v>44.2</c:v>
                </c:pt>
                <c:pt idx="2">
                  <c:v>42.6</c:v>
                </c:pt>
                <c:pt idx="3">
                  <c:v>41.3</c:v>
                </c:pt>
                <c:pt idx="4">
                  <c:v>40.5</c:v>
                </c:pt>
                <c:pt idx="5">
                  <c:v>40.799999999999997</c:v>
                </c:pt>
                <c:pt idx="6">
                  <c:v>39.299999999999997</c:v>
                </c:pt>
                <c:pt idx="7" formatCode="0.0">
                  <c:v>39</c:v>
                </c:pt>
                <c:pt idx="8">
                  <c:v>38.799999999999997</c:v>
                </c:pt>
                <c:pt idx="9">
                  <c:v>38.799999999999997</c:v>
                </c:pt>
                <c:pt idx="10" formatCode="0.0">
                  <c:v>33</c:v>
                </c:pt>
                <c:pt idx="11" formatCode="0.0">
                  <c:v>32.1</c:v>
                </c:pt>
                <c:pt idx="12" formatCode="0.0">
                  <c:v>38.299999999999997</c:v>
                </c:pt>
                <c:pt idx="13" formatCode="0.0">
                  <c:v>36.700000000000003</c:v>
                </c:pt>
                <c:pt idx="14" formatCode="0.0">
                  <c:v>35.5</c:v>
                </c:pt>
                <c:pt idx="15" formatCode="0.0">
                  <c:v>34.9</c:v>
                </c:pt>
                <c:pt idx="16" formatCode="0.0">
                  <c:v>34.200000000000003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126208"/>
        <c:axId val="156189440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marker>
            <c:symbol val="square"/>
            <c:size val="8"/>
          </c:marker>
          <c:dLbls>
            <c:dLbl>
              <c:idx val="0"/>
              <c:layout>
                <c:manualLayout>
                  <c:x val="-3.450703545016737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672920400148775E-2"/>
                  <c:y val="-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170575250092983E-2"/>
                  <c:y val="-3.2665606049018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3004690300111583E-2"/>
                  <c:y val="-5.0087262608495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6838805350130179E-2"/>
                  <c:y val="-2.3954777769280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3004690300111583E-2"/>
                  <c:y val="1.9599363629411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683880535013013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3004690300111583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5560767000123979E-2"/>
                  <c:y val="-3.7021020188887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9394882050142578E-2"/>
                  <c:y val="3.0487898979084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6838805350130179E-2"/>
                  <c:y val="-8.05751615875793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116843700136378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8341150500185966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2.3004690300111489E-2"/>
                  <c:y val="-5.879809088823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1950958750154974E-2"/>
                  <c:y val="-3.048789897908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3004690300111583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3.1950958750154884E-2"/>
                  <c:y val="-3.484331311895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3.5785073800173574E-2"/>
                  <c:y val="4.1376434328756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4282728650117689E-2"/>
                  <c:y val="-4.3554141398691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8116843700136378E-2"/>
                  <c:y val="3.266560604901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2.4282728650117782E-2"/>
                  <c:y val="-3.9198727258822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1.2780383500061989E-2"/>
                  <c:y val="-4.7909555538560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2.3004690300111583E-2"/>
                  <c:y val="-4.3554141398691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Лист1!$A$2:$A$18</c:f>
              <c:strCache>
                <c:ptCount val="17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</c:strCache>
            </c:strRef>
          </c:cat>
          <c:val>
            <c:numRef>
              <c:f>Лист1!$C$2:$C$18</c:f>
              <c:numCache>
                <c:formatCode>0.0</c:formatCode>
                <c:ptCount val="17"/>
                <c:pt idx="0">
                  <c:v>100</c:v>
                </c:pt>
                <c:pt idx="1">
                  <c:v>96.506550218340621</c:v>
                </c:pt>
                <c:pt idx="2">
                  <c:v>96.380090497737555</c:v>
                </c:pt>
                <c:pt idx="3">
                  <c:v>96.948356807511729</c:v>
                </c:pt>
                <c:pt idx="4">
                  <c:v>98.062953995157386</c:v>
                </c:pt>
                <c:pt idx="5">
                  <c:v>100.74074074074073</c:v>
                </c:pt>
                <c:pt idx="6">
                  <c:v>96.32352941176471</c:v>
                </c:pt>
                <c:pt idx="7">
                  <c:v>99.236641221374057</c:v>
                </c:pt>
                <c:pt idx="8">
                  <c:v>99.487179487179475</c:v>
                </c:pt>
                <c:pt idx="9">
                  <c:v>100</c:v>
                </c:pt>
                <c:pt idx="10">
                  <c:v>85.051546391752581</c:v>
                </c:pt>
                <c:pt idx="11">
                  <c:v>97.27272727272728</c:v>
                </c:pt>
                <c:pt idx="12">
                  <c:v>119.31464174454827</c:v>
                </c:pt>
                <c:pt idx="13">
                  <c:v>95.822454308094009</c:v>
                </c:pt>
                <c:pt idx="14">
                  <c:v>96.730245231607626</c:v>
                </c:pt>
                <c:pt idx="15">
                  <c:v>98.309859154929569</c:v>
                </c:pt>
                <c:pt idx="16">
                  <c:v>97.994269340974228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196864"/>
        <c:axId val="156190976"/>
      </c:lineChart>
      <c:catAx>
        <c:axId val="15612620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189440"/>
        <c:crosses val="autoZero"/>
        <c:auto val="1"/>
        <c:lblAlgn val="ctr"/>
        <c:lblOffset val="100"/>
        <c:noMultiLvlLbl val="1"/>
      </c:catAx>
      <c:valAx>
        <c:axId val="156189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126208"/>
        <c:crosses val="autoZero"/>
        <c:crossBetween val="between"/>
      </c:valAx>
      <c:valAx>
        <c:axId val="156190976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196864"/>
        <c:crosses val="max"/>
        <c:crossBetween val="between"/>
      </c:valAx>
      <c:catAx>
        <c:axId val="156196864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56190976"/>
        <c:crosses val="autoZero"/>
        <c:auto val="1"/>
        <c:lblAlgn val="ctr"/>
        <c:lblOffset val="100"/>
        <c:noMultiLvlLbl val="1"/>
      </c:cat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04001264816731"/>
          <c:y val="3.569241251675271E-2"/>
          <c:w val="0.70793672497927573"/>
          <c:h val="0.74125167527096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кількість підприємців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7840956974924955E-3"/>
                  <c:y val="0.259118925740035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700605915582029E-3"/>
                  <c:y val="0.24334497292143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82573731123893E-7"/>
                  <c:y val="0.18306686036291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0700605915582029E-3"/>
                  <c:y val="0.167439201551445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075247878267747E-3"/>
                  <c:y val="0.30239959366674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095387816103074E-4"/>
                  <c:y val="0.34809056553191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921974508793863E-3"/>
                  <c:y val="0.3464725260175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8034442400436039E-3"/>
                  <c:y val="0.344214991292154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8900544003223425E-3"/>
                  <c:y val="0.33736107447022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0700756338517708E-3"/>
                  <c:y val="0.35899253796314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5.1084141725082147E-3"/>
                  <c:y val="0.3992827074778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1346823123902911E-3"/>
                  <c:y val="0.494103601181020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57515138489188E-3"/>
                  <c:y val="0.473107033396006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1.2666313938081671E-3"/>
                  <c:y val="0.33754078363049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2.6170399821674258E-3"/>
                  <c:y val="0.335514866744179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1.1828541992570758E-3"/>
                  <c:y val="0.35632055514689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3.7998941814245016E-3"/>
                  <c:y val="0.36508556554341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2.5332627876163342E-3"/>
                  <c:y val="0.35465454938502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5332627876163342E-3"/>
                  <c:y val="0.308758078288143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1.2666313938081671E-3"/>
                  <c:y val="0.29206845243473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0"/>
                  <c:y val="0.331706313836586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-9.2885229194505063E-17"/>
                  <c:y val="0.42141305279868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0"/>
                  <c:y val="0.46313711743221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0"/>
                  <c:y val="0.53615423054089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</c:spPr>
            <c:txPr>
              <a:bodyPr rot="-5400000" vert="horz"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Лист1!$A$2:$A$18</c:f>
              <c:strCache>
                <c:ptCount val="17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1803.9</c:v>
                </c:pt>
                <c:pt idx="1">
                  <c:v>1804.6</c:v>
                </c:pt>
                <c:pt idx="2">
                  <c:v>1800.7</c:v>
                </c:pt>
                <c:pt idx="3">
                  <c:v>1810</c:v>
                </c:pt>
                <c:pt idx="4">
                  <c:v>1816.5</c:v>
                </c:pt>
                <c:pt idx="5">
                  <c:v>1823.9</c:v>
                </c:pt>
                <c:pt idx="6">
                  <c:v>1833.4</c:v>
                </c:pt>
                <c:pt idx="7">
                  <c:v>1841.9</c:v>
                </c:pt>
                <c:pt idx="8">
                  <c:v>1853.4</c:v>
                </c:pt>
                <c:pt idx="9">
                  <c:v>1886.7</c:v>
                </c:pt>
                <c:pt idx="10">
                  <c:v>1895.5</c:v>
                </c:pt>
                <c:pt idx="11">
                  <c:v>1881.6</c:v>
                </c:pt>
                <c:pt idx="12">
                  <c:v>1876.4</c:v>
                </c:pt>
                <c:pt idx="13">
                  <c:v>1878.7</c:v>
                </c:pt>
                <c:pt idx="14">
                  <c:v>1888.7</c:v>
                </c:pt>
                <c:pt idx="15">
                  <c:v>1894.3</c:v>
                </c:pt>
                <c:pt idx="16">
                  <c:v>1899.6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635136"/>
        <c:axId val="156636672"/>
      </c:bar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темп росту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pPr>
              <a:solidFill>
                <a:schemeClr val="accent6"/>
              </a:solidFill>
            </c:spPr>
          </c:marker>
          <c:dLbls>
            <c:dLbl>
              <c:idx val="0"/>
              <c:delete val="1"/>
            </c:dLbl>
            <c:dLbl>
              <c:idx val="1"/>
              <c:layout>
                <c:manualLayout>
                  <c:x val="-2.84904241409074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2560505336058754E-2"/>
                  <c:y val="-3.766023929900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023692489823316E-2"/>
                  <c:y val="-6.2623878583629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0700605915582028E-2"/>
                  <c:y val="-3.1255317622936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0164372850404351E-2"/>
                  <c:y val="-3.6159322847999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7043777074869386E-2"/>
                  <c:y val="4.25311131750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590421274620148E-2"/>
                  <c:y val="-3.3634195597815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7865890663779723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6732310420436849E-2"/>
                  <c:y val="-3.5465454938502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2932416239012344E-2"/>
                  <c:y val="-3.963786140185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490424140907321E-2"/>
                  <c:y val="-4.6882976434404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4199147367575934E-2"/>
                  <c:y val="-4.58964710968862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166578484520418E-2"/>
                  <c:y val="-3.3379251706826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0399153451396013E-2"/>
                  <c:y val="-2.5034438780119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2.6389716548838364E-2"/>
                  <c:y val="-9.3838242700670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2.7865890663779678E-2"/>
                  <c:y val="-4.7982674328562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2.7865990398535004E-2"/>
                  <c:y val="4.3810267865209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2.9132522057587939E-2"/>
                  <c:y val="-5.632748725526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2.9132522057587845E-2"/>
                  <c:y val="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0399153451396106E-2"/>
                  <c:y val="-5.42412840235928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-1.7732839513314339E-2"/>
                  <c:y val="-3.7551658170179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1.7732839513314339E-2"/>
                  <c:y val="-5.841369048694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Лист1!$A$2:$A$18</c:f>
              <c:strCache>
                <c:ptCount val="17"/>
                <c:pt idx="0">
                  <c:v>січ.18</c:v>
                </c:pt>
                <c:pt idx="1">
                  <c:v>лют.18</c:v>
                </c:pt>
                <c:pt idx="2">
                  <c:v>берез.18</c:v>
                </c:pt>
                <c:pt idx="3">
                  <c:v>квіт.18</c:v>
                </c:pt>
                <c:pt idx="4">
                  <c:v>трав.18</c:v>
                </c:pt>
                <c:pt idx="5">
                  <c:v>черв.18</c:v>
                </c:pt>
                <c:pt idx="6">
                  <c:v>лип.18</c:v>
                </c:pt>
                <c:pt idx="7">
                  <c:v>серп.18</c:v>
                </c:pt>
                <c:pt idx="8">
                  <c:v>верес.18</c:v>
                </c:pt>
                <c:pt idx="9">
                  <c:v>жовт.18</c:v>
                </c:pt>
                <c:pt idx="10">
                  <c:v>лист.18</c:v>
                </c:pt>
                <c:pt idx="11">
                  <c:v>груд.18</c:v>
                </c:pt>
                <c:pt idx="12">
                  <c:v>січ.19</c:v>
                </c:pt>
                <c:pt idx="13">
                  <c:v>лют.19</c:v>
                </c:pt>
                <c:pt idx="14">
                  <c:v>берез.19</c:v>
                </c:pt>
                <c:pt idx="15">
                  <c:v>квіт.19</c:v>
                </c:pt>
                <c:pt idx="16">
                  <c:v>трав.19</c:v>
                </c:pt>
              </c:strCache>
            </c:strRef>
          </c:cat>
          <c:val>
            <c:numRef>
              <c:f>Лист1!$C$2:$C$18</c:f>
              <c:numCache>
                <c:formatCode>0.0</c:formatCode>
                <c:ptCount val="17"/>
                <c:pt idx="0">
                  <c:v>100</c:v>
                </c:pt>
                <c:pt idx="1">
                  <c:v>100.03880481179665</c:v>
                </c:pt>
                <c:pt idx="2">
                  <c:v>99.783885625623412</c:v>
                </c:pt>
                <c:pt idx="3">
                  <c:v>100.51646581884823</c:v>
                </c:pt>
                <c:pt idx="4">
                  <c:v>100.35911602209944</c:v>
                </c:pt>
                <c:pt idx="5">
                  <c:v>100.4073768235618</c:v>
                </c:pt>
                <c:pt idx="6">
                  <c:v>100.52086188935796</c:v>
                </c:pt>
                <c:pt idx="7">
                  <c:v>100.46361950474527</c:v>
                </c:pt>
                <c:pt idx="8">
                  <c:v>100.62435528530322</c:v>
                </c:pt>
                <c:pt idx="9">
                  <c:v>101.79669796050501</c:v>
                </c:pt>
                <c:pt idx="10">
                  <c:v>100.46642285471987</c:v>
                </c:pt>
                <c:pt idx="11">
                  <c:v>99.266684252176205</c:v>
                </c:pt>
                <c:pt idx="12">
                  <c:v>99.723639455782319</c:v>
                </c:pt>
                <c:pt idx="13">
                  <c:v>100.12257514389256</c:v>
                </c:pt>
                <c:pt idx="14">
                  <c:v>100.5322829616224</c:v>
                </c:pt>
                <c:pt idx="15">
                  <c:v>100.29650023825911</c:v>
                </c:pt>
                <c:pt idx="16">
                  <c:v>100.27978672860687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672768"/>
        <c:axId val="156638208"/>
      </c:lineChart>
      <c:catAx>
        <c:axId val="15663513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400" b="1" i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636672"/>
        <c:crosses val="autoZero"/>
        <c:auto val="1"/>
        <c:lblAlgn val="ctr"/>
        <c:lblOffset val="100"/>
        <c:noMultiLvlLbl val="0"/>
      </c:catAx>
      <c:valAx>
        <c:axId val="156636672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635136"/>
        <c:crosses val="autoZero"/>
        <c:crossBetween val="between"/>
      </c:valAx>
      <c:valAx>
        <c:axId val="156638208"/>
        <c:scaling>
          <c:orientation val="minMax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672768"/>
        <c:crosses val="max"/>
        <c:crossBetween val="between"/>
      </c:valAx>
      <c:catAx>
        <c:axId val="15667276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56638208"/>
        <c:crosses val="autoZero"/>
        <c:auto val="1"/>
        <c:lblAlgn val="ctr"/>
        <c:lblOffset val="100"/>
        <c:noMultiLvlLbl val="0"/>
      </c:catAx>
      <c:spPr>
        <a:noFill/>
      </c:spPr>
    </c:plotArea>
    <c:legend>
      <c:legendPos val="b"/>
      <c:layout>
        <c:manualLayout>
          <c:xMode val="edge"/>
          <c:yMode val="edge"/>
          <c:x val="1.5398182253253914E-2"/>
          <c:y val="0.9218385017698455"/>
          <c:w val="0.48093470383632586"/>
          <c:h val="6.1964106660441387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blipFill>
          <a:blip xmlns:r="http://schemas.openxmlformats.org/officeDocument/2006/relationships" r:embed="rId2"/>
          <a:stretch>
            <a:fillRect/>
          </a:stretch>
        </a:blipFill>
      </c:spPr>
    </c:backWall>
    <c:plotArea>
      <c:layout>
        <c:manualLayout>
          <c:layoutTarget val="inner"/>
          <c:xMode val="edge"/>
          <c:yMode val="edge"/>
          <c:x val="8.870785382596405E-2"/>
          <c:y val="1.4484443913876753E-2"/>
          <c:w val="0.89206141178111997"/>
          <c:h val="0.7738920667250415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т.ч. із з/п від 0 до 3200,0/3723,0/4173,0</c:v>
                </c:pt>
              </c:strCache>
            </c:strRef>
          </c:tx>
          <c:spPr>
            <a:solidFill>
              <a:srgbClr val="1AB39F">
                <a:lumMod val="75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1.6982636785786392E-3"/>
                  <c:y val="1.5432166848544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61397133050677E-3"/>
                  <c:y val="-1.1219235904669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15404805168584E-3"/>
                  <c:y val="-8.228304719442869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853422168383267E-3"/>
                  <c:y val="7.34205482811553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4589137896224508E-5"/>
                  <c:y val="7.04296170959290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853422168382798E-3"/>
                  <c:y val="1.16231089334767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5093882495457299E-4"/>
                  <c:y val="7.2672815484848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4884918231374924E-3"/>
                  <c:y val="3.07267897900898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9.5093882495457299E-4"/>
                  <c:y val="8.632177748250531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0141328487785181E-4"/>
                  <c:y val="-3.10706495575887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3.9360993337371293E-3"/>
                  <c:y val="5.05782034430094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-2.4718975739071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4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травень 2017</c:v>
                </c:pt>
                <c:pt idx="1">
                  <c:v>травень 2018</c:v>
                </c:pt>
                <c:pt idx="2">
                  <c:v>травень 2019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2491.1999999999998</c:v>
                </c:pt>
                <c:pt idx="1">
                  <c:v>1900.2</c:v>
                </c:pt>
                <c:pt idx="2">
                  <c:v>1690.4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Всього найманих працівників</c:v>
                </c:pt>
              </c:strCache>
            </c:strRef>
          </c:tx>
          <c:spPr>
            <a:solidFill>
              <a:srgbClr val="FEB80A">
                <a:lumMod val="75000"/>
              </a:srgbClr>
            </a:solidFill>
            <a:ln>
              <a:solidFill>
                <a:schemeClr val="accent5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EB80A">
                  <a:lumMod val="75000"/>
                </a:srgbClr>
              </a:solidFill>
              <a:ln>
                <a:gradFill>
                  <a:gsLst>
                    <a:gs pos="0">
                      <a:schemeClr val="accent2">
                        <a:lumMod val="5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dPt>
          <c:cat>
            <c:strRef>
              <c:f>Лист1!$A$2:$A$4</c:f>
              <c:strCache>
                <c:ptCount val="3"/>
                <c:pt idx="0">
                  <c:v>травень 2017</c:v>
                </c:pt>
                <c:pt idx="1">
                  <c:v>травень 2018</c:v>
                </c:pt>
                <c:pt idx="2">
                  <c:v>травень 2019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7639.5999999999995</c:v>
                </c:pt>
                <c:pt idx="1">
                  <c:v>8259</c:v>
                </c:pt>
                <c:pt idx="2">
                  <c:v>8654.8000000000011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56442624"/>
        <c:axId val="156444160"/>
        <c:axId val="0"/>
      </c:bar3DChart>
      <c:catAx>
        <c:axId val="156442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0" i="1" baseline="0"/>
            </a:pPr>
            <a:endParaRPr lang="ru-RU"/>
          </a:p>
        </c:txPr>
        <c:crossAx val="156444160"/>
        <c:crosses val="autoZero"/>
        <c:auto val="1"/>
        <c:lblAlgn val="ctr"/>
        <c:lblOffset val="100"/>
        <c:noMultiLvlLbl val="0"/>
      </c:catAx>
      <c:valAx>
        <c:axId val="15644416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56442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3090892570937423E-2"/>
          <c:y val="0.90795407175322052"/>
          <c:w val="0.32750551877282785"/>
          <c:h val="9.2045935597331555E-2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1118079374435031"/>
          <c:y val="1.1482619587165961E-2"/>
          <c:w val="0.64581311829710997"/>
          <c:h val="0.846667878927923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травень 2018 року (10 159,2 тис. осіб)</c:v>
                </c:pt>
              </c:strCache>
            </c:strRef>
          </c:tx>
          <c:spPr>
            <a:solidFill>
              <a:srgbClr val="7FD13B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46</c:v>
                </c:pt>
                <c:pt idx="1">
                  <c:v>426.2</c:v>
                </c:pt>
                <c:pt idx="2">
                  <c:v>1890.7</c:v>
                </c:pt>
                <c:pt idx="3">
                  <c:v>3162.5</c:v>
                </c:pt>
                <c:pt idx="4">
                  <c:v>2733.6</c:v>
                </c:pt>
                <c:pt idx="5">
                  <c:v>1900.2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грудень 2018 року (10 385,7 тис. осіб)</c:v>
                </c:pt>
              </c:strCache>
            </c:strRef>
          </c:tx>
          <c:spPr>
            <a:solidFill>
              <a:srgbClr val="D6ECFF">
                <a:lumMod val="75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86.4</c:v>
                </c:pt>
                <c:pt idx="1">
                  <c:v>771.4</c:v>
                </c:pt>
                <c:pt idx="2">
                  <c:v>2389.9</c:v>
                </c:pt>
                <c:pt idx="3">
                  <c:v>2975.1</c:v>
                </c:pt>
                <c:pt idx="4">
                  <c:v>2721.5</c:v>
                </c:pt>
                <c:pt idx="5">
                  <c:v>1441.4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травень 2019 року (10 345,2 тис. осіб)</c:v>
                </c:pt>
              </c:strCache>
            </c:strRef>
          </c:tx>
          <c:spPr>
            <a:solidFill>
              <a:srgbClr val="FEB80A">
                <a:lumMod val="60000"/>
                <a:lumOff val="40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понад  макс. велич. на яку нараховується ЄСВ  (55845,01/62595,01)</c:v>
                </c:pt>
                <c:pt idx="1">
                  <c:v>від 20 000,01 до макс. велич. на яку нараховується ЄСВ </c:v>
                </c:pt>
                <c:pt idx="2">
                  <c:v>від 10 000,01 до 20 000,00 грн.</c:v>
                </c:pt>
                <c:pt idx="3">
                  <c:v>від 5 000,01 до 10 000,00 грн.</c:v>
                </c:pt>
                <c:pt idx="4">
                  <c:v>від мін з/п до 5 000,00 грн.</c:v>
                </c:pt>
                <c:pt idx="5">
                  <c:v>≤ мін з/п (3723/4173)</c:v>
                </c:pt>
              </c:strCache>
            </c:str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54.5</c:v>
                </c:pt>
                <c:pt idx="1">
                  <c:v>724.8</c:v>
                </c:pt>
                <c:pt idx="2">
                  <c:v>2472.3000000000002</c:v>
                </c:pt>
                <c:pt idx="3">
                  <c:v>3086.4</c:v>
                </c:pt>
                <c:pt idx="4">
                  <c:v>2316.6999999999998</c:v>
                </c:pt>
                <c:pt idx="5">
                  <c:v>1690.5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494848"/>
        <c:axId val="156967680"/>
      </c:barChart>
      <c:catAx>
        <c:axId val="156494848"/>
        <c:scaling>
          <c:orientation val="minMax"/>
        </c:scaling>
        <c:delete val="0"/>
        <c:axPos val="l"/>
        <c:numFmt formatCode="@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967680"/>
        <c:crosses val="autoZero"/>
        <c:auto val="1"/>
        <c:lblAlgn val="ctr"/>
        <c:lblOffset val="100"/>
        <c:tickLblSkip val="1"/>
        <c:noMultiLvlLbl val="0"/>
      </c:catAx>
      <c:valAx>
        <c:axId val="156967680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6494848"/>
        <c:crosses val="autoZero"/>
        <c:crossBetween val="between"/>
        <c:majorUnit val="6000"/>
      </c:valAx>
      <c:spPr>
        <a:ln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9367260865244968"/>
          <c:w val="0.98729023538463001"/>
          <c:h val="0.10632739134755036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0.36713</cdr:x>
      <cdr:y>0.33091</cdr:y>
    </cdr:from>
    <cdr:to>
      <cdr:x>0.55825</cdr:x>
      <cdr:y>0.53809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58059" y="1840170"/>
          <a:ext cx="1800191" cy="11521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           </a:t>
          </a:r>
          <a:endParaRPr lang="uk-UA" sz="1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uk-UA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r>
            <a:rPr lang="uk-UA" sz="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800" i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0.55061</cdr:x>
      <cdr:y>0.37964</cdr:y>
    </cdr:from>
    <cdr:to>
      <cdr:x>0.74208</cdr:x>
      <cdr:y>0.54697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186247" y="1960537"/>
          <a:ext cx="1803483" cy="8640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</a:t>
          </a:r>
          <a:endParaRPr lang="ru-RU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0.54032</cdr:x>
      <cdr:y>0.41436</cdr:y>
    </cdr:from>
    <cdr:to>
      <cdr:x>0.72379</cdr:x>
      <cdr:y>0.58865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4824536" y="2304256"/>
          <a:ext cx="1638202" cy="9692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uk-UA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Особи, які працювали повний робочий час</a:t>
          </a:r>
          <a:endParaRPr lang="ru-RU" sz="1200" b="1" dirty="0">
            <a:solidFill>
              <a:srgbClr val="C00000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0.39516</cdr:x>
      <cdr:y>0.14244</cdr:y>
    </cdr:from>
    <cdr:to>
      <cdr:x>0.50794</cdr:x>
      <cdr:y>0.27193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3" y="792100"/>
          <a:ext cx="1007000" cy="72008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1 530,8 (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4,8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%)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0.56452</cdr:x>
      <cdr:y>0.6086</cdr:y>
    </cdr:from>
    <cdr:to>
      <cdr:x>0.67742</cdr:x>
      <cdr:y>0.67334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40560" y="3384376"/>
          <a:ext cx="1008083" cy="360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800" dirty="0" smtClean="0">
              <a:latin typeface="Times New Roman" pitchFamily="18" charset="0"/>
              <a:cs typeface="Times New Roman" pitchFamily="18" charset="0"/>
            </a:rPr>
            <a:t>85,2%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0.45154</cdr:x>
      <cdr:y>0.70636</cdr:y>
    </cdr:from>
    <cdr:to>
      <cdr:x>0.45962</cdr:x>
      <cdr:y>0.72227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 flipH="1">
          <a:off x="4025652" y="3196952"/>
          <a:ext cx="72008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0.32382</cdr:y>
    </cdr:from>
    <cdr:to>
      <cdr:x>0.36346</cdr:x>
      <cdr:y>0.4511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68152" y="1465586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0.26168</cdr:y>
    </cdr:from>
    <cdr:to>
      <cdr:x>1</cdr:x>
      <cdr:y>0.33645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H="1">
          <a:off x="1944216" y="1008112"/>
          <a:ext cx="1944210" cy="288032"/>
        </a:xfrm>
        <a:prstGeom xmlns:a="http://schemas.openxmlformats.org/drawingml/2006/main" prst="straightConnector1">
          <a:avLst/>
        </a:prstGeom>
        <a:ln xmlns:a="http://schemas.openxmlformats.org/drawingml/2006/main" w="22225">
          <a:solidFill>
            <a:srgbClr val="3366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0.03704</cdr:x>
      <cdr:y>0.61682</cdr:y>
    </cdr:from>
    <cdr:to>
      <cdr:x>0.92593</cdr:x>
      <cdr:y>0.93457</cdr:y>
    </cdr:to>
    <cdr:sp macro="" textlink="">
      <cdr:nvSpPr>
        <cdr:cNvPr id="12" name="Овал 11"/>
        <cdr:cNvSpPr/>
      </cdr:nvSpPr>
      <cdr:spPr>
        <a:xfrm xmlns:a="http://schemas.openxmlformats.org/drawingml/2006/main">
          <a:off x="144016" y="2376264"/>
          <a:ext cx="3456384" cy="1224136"/>
        </a:xfrm>
        <a:prstGeom xmlns:a="http://schemas.openxmlformats.org/drawingml/2006/main" prst="ellipse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Нарахована заробітна плата менше 4173,0 грн. –         1 078,6 тис. осіб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 (</a:t>
          </a:r>
          <a:r>
            <a:rPr kumimoji="0" lang="uk-UA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10,4</a:t>
          </a:r>
          <a:r>
            <a:rPr kumimoji="0" lang="en-US" sz="1400" b="1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rPr>
            <a:t>%)</a:t>
          </a:r>
          <a:endParaRPr lang="ru-RU" sz="1400" dirty="0">
            <a:solidFill>
              <a:srgbClr val="800000"/>
            </a:solidFill>
          </a:endParaRPr>
        </a:p>
      </cdr:txBody>
    </cdr:sp>
  </cdr:relSizeAnchor>
  <cdr:relSizeAnchor xmlns:cdr="http://schemas.openxmlformats.org/drawingml/2006/chartDrawing">
    <cdr:from>
      <cdr:x>0.80702</cdr:x>
      <cdr:y>0.44157</cdr:y>
    </cdr:from>
    <cdr:to>
      <cdr:x>0.98313</cdr:x>
      <cdr:y>0.60716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1728192"/>
          <a:ext cx="722835" cy="648083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21299999" lon="0" rev="0"/>
          </a:camera>
          <a:lightRig rig="threePt" dir="t"/>
        </a:scene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400" b="1" dirty="0" smtClean="0">
              <a:latin typeface="Times New Roman" pitchFamily="18" charset="0"/>
              <a:cs typeface="Times New Roman" pitchFamily="18" charset="0"/>
            </a:rPr>
            <a:t>в т.ч.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0.1369</cdr:x>
      <cdr:y>0.08974</cdr:y>
    </cdr:from>
    <cdr:to>
      <cdr:x>0.20297</cdr:x>
      <cdr:y>0.13852</cdr:y>
    </cdr:to>
    <cdr:sp macro="" textlink="">
      <cdr:nvSpPr>
        <cdr:cNvPr id="3" name="Скругленная прямоугольная выноска 2"/>
        <cdr:cNvSpPr/>
      </cdr:nvSpPr>
      <cdr:spPr>
        <a:xfrm xmlns:a="http://schemas.openxmlformats.org/drawingml/2006/main">
          <a:off x="1368152" y="504056"/>
          <a:ext cx="660275" cy="273979"/>
        </a:xfrm>
        <a:prstGeom xmlns:a="http://schemas.openxmlformats.org/drawingml/2006/main" prst="wedgeRoundRectCallout">
          <a:avLst>
            <a:gd name="adj1" fmla="val -16809"/>
            <a:gd name="adj2" fmla="val 53811"/>
            <a:gd name="adj3" fmla="val 16667"/>
          </a:avLst>
        </a:prstGeom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 </a:t>
          </a:r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982,3</a:t>
          </a:r>
          <a:endParaRPr lang="uk-UA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0.2594</cdr:x>
      <cdr:y>0.08974</cdr:y>
    </cdr:from>
    <cdr:to>
      <cdr:x>0.32425</cdr:x>
      <cdr:y>0.13852</cdr:y>
    </cdr:to>
    <cdr:sp macro="" textlink="">
      <cdr:nvSpPr>
        <cdr:cNvPr id="13" name="Прямоугольная выноска 12"/>
        <cdr:cNvSpPr/>
      </cdr:nvSpPr>
      <cdr:spPr>
        <a:xfrm xmlns:a="http://schemas.openxmlformats.org/drawingml/2006/main">
          <a:off x="2592288" y="504056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10 130,8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0.38189</cdr:x>
      <cdr:y>0.07692</cdr:y>
    </cdr:from>
    <cdr:to>
      <cdr:x>0.44674</cdr:x>
      <cdr:y>0.1257</cdr:y>
    </cdr:to>
    <cdr:sp macro="" textlink="">
      <cdr:nvSpPr>
        <cdr:cNvPr id="12" name="Прямоугольная выноска 11"/>
        <cdr:cNvSpPr/>
      </cdr:nvSpPr>
      <cdr:spPr>
        <a:xfrm xmlns:a="http://schemas.openxmlformats.org/drawingml/2006/main">
          <a:off x="3816424" y="432048"/>
          <a:ext cx="648082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10 003,0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0.61967</cdr:x>
      <cdr:y>0.07692</cdr:y>
    </cdr:from>
    <cdr:to>
      <cdr:x>0.69173</cdr:x>
      <cdr:y>0.1257</cdr:y>
    </cdr:to>
    <cdr:sp macro="" textlink="">
      <cdr:nvSpPr>
        <cdr:cNvPr id="4" name="Скругленная прямоугольная выноска 3"/>
        <cdr:cNvSpPr/>
      </cdr:nvSpPr>
      <cdr:spPr>
        <a:xfrm xmlns:a="http://schemas.openxmlformats.org/drawingml/2006/main">
          <a:off x="6192688" y="432048"/>
          <a:ext cx="720136" cy="273979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10 242,7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0.49718</cdr:x>
      <cdr:y>0.08974</cdr:y>
    </cdr:from>
    <cdr:to>
      <cdr:x>0.56924</cdr:x>
      <cdr:y>0.13852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4968552" y="504056"/>
          <a:ext cx="720136" cy="273979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10 159,2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0.73495</cdr:x>
      <cdr:y>0.0641</cdr:y>
    </cdr:from>
    <cdr:to>
      <cdr:x>0.80701</cdr:x>
      <cdr:y>0.11538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7344816" y="360040"/>
          <a:ext cx="720080" cy="288032"/>
        </a:xfrm>
        <a:prstGeom xmlns:a="http://schemas.openxmlformats.org/drawingml/2006/main" prst="wedgeRectCallout">
          <a:avLst/>
        </a:prstGeom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b="1" dirty="0" smtClean="0">
              <a:latin typeface="Times New Roman" pitchFamily="18" charset="0"/>
              <a:cs typeface="Times New Roman" pitchFamily="18" charset="0"/>
            </a:rPr>
            <a:t>10 345,2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0.18742</cdr:x>
      <cdr:y>0.03896</cdr:y>
    </cdr:from>
    <cdr:to>
      <cdr:x>0.30727</cdr:x>
      <cdr:y>0.1039</cdr:y>
    </cdr:to>
    <cdr:sp macro="" textlink="">
      <cdr:nvSpPr>
        <cdr:cNvPr id="12" name="Скругленная прямоугольная выноска 11"/>
        <cdr:cNvSpPr/>
      </cdr:nvSpPr>
      <cdr:spPr>
        <a:xfrm xmlns:a="http://schemas.openxmlformats.org/drawingml/2006/main">
          <a:off x="1752195" y="216024"/>
          <a:ext cx="112048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1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 </a:t>
          </a:r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990,5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0.42234</cdr:x>
      <cdr:y>0.01299</cdr:y>
    </cdr:from>
    <cdr:to>
      <cdr:x>0.54858</cdr:x>
      <cdr:y>0.07793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3948439" y="72008"/>
          <a:ext cx="1180223" cy="360068"/>
        </a:xfrm>
        <a:prstGeom xmlns:a="http://schemas.openxmlformats.org/drawingml/2006/main" prst="wedgeRound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13 191,5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0.638</cdr:x>
      <cdr:y>0.01299</cdr:y>
    </cdr:from>
    <cdr:to>
      <cdr:x>0.76123</cdr:x>
      <cdr:y>0.07793</cdr:y>
    </cdr:to>
    <cdr:sp macro="" textlink="">
      <cdr:nvSpPr>
        <cdr:cNvPr id="2" name="Прямоугольная выноска 1"/>
        <cdr:cNvSpPr/>
      </cdr:nvSpPr>
      <cdr:spPr>
        <a:xfrm xmlns:a="http://schemas.openxmlformats.org/drawingml/2006/main">
          <a:off x="5964663" y="72008"/>
          <a:ext cx="1152082" cy="360068"/>
        </a:xfrm>
        <a:prstGeom xmlns:a="http://schemas.openxmlformats.org/drawingml/2006/main" prst="wedgeRectCallou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uk-UA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13 288,7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0.33734</cdr:x>
      <cdr:y>0.72896</cdr:y>
    </cdr:from>
    <cdr:to>
      <cdr:x>0.44588</cdr:x>
      <cdr:y>0.91787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7824" y="352839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0.89053</cdr:x>
      <cdr:y>0</cdr:y>
    </cdr:from>
    <cdr:to>
      <cdr:x>0.99906</cdr:x>
      <cdr:y>0.18891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785201" y="0"/>
          <a:ext cx="1070659" cy="1129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0.02326</cdr:x>
      <cdr:y>0.33533</cdr:y>
    </cdr:from>
    <cdr:to>
      <cdr:x>0.12169</cdr:x>
      <cdr:y>0.52294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89793" y="1754425"/>
          <a:ext cx="96686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/>
            <a:t>Тис. осіб</a:t>
          </a:r>
          <a:endParaRPr lang="uk-UA" sz="1600" b="1" i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0.00847</cdr:x>
      <cdr:y>0.2559</cdr:y>
    </cdr:from>
    <cdr:to>
      <cdr:x>0.11609</cdr:x>
      <cdr:y>0.43088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72008" y="133723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0.94068</cdr:x>
      <cdr:y>0.33858</cdr:y>
    </cdr:from>
    <cdr:to>
      <cdr:x>1</cdr:x>
      <cdr:y>0.51356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92888" y="1769286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0.02308</cdr:x>
      <cdr:y>0.32911</cdr:y>
    </cdr:from>
    <cdr:to>
      <cdr:x>0.12076</cdr:x>
      <cdr:y>0.48986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216024" y="187220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0.94615</cdr:x>
      <cdr:y>0.39241</cdr:y>
    </cdr:from>
    <cdr:to>
      <cdr:x>1</cdr:x>
      <cdr:y>0.55315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856984" y="2232249"/>
          <a:ext cx="504055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uk-UA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0.3876</cdr:x>
      <cdr:y>0.06052</cdr:y>
    </cdr:from>
    <cdr:to>
      <cdr:x>0.48604</cdr:x>
      <cdr:y>0.15735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60040"/>
          <a:ext cx="9144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0.30195</cdr:x>
      <cdr:y>0.06126</cdr:y>
    </cdr:from>
    <cdr:to>
      <cdr:x>0.39497</cdr:x>
      <cdr:y>0.12178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52328" y="360040"/>
          <a:ext cx="909507" cy="3556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10 130,8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0.48837</cdr:x>
      <cdr:y>0.08473</cdr:y>
    </cdr:from>
    <cdr:to>
      <cdr:x>0.58681</cdr:x>
      <cdr:y>0.23842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536504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0.89096</cdr:x>
      <cdr:y>0.14015</cdr:y>
    </cdr:from>
    <cdr:to>
      <cdr:x>1</cdr:x>
      <cdr:y>0.23359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8985448" y="864096"/>
          <a:ext cx="108012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0.72173</cdr:x>
      <cdr:y>0.09802</cdr:y>
    </cdr:from>
    <cdr:to>
      <cdr:x>0.80896</cdr:x>
      <cdr:y>0.1681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7056784" y="576064"/>
          <a:ext cx="852894" cy="411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10 345,2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0.5008</cdr:x>
      <cdr:y>0.07351</cdr:y>
    </cdr:from>
    <cdr:to>
      <cdr:x>0.5953</cdr:x>
      <cdr:y>0.13191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896544" y="432048"/>
          <a:ext cx="923977" cy="343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400" b="1" dirty="0" smtClean="0"/>
            <a:t>10 159,2</a:t>
          </a:r>
          <a:endParaRPr lang="ru-RU" sz="14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0.30482</cdr:x>
      <cdr:y>0.20827</cdr:y>
    </cdr:from>
    <cdr:to>
      <cdr:x>0.41336</cdr:x>
      <cdr:y>0.39719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9792" y="1008112"/>
          <a:ext cx="96129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0.80342</cdr:x>
      <cdr:y>0.01488</cdr:y>
    </cdr:from>
    <cdr:to>
      <cdr:x>0.91195</cdr:x>
      <cdr:y>0.20379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768752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600" b="1" i="1" dirty="0" smtClean="0">
              <a:latin typeface="Times New Roman" pitchFamily="18" charset="0"/>
              <a:cs typeface="Times New Roman" pitchFamily="18" charset="0"/>
            </a:rPr>
            <a:t>Тис. осіб</a:t>
          </a:r>
          <a:endParaRPr lang="ru-RU" sz="16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0.3973</cdr:x>
      <cdr:y>0.0245</cdr:y>
    </cdr:from>
    <cdr:to>
      <cdr:x>0.46168</cdr:x>
      <cdr:y>0.07351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99043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16,4%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0.44794</cdr:x>
      <cdr:y>0.09454</cdr:y>
    </cdr:from>
    <cdr:to>
      <cdr:x>0.55217</cdr:x>
      <cdr:y>0.13477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48944" y="576064"/>
          <a:ext cx="1035214" cy="245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18,7%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0.34644</cdr:x>
      <cdr:y>0.23635</cdr:y>
    </cdr:from>
    <cdr:to>
      <cdr:x>0.47521</cdr:x>
      <cdr:y>0.26954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40832" y="1440160"/>
          <a:ext cx="1278945" cy="2022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26,9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0.44265</cdr:x>
      <cdr:y>0.37816</cdr:y>
    </cdr:from>
    <cdr:to>
      <cdr:x>0.51419</cdr:x>
      <cdr:y>0.41492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575107" y="2304256"/>
          <a:ext cx="739408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31,1</a:t>
          </a:r>
          <a:r>
            <a:rPr lang="uk-UA" sz="1200" b="1" dirty="0" smtClean="0"/>
            <a:t>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0.36868</cdr:x>
      <cdr:y>0.51458</cdr:y>
    </cdr:from>
    <cdr:to>
      <cdr:x>0.43307</cdr:x>
      <cdr:y>0.57584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11011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18,6%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0.30294</cdr:x>
      <cdr:y>0.66178</cdr:y>
    </cdr:from>
    <cdr:to>
      <cdr:x>0.37509</cdr:x>
      <cdr:y>0.71061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08784" y="4032448"/>
          <a:ext cx="716595" cy="297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4,2%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0.38691</cdr:x>
      <cdr:y>0.79178</cdr:y>
    </cdr:from>
    <cdr:to>
      <cdr:x>0.4513</cdr:x>
      <cdr:y>0.83905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3999043" y="4824537"/>
          <a:ext cx="6654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0.41161</cdr:x>
      <cdr:y>0.17153</cdr:y>
    </cdr:from>
    <cdr:to>
      <cdr:x>0.51176</cdr:x>
      <cdr:y>0.20828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143059" y="1008112"/>
          <a:ext cx="100811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22,4%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0.54715</cdr:x>
      <cdr:y>0.30726</cdr:y>
    </cdr:from>
    <cdr:to>
      <cdr:x>0.62585</cdr:x>
      <cdr:y>0.34401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55227" y="1872208"/>
          <a:ext cx="813349" cy="22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29,8%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0.39388</cdr:x>
      <cdr:y>0.44907</cdr:y>
    </cdr:from>
    <cdr:to>
      <cdr:x>0.47748</cdr:x>
      <cdr:y>0.49808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1051" y="2736304"/>
          <a:ext cx="864096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0.32469</cdr:x>
      <cdr:y>0.59088</cdr:y>
    </cdr:from>
    <cdr:to>
      <cdr:x>0.38908</cdr:x>
      <cdr:y>0.63989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224808" y="3600400"/>
          <a:ext cx="639522" cy="298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7,0%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0.37995</cdr:x>
      <cdr:y>0.73269</cdr:y>
    </cdr:from>
    <cdr:to>
      <cdr:x>0.44433</cdr:x>
      <cdr:y>0.7817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3927035" y="4464496"/>
          <a:ext cx="665468" cy="29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0,5%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0.36601</cdr:x>
      <cdr:y>0.05909</cdr:y>
    </cdr:from>
    <cdr:to>
      <cdr:x>0.43568</cdr:x>
      <cdr:y>0.10636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783019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13,9%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0.47748</cdr:x>
      <cdr:y>0.2009</cdr:y>
    </cdr:from>
    <cdr:to>
      <cdr:x>0.57502</cdr:x>
      <cdr:y>0.24817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935147" y="1224136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26,2%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0.49142</cdr:x>
      <cdr:y>0.34271</cdr:y>
    </cdr:from>
    <cdr:to>
      <cdr:x>0.58895</cdr:x>
      <cdr:y>0.38998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079163" y="2088232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28,7%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0.44962</cdr:x>
      <cdr:y>0.48452</cdr:y>
    </cdr:from>
    <cdr:to>
      <cdr:x>0.51928</cdr:x>
      <cdr:y>0.51997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47115" y="2952328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23,0%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0.33815</cdr:x>
      <cdr:y>0.62633</cdr:y>
    </cdr:from>
    <cdr:to>
      <cdr:x>0.40085</cdr:x>
      <cdr:y>0.66178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494987" y="38164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0.33118</cdr:x>
      <cdr:y>0.62633</cdr:y>
    </cdr:from>
    <cdr:to>
      <cdr:x>0.41478</cdr:x>
      <cdr:y>0.66178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422979" y="3816424"/>
          <a:ext cx="86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7,4%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0.40085</cdr:x>
      <cdr:y>0.76814</cdr:y>
    </cdr:from>
    <cdr:to>
      <cdr:x>0.47052</cdr:x>
      <cdr:y>0.8036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143059" y="4680520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1200" b="1" i="1" dirty="0" smtClean="0"/>
            <a:t>0,8%</a:t>
          </a:r>
          <a:endParaRPr lang="ru-RU" sz="1200" b="1" i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3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6130" y="25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7375" y="508000"/>
            <a:ext cx="36798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99" y="3227410"/>
            <a:ext cx="7947026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Образец текста</a:t>
            </a:r>
          </a:p>
          <a:p>
            <a:pPr lvl="1"/>
            <a:r>
              <a:rPr lang="uk-UA" noProof="0" smtClean="0"/>
              <a:t>Второй уровень</a:t>
            </a:r>
          </a:p>
          <a:p>
            <a:pPr lvl="2"/>
            <a:r>
              <a:rPr lang="uk-UA" noProof="0" smtClean="0"/>
              <a:t>Третий уровень</a:t>
            </a:r>
          </a:p>
          <a:p>
            <a:pPr lvl="3"/>
            <a:r>
              <a:rPr lang="uk-UA" noProof="0" smtClean="0"/>
              <a:t>Четвертый уровень</a:t>
            </a:r>
          </a:p>
          <a:p>
            <a:pPr lvl="4"/>
            <a:r>
              <a:rPr lang="uk-UA" noProof="0" smtClean="0"/>
              <a:t>Пятый уровень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3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9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30" y="6453218"/>
            <a:ext cx="43037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42" tIns="45618" rIns="91242" bIns="456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7DEE72-6160-4485-92CB-18BA40BE9F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7280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5788" y="509588"/>
            <a:ext cx="3679825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932291-EC4A-4667-B11A-81EADE4B5A38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28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633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451320"/>
      </p:ext>
    </p:extLst>
  </p:cSld>
  <p:clrMapOvr>
    <a:masterClrMapping/>
  </p:clrMapOvr>
  <p:transition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784060"/>
      </p:ext>
    </p:extLst>
  </p:cSld>
  <p:clrMapOvr>
    <a:masterClrMapping/>
  </p:clrMapOvr>
  <p:transition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7108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91178"/>
      </p:ext>
    </p:extLst>
  </p:cSld>
  <p:clrMapOvr>
    <a:masterClrMapping/>
  </p:clrMapOvr>
  <p:transition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3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199" y="1600206"/>
            <a:ext cx="43815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770331"/>
      </p:ext>
    </p:extLst>
  </p:cSld>
  <p:clrMapOvr>
    <a:masterClrMapping/>
  </p:clrMapOvr>
  <p:transition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83939"/>
      </p:ext>
    </p:extLst>
  </p:cSld>
  <p:clrMapOvr>
    <a:masterClrMapping/>
  </p:clrMapOvr>
  <p:transition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97249"/>
      </p:ext>
    </p:extLst>
  </p:cSld>
  <p:clrMapOvr>
    <a:masterClrMapping/>
  </p:clrMapOvr>
  <p:transition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763047"/>
      </p:ext>
    </p:extLst>
  </p:cSld>
  <p:clrMapOvr>
    <a:masterClrMapping/>
  </p:clrMapOvr>
  <p:transition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499" y="273133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36804"/>
      </p:ext>
    </p:extLst>
  </p:cSld>
  <p:clrMapOvr>
    <a:masterClrMapping/>
  </p:clrMapOvr>
  <p:transition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456201"/>
      </p:ext>
    </p:extLst>
  </p:cSld>
  <p:clrMapOvr>
    <a:masterClrMapping/>
  </p:clrMapOvr>
  <p:transition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164389"/>
      </p:ext>
    </p:extLst>
  </p:cSld>
  <p:clrMapOvr>
    <a:masterClrMapping/>
  </p:clrMapOvr>
  <p:transition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72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724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798"/>
      </p:ext>
    </p:extLst>
  </p:cSld>
  <p:clrMapOvr>
    <a:masterClrMapping/>
  </p:clrMapOvr>
  <p:transition>
    <p:check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6"/>
            <a:ext cx="89154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82776"/>
      </p:ext>
    </p:extLst>
  </p:cSld>
  <p:clrMapOvr>
    <a:masterClrMapping/>
  </p:clrMapOvr>
  <p:transition>
    <p:check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9995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9847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4962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8973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1828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157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7223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5022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9360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4525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85874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762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3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695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8856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542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148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51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4958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59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42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62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10.07.2019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62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6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4759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261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4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269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981200"/>
            <a:ext cx="41275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1560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1846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240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4369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60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63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517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88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49975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54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29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742950" y="4114800"/>
            <a:ext cx="84201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859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42950" y="1981200"/>
            <a:ext cx="41275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35550" y="19812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5550" y="4114800"/>
            <a:ext cx="41275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76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2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54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1AB46-00AA-4617-B8C7-EDEF6C0593D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78665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E00B-C4E4-48A6-B53F-D81704F982A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935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702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22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4FA31-B53F-4BD7-8828-7C3DBD4F89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2769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D7C4-9D3A-44E5-9305-B0F489D9196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8632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37501-0271-4395-9A11-39D1561C5E9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45094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EAB58-8719-45DB-8645-17CC058472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9226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60A0-DC80-4D4C-825E-4882B86EA82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6540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9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9" y="273108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9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13AD-CB96-4597-863D-AB61C46730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05740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F1600-E8F3-4FE8-AA3F-A980915309D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85611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B75B1-6560-4D65-B6E7-4D391F1223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24234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9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9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17CC-6834-450C-97E5-3156061156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96606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609600"/>
            <a:ext cx="84201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742950" y="1981200"/>
            <a:ext cx="84201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295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84550" y="6248400"/>
            <a:ext cx="31369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99300" y="6248400"/>
            <a:ext cx="2063750" cy="457200"/>
          </a:xfrm>
        </p:spPr>
        <p:txBody>
          <a:bodyPr/>
          <a:lstStyle>
            <a:lvl1pPr>
              <a:defRPr/>
            </a:lvl1pPr>
          </a:lstStyle>
          <a:p>
            <a:fld id="{57D4FD72-9515-47D2-9A30-F9E4D13D460C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80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l"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defTabSz="957263">
              <a:defRPr sz="15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5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17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7263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7263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4238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14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86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58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3038" indent="-238125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4030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5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2B209-BB61-4355-B769-4080CB07CEBB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10.07.2019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0A15D0E-00BE-4BF5-9E10-1232E480931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59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10ADF7-3226-43E5-96E0-02CB07292B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5035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870"/>
            <a:ext cx="31369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870"/>
            <a:ext cx="2311400" cy="364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10ADF7-3226-43E5-96E0-02CB07292BB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9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</p:sldLayoutIdLst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992560" y="116632"/>
            <a:ext cx="8424936" cy="863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ЗАСТРАХОВАНИХ ОСІБ</a:t>
            </a:r>
            <a:b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травні </a:t>
            </a:r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року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843483"/>
              </p:ext>
            </p:extLst>
          </p:nvPr>
        </p:nvGraphicFramePr>
        <p:xfrm>
          <a:off x="488504" y="836712"/>
          <a:ext cx="8928992" cy="556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664968" y="5805264"/>
            <a:ext cx="5241032" cy="792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Всього застрахованих осіб (найманих працівників</a:t>
            </a:r>
            <a:r>
              <a:rPr lang="en-US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1600" b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10 345,2тис. осіб 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005974"/>
              </p:ext>
            </p:extLst>
          </p:nvPr>
        </p:nvGraphicFramePr>
        <p:xfrm>
          <a:off x="200472" y="2204864"/>
          <a:ext cx="3888426" cy="3852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8337488" y="89308"/>
            <a:ext cx="1280921" cy="4183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57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H="1">
            <a:off x="1928664" y="1484784"/>
            <a:ext cx="2376264" cy="19442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8310756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0512" y="116632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найманих працівників,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945762"/>
              </p:ext>
            </p:extLst>
          </p:nvPr>
        </p:nvGraphicFramePr>
        <p:xfrm>
          <a:off x="-87560" y="836712"/>
          <a:ext cx="9993559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9029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332657"/>
            <a:ext cx="8915400" cy="576064"/>
          </a:xfrm>
        </p:spPr>
        <p:txBody>
          <a:bodyPr/>
          <a:lstStyle/>
          <a:p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Інформація про чисельність застрахованих осіб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тис.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осіб</a:t>
            </a:r>
            <a:endParaRPr lang="uk-UA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759365"/>
              </p:ext>
            </p:extLst>
          </p:nvPr>
        </p:nvGraphicFramePr>
        <p:xfrm>
          <a:off x="428497" y="836712"/>
          <a:ext cx="9349039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20552" y="6093296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95027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186074" cy="720080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latin typeface="Times New Roman" pitchFamily="18" charset="0"/>
                <a:cs typeface="Times New Roman" pitchFamily="18" charset="0"/>
              </a:rPr>
              <a:t>Динаміка чисельності ЗО, які виконували роботи за договорами ЦПХ</a:t>
            </a:r>
            <a:endParaRPr lang="uk-UA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9964974"/>
              </p:ext>
            </p:extLst>
          </p:nvPr>
        </p:nvGraphicFramePr>
        <p:xfrm>
          <a:off x="41196" y="881336"/>
          <a:ext cx="98650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555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6988" y="466460"/>
            <a:ext cx="51672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чисельності найманих працівників</a:t>
            </a:r>
            <a:endParaRPr lang="uk-UA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075987874"/>
              </p:ext>
            </p:extLst>
          </p:nvPr>
        </p:nvGraphicFramePr>
        <p:xfrm>
          <a:off x="128464" y="851180"/>
          <a:ext cx="9289032" cy="549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941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64" y="272709"/>
            <a:ext cx="97775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Динаміка чисельності керівників, які працюють за основним місцем працевлаштування та отримують заробітну плату на рівні та менше мінімальної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36099520"/>
              </p:ext>
            </p:extLst>
          </p:nvPr>
        </p:nvGraphicFramePr>
        <p:xfrm>
          <a:off x="128464" y="1026178"/>
          <a:ext cx="9937104" cy="583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984809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641" y="379985"/>
            <a:ext cx="84114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Динаміка кількості фізичних осіб-підприємців, що перебувають на обліку</a:t>
            </a:r>
            <a:endParaRPr lang="uk-UA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282182830"/>
              </p:ext>
            </p:extLst>
          </p:nvPr>
        </p:nvGraphicFramePr>
        <p:xfrm>
          <a:off x="-87560" y="764706"/>
          <a:ext cx="10026595" cy="6087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398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6" y="116632"/>
            <a:ext cx="8420100" cy="720080"/>
          </a:xfrm>
        </p:spPr>
        <p:txBody>
          <a:bodyPr/>
          <a:lstStyle/>
          <a:p>
            <a:r>
              <a:rPr lang="uk-UA" sz="2000" b="1" dirty="0" smtClean="0"/>
              <a:t>Динаміка застрахованих осіб, яким нараховано заробітну плату на рівні та менше 3200,0 /3723,0 /4173,0 грн., тис. осіб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064963"/>
              </p:ext>
            </p:extLst>
          </p:nvPr>
        </p:nvGraphicFramePr>
        <p:xfrm>
          <a:off x="128464" y="980728"/>
          <a:ext cx="9777536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468908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6549" y="116632"/>
            <a:ext cx="8088899" cy="576064"/>
          </a:xfrm>
        </p:spPr>
        <p:txBody>
          <a:bodyPr>
            <a:normAutofit/>
          </a:bodyPr>
          <a:lstStyle/>
          <a:p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Розподіл застрахованих осіб по діапазонах заробітної плати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98895218"/>
              </p:ext>
            </p:extLst>
          </p:nvPr>
        </p:nvGraphicFramePr>
        <p:xfrm>
          <a:off x="0" y="764704"/>
          <a:ext cx="9932014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470402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Оформление по умолчанию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21916</TotalTime>
  <Words>340</Words>
  <Application>Microsoft Office PowerPoint</Application>
  <PresentationFormat>Лист A4 (210x297 мм)</PresentationFormat>
  <Paragraphs>147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5_Оформление по умолчанию</vt:lpstr>
      <vt:lpstr>2_Тема Office</vt:lpstr>
      <vt:lpstr>Тема Office</vt:lpstr>
      <vt:lpstr>1_Оформление по умолчанию</vt:lpstr>
      <vt:lpstr>3_Тема Office</vt:lpstr>
      <vt:lpstr>СТРУКТУРА ЗАСТРАХОВАНИХ ОСІБ у травні 2019 року</vt:lpstr>
      <vt:lpstr>Інформація про чисельність найманих працівників, тис. осіб</vt:lpstr>
      <vt:lpstr>Інформація про чисельність застрахованих осіб, тис. осіб</vt:lpstr>
      <vt:lpstr>Динаміка чисельності ЗО, які виконували роботи за договорами ЦПХ</vt:lpstr>
      <vt:lpstr>Презентация PowerPoint</vt:lpstr>
      <vt:lpstr>Презентация PowerPoint</vt:lpstr>
      <vt:lpstr>Презентация PowerPoint</vt:lpstr>
      <vt:lpstr>Динаміка застрахованих осіб, яким нараховано заробітну плату на рівні та менше 3200,0 /3723,0 /4173,0 грн., тис. осіб</vt:lpstr>
      <vt:lpstr>Розподіл застрахованих осіб по діапазонах заробітної плати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Dubyk</cp:lastModifiedBy>
  <cp:revision>1024</cp:revision>
  <cp:lastPrinted>2019-06-05T12:05:39Z</cp:lastPrinted>
  <dcterms:created xsi:type="dcterms:W3CDTF">2007-07-25T13:50:34Z</dcterms:created>
  <dcterms:modified xsi:type="dcterms:W3CDTF">2019-07-10T07:36:37Z</dcterms:modified>
</cp:coreProperties>
</file>