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76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660033"/>
    <a:srgbClr val="9900CC"/>
    <a:srgbClr val="FFFFCC"/>
    <a:srgbClr val="FFCC66"/>
    <a:srgbClr val="00CC00"/>
    <a:srgbClr val="CC99FF"/>
    <a:srgbClr val="FF00FF"/>
    <a:srgbClr val="E1FBF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811417093295463E-2"/>
          <c:y val="0.1613552608629604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8156172011033251E-2"/>
                  <c:y val="-0.1772724118594702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видатки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на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пенсійні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виплати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endParaRPr lang="ru-RU" sz="105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05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202,0</a:t>
                    </a:r>
                    <a:endParaRPr lang="ru-RU" dirty="0">
                      <a:solidFill>
                        <a:srgbClr val="003300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224488898159181E-2"/>
                  <c:y val="-0.15172023832966686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сплата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поштового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збору</a:t>
                    </a:r>
                    <a:r>
                      <a:rPr lang="ru-RU" dirty="0"/>
                      <a:t> та </a:t>
                    </a:r>
                    <a:r>
                      <a:rPr lang="ru-RU" dirty="0" err="1"/>
                      <a:t>розрахунково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касове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обслуговування</a:t>
                    </a:r>
                    <a:r>
                      <a:rPr lang="ru-RU" dirty="0"/>
                      <a:t> </a:t>
                    </a:r>
                    <a:endParaRPr lang="ru-RU" dirty="0" smtClean="0"/>
                  </a:p>
                  <a:p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rgbClr val="003300"/>
                        </a:solidFill>
                      </a:rPr>
                      <a:t>0,8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004260567768969E-2"/>
                  <c:y val="5.849616755843371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видатки на виплату пільг і житлових субсидій громадянам на оплату житлово-комунальних послуг у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готівковій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формі</a:t>
                    </a:r>
                    <a:endParaRPr lang="ru-RU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10,2</a:t>
                    </a:r>
                    <a:endParaRPr lang="ru-RU" dirty="0">
                      <a:solidFill>
                        <a:srgbClr val="0033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4229781004245266E-2"/>
                  <c:y val="0.2438117368171324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кошти</a:t>
                    </a:r>
                    <a:r>
                      <a:rPr lang="ru-RU" dirty="0"/>
                      <a:t> Державного бюджету </a:t>
                    </a:r>
                    <a:r>
                      <a:rPr lang="ru-RU" dirty="0" err="1"/>
                      <a:t>України</a:t>
                    </a:r>
                    <a:r>
                      <a:rPr lang="ru-RU" dirty="0"/>
                      <a:t> на </a:t>
                    </a:r>
                    <a:r>
                      <a:rPr lang="ru-RU" dirty="0" err="1"/>
                      <a:t>відшкодування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витрат</a:t>
                    </a:r>
                    <a:r>
                      <a:rPr lang="ru-RU" dirty="0"/>
                      <a:t> ПАТ "</a:t>
                    </a:r>
                    <a:r>
                      <a:rPr lang="ru-RU" dirty="0" err="1" smtClean="0"/>
                      <a:t>Укрпошта</a:t>
                    </a:r>
                    <a:r>
                      <a:rPr lang="ru-RU" dirty="0" smtClean="0"/>
                      <a:t>«</a:t>
                    </a:r>
                  </a:p>
                  <a:p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rgbClr val="003300"/>
                        </a:solidFill>
                      </a:rPr>
                      <a:t>0,5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30588033156710198"/>
                  <c:y val="0.24946222039680352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rgbClr val="003300"/>
                        </a:solidFill>
                      </a:rPr>
                      <a:t>2,2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202</c:v>
                </c:pt>
                <c:pt idx="1">
                  <c:v>0.8</c:v>
                </c:pt>
                <c:pt idx="2">
                  <c:v>10.199999999999999</c:v>
                </c:pt>
                <c:pt idx="3">
                  <c:v>0.5</c:v>
                </c:pt>
                <c:pt idx="4">
                  <c:v>2.2000000000000002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733958304671794E-2"/>
          <c:y val="0.23101599456274677"/>
          <c:w val="0.93459651155470391"/>
          <c:h val="0.6666666070319686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-лютий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FFFF00"/>
                  </a:gs>
                  <a:gs pos="31700">
                    <a:schemeClr val="bg1"/>
                  </a:gs>
                  <a:gs pos="100000">
                    <a:srgbClr val="7030A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8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20021476054682488"/>
                  <c:y val="0.25939465652829091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</a:t>
                    </a:r>
                    <a:r>
                      <a:rPr lang="uk-UA" dirty="0" smtClean="0"/>
                      <a:t>доходи</a:t>
                    </a:r>
                  </a:p>
                  <a:p>
                    <a:r>
                      <a:rPr lang="uk-UA" dirty="0" smtClean="0"/>
                      <a:t> </a:t>
                    </a:r>
                    <a:r>
                      <a:rPr lang="uk-UA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116,1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8941736243485528E-3"/>
                  <c:y val="-0.21116604858283805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кошти</a:t>
                    </a:r>
                    <a:r>
                      <a:rPr lang="ru-RU" dirty="0" smtClean="0"/>
                      <a:t> Державного бюджету </a:t>
                    </a:r>
                    <a:r>
                      <a:rPr lang="ru-RU" dirty="0" err="1" smtClean="0"/>
                      <a:t>України</a:t>
                    </a:r>
                    <a:r>
                      <a:rPr lang="ru-RU" dirty="0" smtClean="0"/>
                      <a:t> на </a:t>
                    </a:r>
                    <a:r>
                      <a:rPr lang="ru-RU" dirty="0" err="1" smtClean="0"/>
                      <a:t>фінансування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пенсійних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програм</a:t>
                    </a:r>
                    <a:r>
                      <a:rPr lang="ru-RU" dirty="0" smtClean="0"/>
                      <a:t> та </a:t>
                    </a:r>
                    <a:r>
                      <a:rPr lang="ru-RU" dirty="0" err="1" smtClean="0"/>
                      <a:t>інших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запланованих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виплат</a:t>
                    </a:r>
                    <a:endParaRPr lang="ru-RU" dirty="0" smtClean="0"/>
                  </a:p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101,2</a:t>
                    </a:r>
                    <a:endParaRPr lang="ru-RU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116.1</c:v>
                </c:pt>
                <c:pt idx="1">
                  <c:v>101.2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47190716183048E-2"/>
          <c:y val="0.1225224636287025"/>
          <c:w val="0.88049044634771234"/>
          <c:h val="0.704853593503160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червень 2018 року</c:v>
                </c:pt>
                <c:pt idx="1">
                  <c:v>січень - червень 2019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93</c:v>
                </c:pt>
                <c:pt idx="1">
                  <c:v>113.5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97441025071289E-2"/>
                  <c:y val="-4.121696505266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червень 2018 року</c:v>
                </c:pt>
                <c:pt idx="1">
                  <c:v>січень - червень 2019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2.6</c:v>
                </c:pt>
                <c:pt idx="1">
                  <c:v>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912256"/>
        <c:axId val="130913792"/>
        <c:axId val="0"/>
      </c:bar3DChart>
      <c:catAx>
        <c:axId val="1309122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30913792"/>
        <c:crosses val="autoZero"/>
        <c:auto val="1"/>
        <c:lblAlgn val="ctr"/>
        <c:lblOffset val="100"/>
        <c:noMultiLvlLbl val="0"/>
      </c:catAx>
      <c:valAx>
        <c:axId val="130913792"/>
        <c:scaling>
          <c:orientation val="minMax"/>
          <c:max val="120"/>
          <c:min val="4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3091225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92415964198422396"/>
          <c:w val="0.97737498863762617"/>
          <c:h val="7.5840358015776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0.26515</cdr:x>
      <cdr:y>0.17073</cdr:y>
    </cdr:from>
    <cdr:to>
      <cdr:x>0.40152</cdr:x>
      <cdr:y>0.30488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20280" y="1008112"/>
          <a:ext cx="1296158" cy="792094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95,5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0.62879</cdr:x>
      <cdr:y>0.04878</cdr:y>
    </cdr:from>
    <cdr:to>
      <cdr:x>0.76515</cdr:x>
      <cdr:y>0.16643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976664" y="288032"/>
          <a:ext cx="1296124" cy="694683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116,1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0.41667</cdr:x>
      <cdr:y>0.26829</cdr:y>
    </cdr:from>
    <cdr:to>
      <cdr:x>0.58333</cdr:x>
      <cdr:y>0.35366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960440" y="1584176"/>
          <a:ext cx="1584153" cy="50405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0.45455</cdr:x>
      <cdr:y>0.23171</cdr:y>
    </cdr:from>
    <cdr:to>
      <cdr:x>0.55833</cdr:x>
      <cdr:y>0.31406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320480" y="1368152"/>
          <a:ext cx="986434" cy="486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+0,1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105,0%</a:t>
          </a:r>
          <a:endParaRPr lang="uk-UA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січень-червень 2019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млрд. 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196502"/>
              </p:ext>
            </p:extLst>
          </p:nvPr>
        </p:nvGraphicFramePr>
        <p:xfrm>
          <a:off x="373988" y="1412776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257256" y="1340768"/>
            <a:ext cx="2016224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2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215,7 млрд. грн.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935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8229539"/>
              </p:ext>
            </p:extLst>
          </p:nvPr>
        </p:nvGraphicFramePr>
        <p:xfrm>
          <a:off x="262753" y="980728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848544" y="1628800"/>
            <a:ext cx="3096344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4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 </a:t>
            </a:r>
            <a:r>
              <a:rPr lang="uk-UA" sz="1400" b="1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-</a:t>
            </a:r>
            <a:endParaRPr lang="en-US" sz="14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217,3 млрд. 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0" y="0"/>
            <a:ext cx="9906000" cy="148478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0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0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0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0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0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0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0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0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0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0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0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0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000" b="1" i="1" dirty="0" smtClean="0">
                <a:solidFill>
                  <a:srgbClr val="002060"/>
                </a:solidFill>
                <a:cs typeface="Arial" charset="0"/>
              </a:rPr>
              <a:t> за січень-червень 2019 року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000" b="1" i="1" dirty="0" smtClean="0">
                <a:solidFill>
                  <a:srgbClr val="002060"/>
                </a:solidFill>
                <a:cs typeface="Arial" charset="0"/>
              </a:rPr>
              <a:t> (оперативні дані)млрд. </a:t>
            </a:r>
            <a:r>
              <a:rPr lang="uk-UA" sz="20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0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0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0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93610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2018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млрд.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грн.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10254109"/>
              </p:ext>
            </p:extLst>
          </p:nvPr>
        </p:nvGraphicFramePr>
        <p:xfrm>
          <a:off x="272480" y="764704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232920" y="4742426"/>
            <a:ext cx="1512168" cy="1948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72880" y="4440031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+20,5</a:t>
            </a: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122,0%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22089</TotalTime>
  <Words>139</Words>
  <Application>Microsoft Office PowerPoint</Application>
  <PresentationFormat>Лист A4 (210x297 мм)</PresentationFormat>
  <Paragraphs>38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2018 – 2019 роки, млрд.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Chornenka</cp:lastModifiedBy>
  <cp:revision>944</cp:revision>
  <cp:lastPrinted>2019-07-03T07:28:13Z</cp:lastPrinted>
  <dcterms:created xsi:type="dcterms:W3CDTF">2007-07-25T13:50:34Z</dcterms:created>
  <dcterms:modified xsi:type="dcterms:W3CDTF">2019-07-15T11:33:34Z</dcterms:modified>
</cp:coreProperties>
</file>