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drawings/drawing5.xml" ContentType="application/vnd.openxmlformats-officedocument.drawingml.chartshapes+xml"/>
  <Override PartName="/ppt/charts/chart6.xml" ContentType="application/vnd.openxmlformats-officedocument.drawingml.chart+xml"/>
  <Override PartName="/ppt/drawings/drawing6.xml" ContentType="application/vnd.openxmlformats-officedocument.drawingml.chartshapes+xml"/>
  <Override PartName="/ppt/charts/chart7.xml" ContentType="application/vnd.openxmlformats-officedocument.drawingml.chart+xml"/>
  <Override PartName="/ppt/drawings/drawing7.xml" ContentType="application/vnd.openxmlformats-officedocument.drawingml.chartshapes+xml"/>
  <Override PartName="/ppt/charts/chart8.xml" ContentType="application/vnd.openxmlformats-officedocument.drawingml.chart+xml"/>
  <Override PartName="/ppt/drawings/drawing8.xml" ContentType="application/vnd.openxmlformats-officedocument.drawingml.chartshapes+xml"/>
  <Override PartName="/ppt/charts/chart9.xml" ContentType="application/vnd.openxmlformats-officedocument.drawingml.chart+xml"/>
  <Override PartName="/ppt/theme/themeOverride3.xml" ContentType="application/vnd.openxmlformats-officedocument.themeOverride+xml"/>
  <Override PartName="/ppt/drawings/drawing9.xml" ContentType="application/vnd.openxmlformats-officedocument.drawingml.chartshapes+xml"/>
  <Override PartName="/ppt/charts/chart10.xml" ContentType="application/vnd.openxmlformats-officedocument.drawingml.chart+xml"/>
  <Override PartName="/ppt/theme/themeOverride4.xml" ContentType="application/vnd.openxmlformats-officedocument.themeOverride+xml"/>
  <Override PartName="/ppt/drawings/drawing10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3" r:id="rId1"/>
    <p:sldMasterId id="2147483946" r:id="rId2"/>
    <p:sldMasterId id="2147484031" r:id="rId3"/>
    <p:sldMasterId id="2147484058" r:id="rId4"/>
    <p:sldMasterId id="2147484073" r:id="rId5"/>
  </p:sldMasterIdLst>
  <p:notesMasterIdLst>
    <p:notesMasterId r:id="rId15"/>
  </p:notesMasterIdLst>
  <p:sldIdLst>
    <p:sldId id="431" r:id="rId6"/>
    <p:sldId id="432" r:id="rId7"/>
    <p:sldId id="462" r:id="rId8"/>
    <p:sldId id="448" r:id="rId9"/>
    <p:sldId id="449" r:id="rId10"/>
    <p:sldId id="451" r:id="rId11"/>
    <p:sldId id="467" r:id="rId12"/>
    <p:sldId id="455" r:id="rId13"/>
    <p:sldId id="460" r:id="rId14"/>
  </p:sldIdLst>
  <p:sldSz cx="9906000" cy="6858000" type="A4"/>
  <p:notesSz cx="9931400" cy="679450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CC"/>
    <a:srgbClr val="6699FF"/>
    <a:srgbClr val="99CC00"/>
    <a:srgbClr val="99FFCC"/>
    <a:srgbClr val="66FFFF"/>
    <a:srgbClr val="FF9999"/>
    <a:srgbClr val="FFFF99"/>
    <a:srgbClr val="CCFF33"/>
    <a:srgbClr val="99FF33"/>
    <a:srgbClr val="F3DA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10" autoAdjust="0"/>
    <p:restoredTop sz="99824" autoAdjust="0"/>
  </p:normalViewPr>
  <p:slideViewPr>
    <p:cSldViewPr>
      <p:cViewPr varScale="1">
        <p:scale>
          <a:sx n="114" d="100"/>
          <a:sy n="114" d="100"/>
        </p:scale>
        <p:origin x="1224" y="11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openxmlformats.org/officeDocument/2006/relationships/image" Target="../media/image1.png"/><Relationship Id="rId1" Type="http://schemas.openxmlformats.org/officeDocument/2006/relationships/themeOverride" Target="../theme/themeOverride3.xml"/><Relationship Id="rId4" Type="http://schemas.openxmlformats.org/officeDocument/2006/relationships/chartUserShapes" Target="../drawings/drawing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0.xml"/><Relationship Id="rId2" Type="http://schemas.openxmlformats.org/officeDocument/2006/relationships/package" Target="../embeddings/Microsoft_Excel_Worksheet9.xlsx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75"/>
      <c:rotY val="0"/>
      <c:rAngAx val="0"/>
    </c:view3D>
    <c:floor>
      <c:thickness val="0"/>
    </c:floor>
    <c:sideWall>
      <c:thickness val="0"/>
      <c:spPr>
        <a:noFill/>
        <a:ln w="25393">
          <a:noFill/>
        </a:ln>
      </c:spPr>
    </c:sideWall>
    <c:backWall>
      <c:thickness val="0"/>
      <c:spPr>
        <a:noFill/>
        <a:ln w="25393">
          <a:noFill/>
        </a:ln>
      </c:spPr>
    </c:backWall>
    <c:plotArea>
      <c:layout>
        <c:manualLayout>
          <c:layoutTarget val="inner"/>
          <c:xMode val="edge"/>
          <c:yMode val="edge"/>
          <c:x val="2.5601994043672568E-2"/>
          <c:y val="1.5525039317751418E-2"/>
          <c:w val="0.96870867745108546"/>
          <c:h val="0.7444448660360655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7"/>
          <c:dPt>
            <c:idx val="0"/>
            <c:bubble3D val="0"/>
            <c:spPr>
              <a:solidFill>
                <a:srgbClr val="D4F50B"/>
              </a:solidFill>
            </c:spPr>
            <c:extLst>
              <c:ext xmlns:c16="http://schemas.microsoft.com/office/drawing/2014/chart" uri="{C3380CC4-5D6E-409C-BE32-E72D297353CC}">
                <c16:uniqueId val="{00000001-463C-40C9-9C35-A07A30A7318C}"/>
              </c:ext>
            </c:extLst>
          </c:dPt>
          <c:dPt>
            <c:idx val="1"/>
            <c:bubble3D val="0"/>
            <c:spPr>
              <a:solidFill>
                <a:srgbClr val="99FFCC"/>
              </a:solidFill>
            </c:spPr>
            <c:extLst>
              <c:ext xmlns:c16="http://schemas.microsoft.com/office/drawing/2014/chart" uri="{C3380CC4-5D6E-409C-BE32-E72D297353CC}">
                <c16:uniqueId val="{00000003-463C-40C9-9C35-A07A30A7318C}"/>
              </c:ext>
            </c:extLst>
          </c:dPt>
          <c:dPt>
            <c:idx val="2"/>
            <c:bubble3D val="0"/>
            <c:spPr>
              <a:solidFill>
                <a:srgbClr val="0099CC"/>
              </a:solidFill>
            </c:spPr>
            <c:extLst>
              <c:ext xmlns:c16="http://schemas.microsoft.com/office/drawing/2014/chart" uri="{C3380CC4-5D6E-409C-BE32-E72D297353CC}">
                <c16:uniqueId val="{00000005-463C-40C9-9C35-A07A30A7318C}"/>
              </c:ext>
            </c:extLst>
          </c:dPt>
          <c:dPt>
            <c:idx val="3"/>
            <c:bubble3D val="0"/>
            <c:spPr>
              <a:solidFill>
                <a:srgbClr val="6699FF"/>
              </a:solidFill>
              <a:ln>
                <a:solidFill>
                  <a:srgbClr val="ACE5F2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463C-40C9-9C35-A07A30A7318C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наймані працівники, які працювали повний робочий час</c:v>
                </c:pt>
                <c:pt idx="1">
                  <c:v>наймані працівники–інваліди</c:v>
                </c:pt>
                <c:pt idx="2">
                  <c:v>які працювали за угодою ЦПХ</c:v>
                </c:pt>
                <c:pt idx="3">
                  <c:v>які працювали неповний робочий час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8775.6</c:v>
                </c:pt>
                <c:pt idx="1">
                  <c:v>452.69999999999925</c:v>
                </c:pt>
                <c:pt idx="2">
                  <c:v>242.5</c:v>
                </c:pt>
                <c:pt idx="3">
                  <c:v>845.6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63C-40C9-9C35-A07A30A731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0.48484817940836106"/>
          <c:y val="0.72577175393283544"/>
          <c:w val="0.51389669585360853"/>
          <c:h val="0.18059294683611773"/>
        </c:manualLayout>
      </c:layout>
      <c:overlay val="0"/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UA"/>
        </a:p>
      </c:txPr>
    </c:legend>
    <c:plotVisOnly val="1"/>
    <c:dispBlanksAs val="gap"/>
    <c:showDLblsOverMax val="1"/>
  </c:chart>
  <c:txPr>
    <a:bodyPr/>
    <a:lstStyle/>
    <a:p>
      <a:pPr>
        <a:defRPr sz="1799"/>
      </a:pPr>
      <a:endParaRPr lang="ru-UA"/>
    </a:p>
  </c:tx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2371349388491391"/>
          <c:y val="0.32823715571353856"/>
          <c:w val="0.47131188729613926"/>
          <c:h val="0.4552016885688194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FF9999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808E-43E2-A22A-5ABC681D8BA5}"/>
              </c:ext>
            </c:extLst>
          </c:dPt>
          <c:cat>
            <c:strRef>
              <c:f>Лист1!$A$2</c:f>
              <c:strCache>
                <c:ptCount val="1"/>
                <c:pt idx="0">
                  <c:v>здійснено доплату</c:v>
                </c:pt>
              </c:strCache>
            </c:strRef>
          </c:cat>
          <c:val>
            <c:numRef>
              <c:f>Лист1!$B$2</c:f>
              <c:numCache>
                <c:formatCode>_-* #,##0.0\ _г_р_н_._-;\-* #,##0.0\ _г_р_н_._-;_-* "-"??\ _г_р_н_._-;_-@_-</c:formatCode>
                <c:ptCount val="1"/>
                <c:pt idx="0">
                  <c:v>560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08E-43E2-A22A-5ABC681D8B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9312885429505139E-2"/>
          <c:y val="2.4744206503691371E-2"/>
          <c:w val="0.78640502347562069"/>
          <c:h val="0.81686570733333153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 чисельність осіб, яким нараховано з/п менше мінімальної грн.</c:v>
                </c:pt>
              </c:strCache>
            </c:strRef>
          </c:tx>
          <c:spPr>
            <a:solidFill>
              <a:srgbClr val="00CC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січень 17</c:v>
                </c:pt>
                <c:pt idx="1">
                  <c:v>червень 17</c:v>
                </c:pt>
                <c:pt idx="2">
                  <c:v>січень 18</c:v>
                </c:pt>
                <c:pt idx="3">
                  <c:v>червень 18</c:v>
                </c:pt>
                <c:pt idx="4">
                  <c:v>січень 19</c:v>
                </c:pt>
                <c:pt idx="5">
                  <c:v>червень 19</c:v>
                </c:pt>
              </c:strCache>
            </c:strRef>
          </c:cat>
          <c:val>
            <c:numRef>
              <c:f>Лист1!$B$2:$B$7</c:f>
              <c:numCache>
                <c:formatCode>#,##0.0</c:formatCode>
                <c:ptCount val="6"/>
                <c:pt idx="0">
                  <c:v>1666.7</c:v>
                </c:pt>
                <c:pt idx="1">
                  <c:v>1358.7</c:v>
                </c:pt>
                <c:pt idx="2">
                  <c:v>1358.8</c:v>
                </c:pt>
                <c:pt idx="3">
                  <c:v>1207.5999999999999</c:v>
                </c:pt>
                <c:pt idx="4">
                  <c:v>1225.2</c:v>
                </c:pt>
                <c:pt idx="5">
                  <c:v>1095.5999999999999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06-4821-8899-B72B32F773C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 чисельність осіб, яким нараховано з/п  мінімальну 3200,0 /3723,0/4173,0 грн.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січень 17</c:v>
                </c:pt>
                <c:pt idx="1">
                  <c:v>червень 17</c:v>
                </c:pt>
                <c:pt idx="2">
                  <c:v>січень 18</c:v>
                </c:pt>
                <c:pt idx="3">
                  <c:v>червень 18</c:v>
                </c:pt>
                <c:pt idx="4">
                  <c:v>січень 19</c:v>
                </c:pt>
                <c:pt idx="5">
                  <c:v>червень 19</c:v>
                </c:pt>
              </c:strCache>
            </c:strRef>
          </c:cat>
          <c:val>
            <c:numRef>
              <c:f>Лист1!$C$2:$C$7</c:f>
              <c:numCache>
                <c:formatCode>#,##0.0</c:formatCode>
                <c:ptCount val="6"/>
                <c:pt idx="0">
                  <c:v>1286.3</c:v>
                </c:pt>
                <c:pt idx="1">
                  <c:v>913.6</c:v>
                </c:pt>
                <c:pt idx="2">
                  <c:v>842.1</c:v>
                </c:pt>
                <c:pt idx="3">
                  <c:v>667.9</c:v>
                </c:pt>
                <c:pt idx="4">
                  <c:v>708.2</c:v>
                </c:pt>
                <c:pt idx="5">
                  <c:v>560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C06-4821-8899-B72B32F773C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 чисельність  осіб, яким нараховано з/п від 3200,01/3723,01/4173,01 грн. до 3–х мін. з/п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січень 17</c:v>
                </c:pt>
                <c:pt idx="1">
                  <c:v>червень 17</c:v>
                </c:pt>
                <c:pt idx="2">
                  <c:v>січень 18</c:v>
                </c:pt>
                <c:pt idx="3">
                  <c:v>червень 18</c:v>
                </c:pt>
                <c:pt idx="4">
                  <c:v>січень 19</c:v>
                </c:pt>
                <c:pt idx="5">
                  <c:v>червень 19</c:v>
                </c:pt>
              </c:strCache>
            </c:strRef>
          </c:cat>
          <c:val>
            <c:numRef>
              <c:f>Лист1!$D$2:$D$7</c:f>
              <c:numCache>
                <c:formatCode>#,##0.0</c:formatCode>
                <c:ptCount val="6"/>
                <c:pt idx="0">
                  <c:v>5929.9</c:v>
                </c:pt>
                <c:pt idx="1">
                  <c:v>6000.1</c:v>
                </c:pt>
                <c:pt idx="2">
                  <c:v>6446.9</c:v>
                </c:pt>
                <c:pt idx="3">
                  <c:v>6144</c:v>
                </c:pt>
                <c:pt idx="4">
                  <c:v>6602.8</c:v>
                </c:pt>
                <c:pt idx="5">
                  <c:v>6237.7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C06-4821-8899-B72B32F773C4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чисельність осіб, яким нараховано від 3–х мін. з/п і більше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</c:spPr>
          <c:invertIfNegative val="0"/>
          <c:dLbls>
            <c:dLbl>
              <c:idx val="10"/>
              <c:layout>
                <c:manualLayout>
                  <c:x val="8.2779804026563465E-3"/>
                  <c:y val="-2.17441593247630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C06-4821-8899-B72B32F773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січень 17</c:v>
                </c:pt>
                <c:pt idx="1">
                  <c:v>червень 17</c:v>
                </c:pt>
                <c:pt idx="2">
                  <c:v>січень 18</c:v>
                </c:pt>
                <c:pt idx="3">
                  <c:v>червень 18</c:v>
                </c:pt>
                <c:pt idx="4">
                  <c:v>січень 19</c:v>
                </c:pt>
                <c:pt idx="5">
                  <c:v>червень 19</c:v>
                </c:pt>
              </c:strCache>
            </c:strRef>
          </c:cat>
          <c:val>
            <c:numRef>
              <c:f>Лист1!$E$2:$E$7</c:f>
              <c:numCache>
                <c:formatCode>#,##0.0</c:formatCode>
                <c:ptCount val="6"/>
                <c:pt idx="0">
                  <c:v>1099.3999999999987</c:v>
                </c:pt>
                <c:pt idx="1">
                  <c:v>1835.9</c:v>
                </c:pt>
                <c:pt idx="2">
                  <c:v>1355.2</c:v>
                </c:pt>
                <c:pt idx="3">
                  <c:v>2168.1</c:v>
                </c:pt>
                <c:pt idx="4">
                  <c:v>1706.5</c:v>
                </c:pt>
                <c:pt idx="5">
                  <c:v>2423.1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C06-4821-8899-B72B32F773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1030016"/>
        <c:axId val="151044096"/>
        <c:axId val="0"/>
      </c:bar3DChart>
      <c:catAx>
        <c:axId val="1510300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151044096"/>
        <c:crosses val="autoZero"/>
        <c:auto val="1"/>
        <c:lblAlgn val="ctr"/>
        <c:lblOffset val="100"/>
        <c:noMultiLvlLbl val="0"/>
      </c:catAx>
      <c:valAx>
        <c:axId val="151044096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1510300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4148339945759065"/>
          <c:y val="0"/>
          <c:w val="0.14453749660156107"/>
          <c:h val="1"/>
        </c:manualLayout>
      </c:layout>
      <c:overlay val="0"/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8451565082142507E-2"/>
          <c:y val="2.4744206503691371E-2"/>
          <c:w val="0.74345267795637227"/>
          <c:h val="0.90185888782524926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 застраховані особи (наймані працівники)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червень 2018</c:v>
                </c:pt>
                <c:pt idx="1">
                  <c:v>грудень 2018</c:v>
                </c:pt>
                <c:pt idx="2">
                  <c:v>червень 2019</c:v>
                </c:pt>
              </c:strCache>
            </c:strRef>
          </c:cat>
          <c:val>
            <c:numRef>
              <c:f>Лист1!$B$2:$B$4</c:f>
              <c:numCache>
                <c:formatCode>#,##0.0_ ;[Red]\-#,##0.0\ </c:formatCode>
                <c:ptCount val="3"/>
                <c:pt idx="0">
                  <c:v>10187.6</c:v>
                </c:pt>
                <c:pt idx="1">
                  <c:v>10385.700000000001</c:v>
                </c:pt>
                <c:pt idx="2">
                  <c:v>10316.4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E2-46DA-AF68-A035275FFC2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деякі категорії застрахованих осіб</c:v>
                </c:pt>
              </c:strCache>
            </c:strRef>
          </c:tx>
          <c:spPr>
            <a:solidFill>
              <a:srgbClr val="F79646">
                <a:lumMod val="40000"/>
                <a:lumOff val="60000"/>
              </a:srgbClr>
            </a:solidFill>
          </c:spPr>
          <c:invertIfNegative val="0"/>
          <c:dLbls>
            <c:dLbl>
              <c:idx val="0"/>
              <c:layout>
                <c:manualLayout>
                  <c:x val="1.3796815064992232E-3"/>
                  <c:y val="1.14525514481074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5E2-46DA-AF68-A035275FFC25}"/>
                </c:ext>
              </c:extLst>
            </c:dLbl>
            <c:dLbl>
              <c:idx val="1"/>
              <c:layout>
                <c:manualLayout>
                  <c:x val="2.7593630129984464E-3"/>
                  <c:y val="9.16204115848599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5E2-46DA-AF68-A035275FFC2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червень 2018</c:v>
                </c:pt>
                <c:pt idx="1">
                  <c:v>грудень 2018</c:v>
                </c:pt>
                <c:pt idx="2">
                  <c:v>червень 2019</c:v>
                </c:pt>
              </c:strCache>
            </c:strRef>
          </c:cat>
          <c:val>
            <c:numRef>
              <c:f>Лист1!$C$2:$C$4</c:f>
              <c:numCache>
                <c:formatCode>#,##0.0_ ;[Red]\-#,##0.0\ </c:formatCode>
                <c:ptCount val="3"/>
                <c:pt idx="0">
                  <c:v>1306.4000000000001</c:v>
                </c:pt>
                <c:pt idx="1">
                  <c:v>1301.7</c:v>
                </c:pt>
                <c:pt idx="2">
                  <c:v>1275.4000000000001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5E2-46DA-AF68-A035275FFC2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особи, яким нараховано грошове забезпечення</c:v>
                </c:pt>
              </c:strCache>
            </c:strRef>
          </c:tx>
          <c:spPr>
            <a:solidFill>
              <a:srgbClr val="4F81BD">
                <a:lumMod val="40000"/>
                <a:lumOff val="6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червень 2018</c:v>
                </c:pt>
                <c:pt idx="1">
                  <c:v>грудень 2018</c:v>
                </c:pt>
                <c:pt idx="2">
                  <c:v>червень 2019</c:v>
                </c:pt>
              </c:strCache>
            </c:strRef>
          </c:cat>
          <c:val>
            <c:numRef>
              <c:f>Лист1!$D$2:$D$4</c:f>
              <c:numCache>
                <c:formatCode>#,##0.0_ ;[Red]\-#,##0.0\ </c:formatCode>
                <c:ptCount val="3"/>
                <c:pt idx="0">
                  <c:v>393.5</c:v>
                </c:pt>
                <c:pt idx="1">
                  <c:v>404.2</c:v>
                </c:pt>
                <c:pt idx="2">
                  <c:v>398.5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5E2-46DA-AF68-A035275FFC25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фізичні особи – підприємці</c:v>
                </c:pt>
              </c:strCache>
            </c:strRef>
          </c:tx>
          <c:spPr>
            <a:solidFill>
              <a:srgbClr val="C0504D">
                <a:lumMod val="20000"/>
                <a:lumOff val="80000"/>
              </a:srgbClr>
            </a:solidFill>
          </c:spPr>
          <c:invertIfNegative val="0"/>
          <c:dLbls>
            <c:dLbl>
              <c:idx val="10"/>
              <c:layout>
                <c:manualLayout>
                  <c:x val="8.2779804026563465E-3"/>
                  <c:y val="-2.17441593247630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5E2-46DA-AF68-A035275FFC2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червень 2018</c:v>
                </c:pt>
                <c:pt idx="1">
                  <c:v>грудень 2018</c:v>
                </c:pt>
                <c:pt idx="2">
                  <c:v>червень 2019</c:v>
                </c:pt>
              </c:strCache>
            </c:strRef>
          </c:cat>
          <c:val>
            <c:numRef>
              <c:f>Лист1!$E$2:$E$4</c:f>
              <c:numCache>
                <c:formatCode>#,##0.0_ ;[Red]\-#,##0.0\ </c:formatCode>
                <c:ptCount val="3"/>
                <c:pt idx="0">
                  <c:v>1091.2</c:v>
                </c:pt>
                <c:pt idx="1">
                  <c:v>1094.5</c:v>
                </c:pt>
                <c:pt idx="2">
                  <c:v>1261.9000000000001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5E2-46DA-AF68-A035275FFC25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особи, які заключили договір про добровільну участь</c:v>
                </c:pt>
              </c:strCache>
            </c:strRef>
          </c:tx>
          <c:spPr>
            <a:solidFill>
              <a:srgbClr val="FFFF99"/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-2.97766337650794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5E2-46DA-AF68-A035275FFC25}"/>
                </c:ext>
              </c:extLst>
            </c:dLbl>
            <c:dLbl>
              <c:idx val="1"/>
              <c:layout>
                <c:manualLayout>
                  <c:x val="0"/>
                  <c:y val="-2.74861234754580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5E2-46DA-AF68-A035275FFC25}"/>
                </c:ext>
              </c:extLst>
            </c:dLbl>
            <c:dLbl>
              <c:idx val="2"/>
              <c:layout>
                <c:manualLayout>
                  <c:x val="2.0376425855106604E-2"/>
                  <c:y val="-2.74861234754579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5E2-46DA-AF68-A035275FFC2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00" b="1" i="0" u="none" strike="noStrike" kern="1200" baseline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червень 2018</c:v>
                </c:pt>
                <c:pt idx="1">
                  <c:v>грудень 2018</c:v>
                </c:pt>
                <c:pt idx="2">
                  <c:v>червень 2019</c:v>
                </c:pt>
              </c:strCache>
            </c:strRef>
          </c:cat>
          <c:val>
            <c:numRef>
              <c:f>Лист1!$F$2:$F$4</c:f>
              <c:numCache>
                <c:formatCode>#,##0.0_ ;[Red]\-#,##0.0\ </c:formatCode>
                <c:ptCount val="3"/>
                <c:pt idx="0">
                  <c:v>2.6</c:v>
                </c:pt>
                <c:pt idx="1">
                  <c:v>5.4</c:v>
                </c:pt>
                <c:pt idx="2">
                  <c:v>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5E2-46DA-AF68-A035275FFC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6489216"/>
        <c:axId val="196490752"/>
        <c:axId val="0"/>
      </c:bar3DChart>
      <c:catAx>
        <c:axId val="1964892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196490752"/>
        <c:crosses val="autoZero"/>
        <c:auto val="1"/>
        <c:lblAlgn val="ctr"/>
        <c:lblOffset val="100"/>
        <c:noMultiLvlLbl val="0"/>
      </c:catAx>
      <c:valAx>
        <c:axId val="196490752"/>
        <c:scaling>
          <c:orientation val="minMax"/>
        </c:scaling>
        <c:delete val="0"/>
        <c:axPos val="l"/>
        <c:majorGridlines/>
        <c:numFmt formatCode="#,##0.0_ ;[Red]\-#,##0.0\ " sourceLinked="1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1964892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8937553985470754"/>
          <c:y val="0"/>
          <c:w val="0.2106244601452924"/>
          <c:h val="1"/>
        </c:manualLayout>
      </c:layout>
      <c:overlay val="0"/>
      <c:txPr>
        <a:bodyPr/>
        <a:lstStyle/>
        <a:p>
          <a:pPr>
            <a:defRPr sz="1600">
              <a:latin typeface="Times New Roman" pitchFamily="18" charset="0"/>
              <a:cs typeface="Times New Roman" pitchFamily="18" charset="0"/>
            </a:defRPr>
          </a:pPr>
          <a:endParaRPr lang="ru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2">
    <c:autoUpdate val="0"/>
  </c:externalData>
  <c:userShapes r:id="rId3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6517552388745122E-2"/>
          <c:y val="2.9965211362057497E-2"/>
          <c:w val="0.88579675251006174"/>
          <c:h val="0.6480829439299247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загальна чисельність ЗО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4.7632582592201815E-2"/>
                  <c:y val="1.27495873952425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566-43B6-A28E-C90D33C65100}"/>
                </c:ext>
              </c:extLst>
            </c:dLbl>
            <c:dLbl>
              <c:idx val="1"/>
              <c:layout>
                <c:manualLayout>
                  <c:x val="4.763258259220184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566-43B6-A28E-C90D33C65100}"/>
                </c:ext>
              </c:extLst>
            </c:dLbl>
            <c:dLbl>
              <c:idx val="2"/>
              <c:layout>
                <c:manualLayout>
                  <c:x val="3.8619999237716491E-3"/>
                  <c:y val="-2.97492045729858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566-43B6-A28E-C90D33C65100}"/>
                </c:ext>
              </c:extLst>
            </c:dLbl>
            <c:dLbl>
              <c:idx val="3"/>
              <c:layout>
                <c:manualLayout>
                  <c:x val="9.2469449866477808E-3"/>
                  <c:y val="-2.95951052292717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566-43B6-A28E-C90D33C65100}"/>
                </c:ext>
              </c:extLst>
            </c:dLbl>
            <c:dLbl>
              <c:idx val="4"/>
              <c:layout>
                <c:manualLayout>
                  <c:x val="1.2872657295985765E-3"/>
                  <c:y val="-1.06248234801220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566-43B6-A28E-C90D33C65100}"/>
                </c:ext>
              </c:extLst>
            </c:dLbl>
            <c:dLbl>
              <c:idx val="5"/>
              <c:layout>
                <c:manualLayout>
                  <c:x val="1.0345971291105529E-2"/>
                  <c:y val="-7.328502990966197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566-43B6-A28E-C90D33C65100}"/>
                </c:ext>
              </c:extLst>
            </c:dLbl>
            <c:dLbl>
              <c:idx val="6"/>
              <c:layout>
                <c:manualLayout>
                  <c:x val="4.3799877872450505E-3"/>
                  <c:y val="-1.55556678441351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566-43B6-A28E-C90D33C65100}"/>
                </c:ext>
              </c:extLst>
            </c:dLbl>
            <c:dLbl>
              <c:idx val="8"/>
              <c:layout>
                <c:manualLayout>
                  <c:x val="9.3411229963212359E-3"/>
                  <c:y val="-2.26114477308789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566-43B6-A28E-C90D33C65100}"/>
                </c:ext>
              </c:extLst>
            </c:dLbl>
            <c:dLbl>
              <c:idx val="9"/>
              <c:layout>
                <c:manualLayout>
                  <c:x val="8.2891235929178995E-3"/>
                  <c:y val="-7.73692481290566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566-43B6-A28E-C90D33C65100}"/>
                </c:ext>
              </c:extLst>
            </c:dLbl>
            <c:dLbl>
              <c:idx val="10"/>
              <c:layout>
                <c:manualLayout>
                  <c:x val="7.1430627740470039E-3"/>
                  <c:y val="-1.55556678441351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566-43B6-A28E-C90D33C65100}"/>
                </c:ext>
              </c:extLst>
            </c:dLbl>
            <c:dLbl>
              <c:idx val="11"/>
              <c:layout>
                <c:manualLayout>
                  <c:x val="7.7242025825192172E-3"/>
                  <c:y val="4.24986246508085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566-43B6-A28E-C90D33C65100}"/>
                </c:ext>
              </c:extLst>
            </c:dLbl>
            <c:dLbl>
              <c:idx val="12"/>
              <c:layout>
                <c:manualLayout>
                  <c:x val="1.2873670970865363E-3"/>
                  <c:y val="-6.3747936976212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566-43B6-A28E-C90D33C65100}"/>
                </c:ext>
              </c:extLst>
            </c:dLbl>
            <c:dLbl>
              <c:idx val="14"/>
              <c:layout>
                <c:manualLayout>
                  <c:x val="-1.2873670970865363E-3"/>
                  <c:y val="-1.4874518627782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566-43B6-A28E-C90D33C6510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січень 2017</c:v>
                </c:pt>
                <c:pt idx="1">
                  <c:v>червень 2017</c:v>
                </c:pt>
                <c:pt idx="2">
                  <c:v>січень 2018 </c:v>
                </c:pt>
                <c:pt idx="3">
                  <c:v>червень 2018 </c:v>
                </c:pt>
                <c:pt idx="4">
                  <c:v>січень 2019 </c:v>
                </c:pt>
                <c:pt idx="5">
                  <c:v>червень 2019 </c:v>
                </c:pt>
              </c:strCache>
            </c:strRef>
          </c:cat>
          <c:val>
            <c:numRef>
              <c:f>Лист1!$B$2:$B$7</c:f>
              <c:numCache>
                <c:formatCode>#,##0</c:formatCode>
                <c:ptCount val="6"/>
                <c:pt idx="0">
                  <c:v>265997</c:v>
                </c:pt>
                <c:pt idx="1">
                  <c:v>331545</c:v>
                </c:pt>
                <c:pt idx="2">
                  <c:v>237052</c:v>
                </c:pt>
                <c:pt idx="3">
                  <c:v>311784</c:v>
                </c:pt>
                <c:pt idx="4">
                  <c:v>190250</c:v>
                </c:pt>
                <c:pt idx="5">
                  <c:v>242450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D566-43B6-A28E-C90D33C6510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 т. ч. по  бюджетним установам 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8101095012152172E-3"/>
                  <c:y val="-3.39988997206468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566-43B6-A28E-C90D33C65100}"/>
                </c:ext>
              </c:extLst>
            </c:dLbl>
            <c:dLbl>
              <c:idx val="1"/>
              <c:layout>
                <c:manualLayout>
                  <c:x val="1.1774644666407706E-2"/>
                  <c:y val="-2.76241060230255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566-43B6-A28E-C90D33C65100}"/>
                </c:ext>
              </c:extLst>
            </c:dLbl>
            <c:dLbl>
              <c:idx val="2"/>
              <c:layout>
                <c:manualLayout>
                  <c:x val="9.4822189262020358E-3"/>
                  <c:y val="-3.21463612476793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D566-43B6-A28E-C90D33C65100}"/>
                </c:ext>
              </c:extLst>
            </c:dLbl>
            <c:dLbl>
              <c:idx val="3"/>
              <c:layout>
                <c:manualLayout>
                  <c:x val="1.45847541676229E-2"/>
                  <c:y val="-4.9009614728216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D566-43B6-A28E-C90D33C65100}"/>
                </c:ext>
              </c:extLst>
            </c:dLbl>
            <c:dLbl>
              <c:idx val="4"/>
              <c:layout>
                <c:manualLayout>
                  <c:x val="8.1949531966034588E-3"/>
                  <c:y val="-2.94768118134129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D566-43B6-A28E-C90D33C65100}"/>
                </c:ext>
              </c:extLst>
            </c:dLbl>
            <c:dLbl>
              <c:idx val="5"/>
              <c:layout>
                <c:manualLayout>
                  <c:x val="1.3250352556123123E-2"/>
                  <c:y val="-2.337424355794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D566-43B6-A28E-C90D33C65100}"/>
                </c:ext>
              </c:extLst>
            </c:dLbl>
            <c:dLbl>
              <c:idx val="6"/>
              <c:layout>
                <c:manualLayout>
                  <c:x val="1.3250352556123123E-2"/>
                  <c:y val="-3.83849585655141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D566-43B6-A28E-C90D33C65100}"/>
                </c:ext>
              </c:extLst>
            </c:dLbl>
            <c:dLbl>
              <c:idx val="7"/>
              <c:layout>
                <c:manualLayout>
                  <c:x val="1.067556913865293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D566-43B6-A28E-C90D33C65100}"/>
                </c:ext>
              </c:extLst>
            </c:dLbl>
            <c:dLbl>
              <c:idx val="8"/>
              <c:layout>
                <c:manualLayout>
                  <c:x val="1.334446142331615E-2"/>
                  <c:y val="-2.26114477308789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D566-43B6-A28E-C90D33C65100}"/>
                </c:ext>
              </c:extLst>
            </c:dLbl>
            <c:dLbl>
              <c:idx val="9"/>
              <c:layout>
                <c:manualLayout>
                  <c:x val="9.3411229963212359E-3"/>
                  <c:y val="4.52228954617578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D566-43B6-A28E-C90D33C65100}"/>
                </c:ext>
              </c:extLst>
            </c:dLbl>
            <c:dLbl>
              <c:idx val="10"/>
              <c:layout>
                <c:manualLayout>
                  <c:x val="2.001669213497408E-2"/>
                  <c:y val="-1.13057238654394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D566-43B6-A28E-C90D33C65100}"/>
                </c:ext>
              </c:extLst>
            </c:dLbl>
            <c:dLbl>
              <c:idx val="11"/>
              <c:layout>
                <c:manualLayout>
                  <c:x val="1.029893677669229E-2"/>
                  <c:y val="4.24986246508085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D566-43B6-A28E-C90D33C65100}"/>
                </c:ext>
              </c:extLst>
            </c:dLbl>
            <c:dLbl>
              <c:idx val="12"/>
              <c:layout>
                <c:manualLayout>
                  <c:x val="7.7242025825192172E-3"/>
                  <c:y val="-2.12493123254050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D566-43B6-A28E-C90D33C65100}"/>
                </c:ext>
              </c:extLst>
            </c:dLbl>
            <c:dLbl>
              <c:idx val="13"/>
              <c:layout>
                <c:manualLayout>
                  <c:x val="6.4368354854326812E-3"/>
                  <c:y val="-4.24986246508077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D566-43B6-A28E-C90D33C65100}"/>
                </c:ext>
              </c:extLst>
            </c:dLbl>
            <c:dLbl>
              <c:idx val="14"/>
              <c:layout>
                <c:manualLayout>
                  <c:x val="1.1586303873778731E-2"/>
                  <c:y val="-2.12493123254042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D566-43B6-A28E-C90D33C6510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січень 2017</c:v>
                </c:pt>
                <c:pt idx="1">
                  <c:v>червень 2017</c:v>
                </c:pt>
                <c:pt idx="2">
                  <c:v>січень 2018 </c:v>
                </c:pt>
                <c:pt idx="3">
                  <c:v>червень 2018 </c:v>
                </c:pt>
                <c:pt idx="4">
                  <c:v>січень 2019 </c:v>
                </c:pt>
                <c:pt idx="5">
                  <c:v>червень 2019 </c:v>
                </c:pt>
              </c:strCache>
            </c:strRef>
          </c:cat>
          <c:val>
            <c:numRef>
              <c:f>Лист1!$C$2:$C$7</c:f>
              <c:numCache>
                <c:formatCode>#,##0</c:formatCode>
                <c:ptCount val="6"/>
                <c:pt idx="0">
                  <c:v>18916</c:v>
                </c:pt>
                <c:pt idx="1">
                  <c:v>54801</c:v>
                </c:pt>
                <c:pt idx="2">
                  <c:v>18962</c:v>
                </c:pt>
                <c:pt idx="3">
                  <c:v>61655</c:v>
                </c:pt>
                <c:pt idx="4">
                  <c:v>20305</c:v>
                </c:pt>
                <c:pt idx="5">
                  <c:v>52544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D-D566-43B6-A28E-C90D33C65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6650880"/>
        <c:axId val="196652416"/>
        <c:axId val="0"/>
      </c:bar3DChart>
      <c:catAx>
        <c:axId val="1966508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196652416"/>
        <c:crosses val="autoZero"/>
        <c:auto val="1"/>
        <c:lblAlgn val="ctr"/>
        <c:lblOffset val="100"/>
        <c:noMultiLvlLbl val="0"/>
      </c:catAx>
      <c:valAx>
        <c:axId val="196652416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196650880"/>
        <c:crosses val="autoZero"/>
        <c:crossBetween val="between"/>
        <c:majorUnit val="50000"/>
      </c:valAx>
    </c:plotArea>
    <c:legend>
      <c:legendPos val="r"/>
      <c:legendEntry>
        <c:idx val="0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egendEntry>
        <c:idx val="1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ayout>
        <c:manualLayout>
          <c:xMode val="edge"/>
          <c:yMode val="edge"/>
          <c:x val="0.1147441444056905"/>
          <c:y val="0.89230396756451424"/>
          <c:w val="0.81686655659509044"/>
          <c:h val="0.10769603243548576"/>
        </c:manualLayout>
      </c:layout>
      <c:overlay val="0"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view3D>
      <c:rotX val="15"/>
      <c:rotY val="6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7389174673959568"/>
          <c:y val="2.4063665797252515E-2"/>
          <c:w val="0.80980472453965058"/>
          <c:h val="0.90347058072492914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червень 2017 рік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#,##0.0</c:formatCode>
                <c:ptCount val="1"/>
                <c:pt idx="0">
                  <c:v>10130.799999999999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E8-412C-8FF9-697A82155BA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червень 2018 рік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2.0821868198968418E-2"/>
                  <c:y val="-1.719620376426766E-2"/>
                </c:manualLayout>
              </c:layout>
              <c:numFmt formatCode="#,##0.0" sourceLinked="0"/>
              <c:spPr/>
              <c:txPr>
                <a:bodyPr rot="0" vert="horz"/>
                <a:lstStyle/>
                <a:p>
                  <a:pPr>
                    <a:defRPr sz="1800" b="1">
                      <a:effectLst/>
                      <a:latin typeface="Times New Roman" pitchFamily="18" charset="0"/>
                      <a:cs typeface="Times New Roman" pitchFamily="18" charset="0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4E8-412C-8FF9-697A82155BA0}"/>
                </c:ext>
              </c:extLst>
            </c:dLbl>
            <c:dLbl>
              <c:idx val="1"/>
              <c:layout>
                <c:manualLayout>
                  <c:x val="5.7825997475690312E-3"/>
                  <c:y val="0.152784563675305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4E8-412C-8FF9-697A82155BA0}"/>
                </c:ext>
              </c:extLst>
            </c:dLbl>
            <c:dLbl>
              <c:idx val="2"/>
              <c:layout>
                <c:manualLayout>
                  <c:x val="7.0599390765367154E-4"/>
                  <c:y val="0.15771315184270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4E8-412C-8FF9-697A82155BA0}"/>
                </c:ext>
              </c:extLst>
            </c:dLbl>
            <c:dLbl>
              <c:idx val="3"/>
              <c:layout>
                <c:manualLayout>
                  <c:x val="7.2282496844612897E-3"/>
                  <c:y val="0.155248830831358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4E8-412C-8FF9-697A82155BA0}"/>
                </c:ext>
              </c:extLst>
            </c:dLbl>
            <c:dLbl>
              <c:idx val="4"/>
              <c:layout>
                <c:manualLayout>
                  <c:x val="7.2282496844612897E-3"/>
                  <c:y val="0.152784563675305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4E8-412C-8FF9-697A82155BA0}"/>
                </c:ext>
              </c:extLst>
            </c:dLbl>
            <c:dLbl>
              <c:idx val="5"/>
              <c:layout>
                <c:manualLayout>
                  <c:x val="1.0119549558245806E-2"/>
                  <c:y val="0.1478560293631984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4E8-412C-8FF9-697A82155BA0}"/>
                </c:ext>
              </c:extLst>
            </c:dLbl>
            <c:dLbl>
              <c:idx val="6"/>
              <c:layout>
                <c:manualLayout>
                  <c:x val="1.2349618345592953E-2"/>
                  <c:y val="0.15493913064666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4E8-412C-8FF9-697A82155BA0}"/>
                </c:ext>
              </c:extLst>
            </c:dLbl>
            <c:dLbl>
              <c:idx val="7"/>
              <c:layout>
                <c:manualLayout>
                  <c:x val="1.230483434657131E-2"/>
                  <c:y val="0.1454929111074863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4E8-412C-8FF9-697A82155BA0}"/>
                </c:ext>
              </c:extLst>
            </c:dLbl>
            <c:dLbl>
              <c:idx val="8"/>
              <c:layout>
                <c:manualLayout>
                  <c:x val="3.1445687774571129E-2"/>
                  <c:y val="0.1385646772452251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4E8-412C-8FF9-697A82155BA0}"/>
                </c:ext>
              </c:extLst>
            </c:dLbl>
            <c:dLbl>
              <c:idx val="9"/>
              <c:layout>
                <c:manualLayout>
                  <c:x val="2.7344076325714024E-2"/>
                  <c:y val="0.140874088532645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04E8-412C-8FF9-697A82155BA0}"/>
                </c:ext>
              </c:extLst>
            </c:dLbl>
            <c:dLbl>
              <c:idx val="10"/>
              <c:layout>
                <c:manualLayout>
                  <c:x val="3.4180095407142529E-2"/>
                  <c:y val="0.1385646772452251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4E8-412C-8FF9-697A82155BA0}"/>
                </c:ext>
              </c:extLst>
            </c:dLbl>
            <c:dLbl>
              <c:idx val="11"/>
              <c:layout>
                <c:manualLayout>
                  <c:x val="3.8281706855999638E-2"/>
                  <c:y val="7.39011611974533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04E8-412C-8FF9-697A82155BA0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8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#,##0.0</c:formatCode>
                <c:ptCount val="1"/>
                <c:pt idx="0">
                  <c:v>10187.6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04E8-412C-8FF9-697A82155BA0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червень 2019 рік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Лист1!$D$2</c:f>
              <c:numCache>
                <c:formatCode>#,##0.0</c:formatCode>
                <c:ptCount val="1"/>
                <c:pt idx="0">
                  <c:v>10316.4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04E8-412C-8FF9-697A82155B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05665792"/>
        <c:axId val="205667328"/>
        <c:axId val="196645760"/>
      </c:bar3DChart>
      <c:catAx>
        <c:axId val="2056657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05667328"/>
        <c:crosses val="autoZero"/>
        <c:auto val="1"/>
        <c:lblAlgn val="ctr"/>
        <c:lblOffset val="100"/>
        <c:noMultiLvlLbl val="0"/>
      </c:catAx>
      <c:valAx>
        <c:axId val="205667328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600" i="1"/>
            </a:pPr>
            <a:endParaRPr lang="ru-UA"/>
          </a:p>
        </c:txPr>
        <c:crossAx val="205665792"/>
        <c:crosses val="autoZero"/>
        <c:crossBetween val="between"/>
        <c:majorUnit val="250"/>
        <c:minorUnit val="100"/>
      </c:valAx>
      <c:serAx>
        <c:axId val="196645760"/>
        <c:scaling>
          <c:orientation val="minMax"/>
        </c:scaling>
        <c:delete val="1"/>
        <c:axPos val="b"/>
        <c:majorTickMark val="out"/>
        <c:minorTickMark val="none"/>
        <c:tickLblPos val="nextTo"/>
        <c:crossAx val="205667328"/>
        <c:crosses val="autoZero"/>
      </c:serAx>
    </c:plotArea>
    <c:legend>
      <c:legendPos val="b"/>
      <c:layout>
        <c:manualLayout>
          <c:xMode val="edge"/>
          <c:yMode val="edge"/>
          <c:x val="2.3610423067746585E-2"/>
          <c:y val="0.91681817705546076"/>
          <c:w val="0.94503453104693791"/>
          <c:h val="6.4098164890874859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875163588226542"/>
          <c:y val="3.885453922654894E-2"/>
          <c:w val="0.74586863229885947"/>
          <c:h val="0.658190624360129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Чисельність керівників</c:v>
                </c:pt>
              </c:strCache>
            </c:strRef>
          </c:tx>
          <c:spPr>
            <a:solidFill>
              <a:schemeClr val="tx2">
                <a:lumMod val="20000"/>
                <a:lumOff val="8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0.346153819945955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7FC-49DB-B3C6-588047370714}"/>
                </c:ext>
              </c:extLst>
            </c:dLbl>
            <c:dLbl>
              <c:idx val="1"/>
              <c:layout>
                <c:manualLayout>
                  <c:x val="1.9230769230769232E-3"/>
                  <c:y val="0.343269204779739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7FC-49DB-B3C6-588047370714}"/>
                </c:ext>
              </c:extLst>
            </c:dLbl>
            <c:dLbl>
              <c:idx val="2"/>
              <c:layout>
                <c:manualLayout>
                  <c:x val="3.8461538461538108E-3"/>
                  <c:y val="0.320192283450008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7FC-49DB-B3C6-588047370714}"/>
                </c:ext>
              </c:extLst>
            </c:dLbl>
            <c:dLbl>
              <c:idx val="3"/>
              <c:layout>
                <c:manualLayout>
                  <c:x val="5.7692307692307696E-3"/>
                  <c:y val="0.302884592452711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7FC-49DB-B3C6-588047370714}"/>
                </c:ext>
              </c:extLst>
            </c:dLbl>
            <c:dLbl>
              <c:idx val="4"/>
              <c:layout>
                <c:manualLayout>
                  <c:x val="0"/>
                  <c:y val="0.294230746954062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7FC-49DB-B3C6-588047370714}"/>
                </c:ext>
              </c:extLst>
            </c:dLbl>
            <c:dLbl>
              <c:idx val="5"/>
              <c:layout>
                <c:manualLayout>
                  <c:x val="2.9893100389975502E-3"/>
                  <c:y val="0.3412446633637409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7FC-49DB-B3C6-588047370714}"/>
                </c:ext>
              </c:extLst>
            </c:dLbl>
            <c:dLbl>
              <c:idx val="6"/>
              <c:layout>
                <c:manualLayout>
                  <c:x val="6.4505715145982167E-4"/>
                  <c:y val="0.321753990433864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7FC-49DB-B3C6-588047370714}"/>
                </c:ext>
              </c:extLst>
            </c:dLbl>
            <c:dLbl>
              <c:idx val="7"/>
              <c:layout>
                <c:manualLayout>
                  <c:x val="1.4947010718615807E-3"/>
                  <c:y val="0.331777273037482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7FC-49DB-B3C6-588047370714}"/>
                </c:ext>
              </c:extLst>
            </c:dLbl>
            <c:dLbl>
              <c:idx val="8"/>
              <c:layout>
                <c:manualLayout>
                  <c:x val="1.4947010718615807E-3"/>
                  <c:y val="0.340078623798874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7FC-49DB-B3C6-588047370714}"/>
                </c:ext>
              </c:extLst>
            </c:dLbl>
            <c:dLbl>
              <c:idx val="9"/>
              <c:layout>
                <c:manualLayout>
                  <c:x val="2.7727394218677796E-3"/>
                  <c:y val="0.291507011016454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7FC-49DB-B3C6-588047370714}"/>
                </c:ext>
              </c:extLst>
            </c:dLbl>
            <c:dLbl>
              <c:idx val="10"/>
              <c:layout>
                <c:manualLayout>
                  <c:x val="-3.617552961104067E-3"/>
                  <c:y val="0.3252439803546816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7FC-49DB-B3C6-588047370714}"/>
                </c:ext>
              </c:extLst>
            </c:dLbl>
            <c:dLbl>
              <c:idx val="11"/>
              <c:layout>
                <c:manualLayout>
                  <c:x val="-2.5560767000123979E-3"/>
                  <c:y val="0.25344103437999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7FC-49DB-B3C6-588047370714}"/>
                </c:ext>
              </c:extLst>
            </c:dLbl>
            <c:dLbl>
              <c:idx val="12"/>
              <c:layout>
                <c:manualLayout>
                  <c:x val="3.6173516952223636E-3"/>
                  <c:y val="0.248232027657908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7FC-49DB-B3C6-588047370714}"/>
                </c:ext>
              </c:extLst>
            </c:dLbl>
            <c:dLbl>
              <c:idx val="13"/>
              <c:layout>
                <c:manualLayout>
                  <c:x val="2.7133737277054686E-3"/>
                  <c:y val="0.14338831192937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87FC-49DB-B3C6-588047370714}"/>
                </c:ext>
              </c:extLst>
            </c:dLbl>
            <c:dLbl>
              <c:idx val="14"/>
              <c:layout>
                <c:manualLayout>
                  <c:x val="2.713265353769066E-3"/>
                  <c:y val="0.123850144946124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87FC-49DB-B3C6-588047370714}"/>
                </c:ext>
              </c:extLst>
            </c:dLbl>
            <c:dLbl>
              <c:idx val="15"/>
              <c:layout>
                <c:manualLayout>
                  <c:x val="-1.0063294085164826E-7"/>
                  <c:y val="0.1545906236507218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7FC-49DB-B3C6-588047370714}"/>
                </c:ext>
              </c:extLst>
            </c:dLbl>
            <c:dLbl>
              <c:idx val="16"/>
              <c:layout>
                <c:manualLayout>
                  <c:x val="-1.3566868638527343E-3"/>
                  <c:y val="0.111794277097482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87FC-49DB-B3C6-588047370714}"/>
                </c:ext>
              </c:extLst>
            </c:dLbl>
            <c:dLbl>
              <c:idx val="17"/>
              <c:layout>
                <c:manualLayout>
                  <c:x val="4.0700605915582029E-3"/>
                  <c:y val="0.128806449699273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87FC-49DB-B3C6-588047370714}"/>
                </c:ext>
              </c:extLst>
            </c:dLbl>
            <c:dLbl>
              <c:idx val="18"/>
              <c:layout>
                <c:manualLayout>
                  <c:x val="-9.6519393224081915E-17"/>
                  <c:y val="8.94295231123878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87FC-49DB-B3C6-588047370714}"/>
                </c:ext>
              </c:extLst>
            </c:dLbl>
            <c:dLbl>
              <c:idx val="19"/>
              <c:layout>
                <c:manualLayout>
                  <c:x val="-1.1254788115330182E-3"/>
                  <c:y val="6.11297807100422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87FC-49DB-B3C6-588047370714}"/>
                </c:ext>
              </c:extLst>
            </c:dLbl>
            <c:dLbl>
              <c:idx val="20"/>
              <c:layout>
                <c:manualLayout>
                  <c:x val="0"/>
                  <c:y val="0.159228175297666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87FC-49DB-B3C6-588047370714}"/>
                </c:ext>
              </c:extLst>
            </c:dLbl>
            <c:dLbl>
              <c:idx val="21"/>
              <c:layout>
                <c:manualLayout>
                  <c:x val="2.5560767000123979E-3"/>
                  <c:y val="8.27528686575138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87FC-49DB-B3C6-588047370714}"/>
                </c:ext>
              </c:extLst>
            </c:dLbl>
            <c:dLbl>
              <c:idx val="22"/>
              <c:layout>
                <c:manualLayout>
                  <c:x val="1.2780383500061989E-3"/>
                  <c:y val="0.108885353496728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87FC-49DB-B3C6-58804737071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600" b="1" i="1"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Лист1!$A$2:$A$19</c:f>
              <c:strCache>
                <c:ptCount val="18"/>
                <c:pt idx="0">
                  <c:v>січ.18</c:v>
                </c:pt>
                <c:pt idx="1">
                  <c:v>лют.18</c:v>
                </c:pt>
                <c:pt idx="2">
                  <c:v>берез.18</c:v>
                </c:pt>
                <c:pt idx="3">
                  <c:v>квіт.18</c:v>
                </c:pt>
                <c:pt idx="4">
                  <c:v>трав.18</c:v>
                </c:pt>
                <c:pt idx="5">
                  <c:v>черв.18</c:v>
                </c:pt>
                <c:pt idx="6">
                  <c:v>лип.18</c:v>
                </c:pt>
                <c:pt idx="7">
                  <c:v>серп.18</c:v>
                </c:pt>
                <c:pt idx="8">
                  <c:v>верес.18</c:v>
                </c:pt>
                <c:pt idx="9">
                  <c:v>жовт.18</c:v>
                </c:pt>
                <c:pt idx="10">
                  <c:v>лист.18</c:v>
                </c:pt>
                <c:pt idx="11">
                  <c:v>груд.18</c:v>
                </c:pt>
                <c:pt idx="12">
                  <c:v>січ.19</c:v>
                </c:pt>
                <c:pt idx="13">
                  <c:v>лют.19</c:v>
                </c:pt>
                <c:pt idx="14">
                  <c:v>берез.19</c:v>
                </c:pt>
                <c:pt idx="15">
                  <c:v>квіт.19</c:v>
                </c:pt>
                <c:pt idx="16">
                  <c:v>трав.19</c:v>
                </c:pt>
                <c:pt idx="17">
                  <c:v>черв.19</c:v>
                </c:pt>
              </c:strCache>
            </c:strRef>
          </c:cat>
          <c:val>
            <c:numRef>
              <c:f>Лист1!$B$2:$B$19</c:f>
              <c:numCache>
                <c:formatCode>General</c:formatCode>
                <c:ptCount val="18"/>
                <c:pt idx="0">
                  <c:v>45.8</c:v>
                </c:pt>
                <c:pt idx="1">
                  <c:v>44.2</c:v>
                </c:pt>
                <c:pt idx="2">
                  <c:v>42.6</c:v>
                </c:pt>
                <c:pt idx="3">
                  <c:v>41.3</c:v>
                </c:pt>
                <c:pt idx="4">
                  <c:v>40.5</c:v>
                </c:pt>
                <c:pt idx="5">
                  <c:v>40.799999999999997</c:v>
                </c:pt>
                <c:pt idx="6">
                  <c:v>39.299999999999997</c:v>
                </c:pt>
                <c:pt idx="7" formatCode="0.0">
                  <c:v>39</c:v>
                </c:pt>
                <c:pt idx="8">
                  <c:v>38.799999999999997</c:v>
                </c:pt>
                <c:pt idx="9">
                  <c:v>38.799999999999997</c:v>
                </c:pt>
                <c:pt idx="10" formatCode="0.0">
                  <c:v>33</c:v>
                </c:pt>
                <c:pt idx="11" formatCode="0.0">
                  <c:v>32.1</c:v>
                </c:pt>
                <c:pt idx="12" formatCode="0.0">
                  <c:v>38.299999999999997</c:v>
                </c:pt>
                <c:pt idx="13" formatCode="0.0">
                  <c:v>36.700000000000003</c:v>
                </c:pt>
                <c:pt idx="14" formatCode="0.0">
                  <c:v>35.5</c:v>
                </c:pt>
                <c:pt idx="15" formatCode="0.0">
                  <c:v>34.9</c:v>
                </c:pt>
                <c:pt idx="16" formatCode="0.0">
                  <c:v>34.200000000000003</c:v>
                </c:pt>
                <c:pt idx="17" formatCode="0.0">
                  <c:v>34.6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87FC-49DB-B3C6-5880473707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5799424"/>
        <c:axId val="205800960"/>
      </c:bar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темп росту</c:v>
                </c:pt>
              </c:strCache>
            </c:strRef>
          </c:tx>
          <c:marker>
            <c:symbol val="square"/>
            <c:size val="8"/>
          </c:marker>
          <c:dLbls>
            <c:dLbl>
              <c:idx val="0"/>
              <c:layout>
                <c:manualLayout>
                  <c:x val="-3.4507035450167374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87FC-49DB-B3C6-588047370714}"/>
                </c:ext>
              </c:extLst>
            </c:dLbl>
            <c:dLbl>
              <c:idx val="1"/>
              <c:layout>
                <c:manualLayout>
                  <c:x val="-3.0672920400148775E-2"/>
                  <c:y val="-4.13764343287569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87FC-49DB-B3C6-588047370714}"/>
                </c:ext>
              </c:extLst>
            </c:dLbl>
            <c:dLbl>
              <c:idx val="2"/>
              <c:layout>
                <c:manualLayout>
                  <c:x val="-1.9170575250092983E-2"/>
                  <c:y val="-3.26656060490186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87FC-49DB-B3C6-588047370714}"/>
                </c:ext>
              </c:extLst>
            </c:dLbl>
            <c:dLbl>
              <c:idx val="3"/>
              <c:layout>
                <c:manualLayout>
                  <c:x val="-2.3004690300111583E-2"/>
                  <c:y val="-5.00872626084952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87FC-49DB-B3C6-588047370714}"/>
                </c:ext>
              </c:extLst>
            </c:dLbl>
            <c:dLbl>
              <c:idx val="4"/>
              <c:layout>
                <c:manualLayout>
                  <c:x val="-2.6838805350130179E-2"/>
                  <c:y val="-2.39547777692803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87FC-49DB-B3C6-588047370714}"/>
                </c:ext>
              </c:extLst>
            </c:dLbl>
            <c:dLbl>
              <c:idx val="5"/>
              <c:layout>
                <c:manualLayout>
                  <c:x val="-2.3004690300111583E-2"/>
                  <c:y val="1.95993636294111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87FC-49DB-B3C6-588047370714}"/>
                </c:ext>
              </c:extLst>
            </c:dLbl>
            <c:dLbl>
              <c:idx val="6"/>
              <c:layout>
                <c:manualLayout>
                  <c:x val="-2.6838805350130134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87FC-49DB-B3C6-588047370714}"/>
                </c:ext>
              </c:extLst>
            </c:dLbl>
            <c:dLbl>
              <c:idx val="7"/>
              <c:layout>
                <c:manualLayout>
                  <c:x val="-2.3004690300111583E-2"/>
                  <c:y val="-3.04878989790840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87FC-49DB-B3C6-588047370714}"/>
                </c:ext>
              </c:extLst>
            </c:dLbl>
            <c:dLbl>
              <c:idx val="8"/>
              <c:layout>
                <c:manualLayout>
                  <c:x val="-2.5560767000123979E-2"/>
                  <c:y val="-3.70210201888878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87FC-49DB-B3C6-588047370714}"/>
                </c:ext>
              </c:extLst>
            </c:dLbl>
            <c:dLbl>
              <c:idx val="9"/>
              <c:layout>
                <c:manualLayout>
                  <c:x val="-2.9394882050142578E-2"/>
                  <c:y val="3.04878989790840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87FC-49DB-B3C6-588047370714}"/>
                </c:ext>
              </c:extLst>
            </c:dLbl>
            <c:dLbl>
              <c:idx val="10"/>
              <c:layout>
                <c:manualLayout>
                  <c:x val="-2.6838805350130179E-2"/>
                  <c:y val="-8.05751615875793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87FC-49DB-B3C6-588047370714}"/>
                </c:ext>
              </c:extLst>
            </c:dLbl>
            <c:dLbl>
              <c:idx val="11"/>
              <c:layout>
                <c:manualLayout>
                  <c:x val="-2.8116843700136378E-2"/>
                  <c:y val="4.13764343287569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87FC-49DB-B3C6-588047370714}"/>
                </c:ext>
              </c:extLst>
            </c:dLbl>
            <c:dLbl>
              <c:idx val="12"/>
              <c:layout>
                <c:manualLayout>
                  <c:x val="-3.8341150500185966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87FC-49DB-B3C6-588047370714}"/>
                </c:ext>
              </c:extLst>
            </c:dLbl>
            <c:dLbl>
              <c:idx val="13"/>
              <c:layout>
                <c:manualLayout>
                  <c:x val="-2.3004690300111489E-2"/>
                  <c:y val="-5.8798090888233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87FC-49DB-B3C6-588047370714}"/>
                </c:ext>
              </c:extLst>
            </c:dLbl>
            <c:dLbl>
              <c:idx val="14"/>
              <c:layout>
                <c:manualLayout>
                  <c:x val="-3.1950958750154974E-2"/>
                  <c:y val="-3.04878989790840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87FC-49DB-B3C6-588047370714}"/>
                </c:ext>
              </c:extLst>
            </c:dLbl>
            <c:dLbl>
              <c:idx val="15"/>
              <c:layout>
                <c:manualLayout>
                  <c:x val="-2.3004690300111583E-2"/>
                  <c:y val="-4.79095555385606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87FC-49DB-B3C6-588047370714}"/>
                </c:ext>
              </c:extLst>
            </c:dLbl>
            <c:dLbl>
              <c:idx val="16"/>
              <c:layout>
                <c:manualLayout>
                  <c:x val="-3.1950958750154884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87FC-49DB-B3C6-588047370714}"/>
                </c:ext>
              </c:extLst>
            </c:dLbl>
            <c:dLbl>
              <c:idx val="17"/>
              <c:layout>
                <c:manualLayout>
                  <c:x val="-3.4507035450167374E-2"/>
                  <c:y val="-5.87980908882335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87FC-49DB-B3C6-588047370714}"/>
                </c:ext>
              </c:extLst>
            </c:dLbl>
            <c:dLbl>
              <c:idx val="18"/>
              <c:layout>
                <c:manualLayout>
                  <c:x val="-2.4282728650117689E-2"/>
                  <c:y val="-4.35541413986915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A-87FC-49DB-B3C6-588047370714}"/>
                </c:ext>
              </c:extLst>
            </c:dLbl>
            <c:dLbl>
              <c:idx val="19"/>
              <c:layout>
                <c:manualLayout>
                  <c:x val="-2.8116843700136378E-2"/>
                  <c:y val="3.2665606049018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87FC-49DB-B3C6-588047370714}"/>
                </c:ext>
              </c:extLst>
            </c:dLbl>
            <c:dLbl>
              <c:idx val="20"/>
              <c:layout>
                <c:manualLayout>
                  <c:x val="-2.4282728650117782E-2"/>
                  <c:y val="-3.91987272588223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C-87FC-49DB-B3C6-588047370714}"/>
                </c:ext>
              </c:extLst>
            </c:dLbl>
            <c:dLbl>
              <c:idx val="21"/>
              <c:layout>
                <c:manualLayout>
                  <c:x val="-1.2780383500061989E-2"/>
                  <c:y val="-4.79095555385606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D-87FC-49DB-B3C6-588047370714}"/>
                </c:ext>
              </c:extLst>
            </c:dLbl>
            <c:dLbl>
              <c:idx val="22"/>
              <c:layout>
                <c:manualLayout>
                  <c:x val="-2.3004690300111583E-2"/>
                  <c:y val="-4.35541413986915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E-87FC-49DB-B3C6-58804737071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Лист1!$A$2:$A$19</c:f>
              <c:strCache>
                <c:ptCount val="18"/>
                <c:pt idx="0">
                  <c:v>січ.18</c:v>
                </c:pt>
                <c:pt idx="1">
                  <c:v>лют.18</c:v>
                </c:pt>
                <c:pt idx="2">
                  <c:v>берез.18</c:v>
                </c:pt>
                <c:pt idx="3">
                  <c:v>квіт.18</c:v>
                </c:pt>
                <c:pt idx="4">
                  <c:v>трав.18</c:v>
                </c:pt>
                <c:pt idx="5">
                  <c:v>черв.18</c:v>
                </c:pt>
                <c:pt idx="6">
                  <c:v>лип.18</c:v>
                </c:pt>
                <c:pt idx="7">
                  <c:v>серп.18</c:v>
                </c:pt>
                <c:pt idx="8">
                  <c:v>верес.18</c:v>
                </c:pt>
                <c:pt idx="9">
                  <c:v>жовт.18</c:v>
                </c:pt>
                <c:pt idx="10">
                  <c:v>лист.18</c:v>
                </c:pt>
                <c:pt idx="11">
                  <c:v>груд.18</c:v>
                </c:pt>
                <c:pt idx="12">
                  <c:v>січ.19</c:v>
                </c:pt>
                <c:pt idx="13">
                  <c:v>лют.19</c:v>
                </c:pt>
                <c:pt idx="14">
                  <c:v>берез.19</c:v>
                </c:pt>
                <c:pt idx="15">
                  <c:v>квіт.19</c:v>
                </c:pt>
                <c:pt idx="16">
                  <c:v>трав.19</c:v>
                </c:pt>
                <c:pt idx="17">
                  <c:v>черв.19</c:v>
                </c:pt>
              </c:strCache>
            </c:strRef>
          </c:cat>
          <c:val>
            <c:numRef>
              <c:f>Лист1!$C$2:$C$19</c:f>
              <c:numCache>
                <c:formatCode>0.0</c:formatCode>
                <c:ptCount val="18"/>
                <c:pt idx="0">
                  <c:v>100</c:v>
                </c:pt>
                <c:pt idx="1">
                  <c:v>96.506550218340621</c:v>
                </c:pt>
                <c:pt idx="2">
                  <c:v>96.380090497737555</c:v>
                </c:pt>
                <c:pt idx="3">
                  <c:v>96.948356807511729</c:v>
                </c:pt>
                <c:pt idx="4">
                  <c:v>98.062953995157386</c:v>
                </c:pt>
                <c:pt idx="5">
                  <c:v>100.74074074074073</c:v>
                </c:pt>
                <c:pt idx="6">
                  <c:v>96.32352941176471</c:v>
                </c:pt>
                <c:pt idx="7">
                  <c:v>99.236641221374057</c:v>
                </c:pt>
                <c:pt idx="8">
                  <c:v>99.487179487179475</c:v>
                </c:pt>
                <c:pt idx="9">
                  <c:v>100</c:v>
                </c:pt>
                <c:pt idx="10">
                  <c:v>85.051546391752581</c:v>
                </c:pt>
                <c:pt idx="11">
                  <c:v>97.27272727272728</c:v>
                </c:pt>
                <c:pt idx="12">
                  <c:v>119.31464174454827</c:v>
                </c:pt>
                <c:pt idx="13">
                  <c:v>95.822454308094009</c:v>
                </c:pt>
                <c:pt idx="14">
                  <c:v>96.730245231607626</c:v>
                </c:pt>
                <c:pt idx="15">
                  <c:v>98.309859154929569</c:v>
                </c:pt>
                <c:pt idx="16">
                  <c:v>97.994269340974228</c:v>
                </c:pt>
                <c:pt idx="17">
                  <c:v>101.16959064327484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F-87FC-49DB-B3C6-5880473707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5828864"/>
        <c:axId val="205802496"/>
      </c:lineChart>
      <c:catAx>
        <c:axId val="2057994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05800960"/>
        <c:crosses val="autoZero"/>
        <c:auto val="1"/>
        <c:lblAlgn val="ctr"/>
        <c:lblOffset val="100"/>
        <c:noMultiLvlLbl val="1"/>
      </c:catAx>
      <c:valAx>
        <c:axId val="2058009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05799424"/>
        <c:crosses val="autoZero"/>
        <c:crossBetween val="between"/>
      </c:valAx>
      <c:valAx>
        <c:axId val="205802496"/>
        <c:scaling>
          <c:orientation val="minMax"/>
        </c:scaling>
        <c:delete val="0"/>
        <c:axPos val="r"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05828864"/>
        <c:crosses val="max"/>
        <c:crossBetween val="between"/>
      </c:valAx>
      <c:catAx>
        <c:axId val="20582886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05802496"/>
        <c:crosses val="autoZero"/>
        <c:auto val="1"/>
        <c:lblAlgn val="ctr"/>
        <c:lblOffset val="100"/>
        <c:noMultiLvlLbl val="1"/>
      </c:catAx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104001264816731"/>
          <c:y val="3.569241251675271E-2"/>
          <c:w val="0.70793672497927573"/>
          <c:h val="0.741251675270961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кількість підприємців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2.7840956974924955E-3"/>
                  <c:y val="0.2591189257400354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279-4CC5-9EE0-4EDFBB9DE651}"/>
                </c:ext>
              </c:extLst>
            </c:dLbl>
            <c:dLbl>
              <c:idx val="1"/>
              <c:layout>
                <c:manualLayout>
                  <c:x val="4.0700605915582029E-3"/>
                  <c:y val="0.2433449729214334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279-4CC5-9EE0-4EDFBB9DE651}"/>
                </c:ext>
              </c:extLst>
            </c:dLbl>
            <c:dLbl>
              <c:idx val="2"/>
              <c:layout>
                <c:manualLayout>
                  <c:x val="-1.0682573731123893E-7"/>
                  <c:y val="0.183066860362913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279-4CC5-9EE0-4EDFBB9DE651}"/>
                </c:ext>
              </c:extLst>
            </c:dLbl>
            <c:dLbl>
              <c:idx val="3"/>
              <c:layout>
                <c:manualLayout>
                  <c:x val="4.0700605915582029E-3"/>
                  <c:y val="0.1674392015514451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279-4CC5-9EE0-4EDFBB9DE651}"/>
                </c:ext>
              </c:extLst>
            </c:dLbl>
            <c:dLbl>
              <c:idx val="4"/>
              <c:layout>
                <c:manualLayout>
                  <c:x val="1.6075247878267747E-3"/>
                  <c:y val="0.302399593666746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279-4CC5-9EE0-4EDFBB9DE651}"/>
                </c:ext>
              </c:extLst>
            </c:dLbl>
            <c:dLbl>
              <c:idx val="5"/>
              <c:layout>
                <c:manualLayout>
                  <c:x val="-4.3095387816103074E-4"/>
                  <c:y val="0.3480905655319144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279-4CC5-9EE0-4EDFBB9DE651}"/>
                </c:ext>
              </c:extLst>
            </c:dLbl>
            <c:dLbl>
              <c:idx val="6"/>
              <c:layout>
                <c:manualLayout>
                  <c:x val="-1.3921974508793863E-3"/>
                  <c:y val="0.346472526017582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279-4CC5-9EE0-4EDFBB9DE651}"/>
                </c:ext>
              </c:extLst>
            </c:dLbl>
            <c:dLbl>
              <c:idx val="7"/>
              <c:layout>
                <c:manualLayout>
                  <c:x val="2.8034442400436039E-3"/>
                  <c:y val="0.3442149912921548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279-4CC5-9EE0-4EDFBB9DE651}"/>
                </c:ext>
              </c:extLst>
            </c:dLbl>
            <c:dLbl>
              <c:idx val="8"/>
              <c:layout>
                <c:manualLayout>
                  <c:x val="-3.8900544003223425E-3"/>
                  <c:y val="0.337361074470227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279-4CC5-9EE0-4EDFBB9DE651}"/>
                </c:ext>
              </c:extLst>
            </c:dLbl>
            <c:dLbl>
              <c:idx val="9"/>
              <c:layout>
                <c:manualLayout>
                  <c:x val="-4.0700756338517708E-3"/>
                  <c:y val="0.358992537963149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279-4CC5-9EE0-4EDFBB9DE651}"/>
                </c:ext>
              </c:extLst>
            </c:dLbl>
            <c:dLbl>
              <c:idx val="10"/>
              <c:layout>
                <c:manualLayout>
                  <c:x val="5.1084141725082147E-3"/>
                  <c:y val="0.399282707477839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279-4CC5-9EE0-4EDFBB9DE651}"/>
                </c:ext>
              </c:extLst>
            </c:dLbl>
            <c:dLbl>
              <c:idx val="11"/>
              <c:layout>
                <c:manualLayout>
                  <c:x val="1.1346823123902911E-3"/>
                  <c:y val="0.494103601181020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279-4CC5-9EE0-4EDFBB9DE651}"/>
                </c:ext>
              </c:extLst>
            </c:dLbl>
            <c:dLbl>
              <c:idx val="12"/>
              <c:layout>
                <c:manualLayout>
                  <c:x val="-2.57515138489188E-3"/>
                  <c:y val="0.473107033396006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279-4CC5-9EE0-4EDFBB9DE651}"/>
                </c:ext>
              </c:extLst>
            </c:dLbl>
            <c:dLbl>
              <c:idx val="13"/>
              <c:layout>
                <c:manualLayout>
                  <c:x val="-1.2666313938081671E-3"/>
                  <c:y val="0.337540783630499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279-4CC5-9EE0-4EDFBB9DE651}"/>
                </c:ext>
              </c:extLst>
            </c:dLbl>
            <c:dLbl>
              <c:idx val="14"/>
              <c:layout>
                <c:manualLayout>
                  <c:x val="-2.6170399821674258E-3"/>
                  <c:y val="0.335514866744179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279-4CC5-9EE0-4EDFBB9DE651}"/>
                </c:ext>
              </c:extLst>
            </c:dLbl>
            <c:dLbl>
              <c:idx val="15"/>
              <c:layout>
                <c:manualLayout>
                  <c:x val="-1.1828541992570758E-3"/>
                  <c:y val="0.356320555146893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279-4CC5-9EE0-4EDFBB9DE651}"/>
                </c:ext>
              </c:extLst>
            </c:dLbl>
            <c:dLbl>
              <c:idx val="16"/>
              <c:layout>
                <c:manualLayout>
                  <c:x val="3.7998941814245016E-3"/>
                  <c:y val="0.365085565543413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279-4CC5-9EE0-4EDFBB9DE651}"/>
                </c:ext>
              </c:extLst>
            </c:dLbl>
            <c:dLbl>
              <c:idx val="17"/>
              <c:layout>
                <c:manualLayout>
                  <c:x val="2.5332627876163342E-3"/>
                  <c:y val="0.354654549385029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279-4CC5-9EE0-4EDFBB9DE651}"/>
                </c:ext>
              </c:extLst>
            </c:dLbl>
            <c:dLbl>
              <c:idx val="18"/>
              <c:layout>
                <c:manualLayout>
                  <c:x val="2.5332627876163342E-3"/>
                  <c:y val="0.3087580782881437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7279-4CC5-9EE0-4EDFBB9DE651}"/>
                </c:ext>
              </c:extLst>
            </c:dLbl>
            <c:dLbl>
              <c:idx val="19"/>
              <c:layout>
                <c:manualLayout>
                  <c:x val="1.2666313938081671E-3"/>
                  <c:y val="0.292068452434730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7279-4CC5-9EE0-4EDFBB9DE651}"/>
                </c:ext>
              </c:extLst>
            </c:dLbl>
            <c:dLbl>
              <c:idx val="20"/>
              <c:layout>
                <c:manualLayout>
                  <c:x val="0"/>
                  <c:y val="0.331706313836586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7279-4CC5-9EE0-4EDFBB9DE651}"/>
                </c:ext>
              </c:extLst>
            </c:dLbl>
            <c:dLbl>
              <c:idx val="21"/>
              <c:layout>
                <c:manualLayout>
                  <c:x val="-9.2885229194505063E-17"/>
                  <c:y val="0.421413052798682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7279-4CC5-9EE0-4EDFBB9DE651}"/>
                </c:ext>
              </c:extLst>
            </c:dLbl>
            <c:dLbl>
              <c:idx val="22"/>
              <c:layout>
                <c:manualLayout>
                  <c:x val="0"/>
                  <c:y val="0.463137117432215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7279-4CC5-9EE0-4EDFBB9DE651}"/>
                </c:ext>
              </c:extLst>
            </c:dLbl>
            <c:dLbl>
              <c:idx val="23"/>
              <c:layout>
                <c:manualLayout>
                  <c:x val="0"/>
                  <c:y val="0.536154230540898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7279-4CC5-9EE0-4EDFBB9DE651}"/>
                </c:ext>
              </c:extLst>
            </c:dLbl>
            <c:numFmt formatCode="#,##0.0" sourceLinked="0"/>
            <c:spPr>
              <a:noFill/>
            </c:spPr>
            <c:txPr>
              <a:bodyPr rot="-5400000" vert="horz"/>
              <a:lstStyle/>
              <a:p>
                <a:pPr>
                  <a:defRPr sz="1600" b="1"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Лист1!$A$2:$A$19</c:f>
              <c:strCache>
                <c:ptCount val="18"/>
                <c:pt idx="0">
                  <c:v>січ.18</c:v>
                </c:pt>
                <c:pt idx="1">
                  <c:v>лют.18</c:v>
                </c:pt>
                <c:pt idx="2">
                  <c:v>берез.18</c:v>
                </c:pt>
                <c:pt idx="3">
                  <c:v>квіт.18</c:v>
                </c:pt>
                <c:pt idx="4">
                  <c:v>трав.18</c:v>
                </c:pt>
                <c:pt idx="5">
                  <c:v>черв.18</c:v>
                </c:pt>
                <c:pt idx="6">
                  <c:v>лип.18</c:v>
                </c:pt>
                <c:pt idx="7">
                  <c:v>серп.18</c:v>
                </c:pt>
                <c:pt idx="8">
                  <c:v>верес.18</c:v>
                </c:pt>
                <c:pt idx="9">
                  <c:v>жовт.18</c:v>
                </c:pt>
                <c:pt idx="10">
                  <c:v>лист.18</c:v>
                </c:pt>
                <c:pt idx="11">
                  <c:v>груд.18</c:v>
                </c:pt>
                <c:pt idx="12">
                  <c:v>січ.19</c:v>
                </c:pt>
                <c:pt idx="13">
                  <c:v>лют.19</c:v>
                </c:pt>
                <c:pt idx="14">
                  <c:v>берез.19</c:v>
                </c:pt>
                <c:pt idx="15">
                  <c:v>квіт.19</c:v>
                </c:pt>
                <c:pt idx="16">
                  <c:v>трав.19</c:v>
                </c:pt>
                <c:pt idx="17">
                  <c:v>черв.19</c:v>
                </c:pt>
              </c:strCache>
            </c:strRef>
          </c:cat>
          <c:val>
            <c:numRef>
              <c:f>Лист1!$B$2:$B$19</c:f>
              <c:numCache>
                <c:formatCode>General</c:formatCode>
                <c:ptCount val="18"/>
                <c:pt idx="0">
                  <c:v>1803.9</c:v>
                </c:pt>
                <c:pt idx="1">
                  <c:v>1804.6</c:v>
                </c:pt>
                <c:pt idx="2">
                  <c:v>1800.7</c:v>
                </c:pt>
                <c:pt idx="3">
                  <c:v>1810</c:v>
                </c:pt>
                <c:pt idx="4">
                  <c:v>1816.5</c:v>
                </c:pt>
                <c:pt idx="5">
                  <c:v>1823.9</c:v>
                </c:pt>
                <c:pt idx="6">
                  <c:v>1833.4</c:v>
                </c:pt>
                <c:pt idx="7">
                  <c:v>1841.9</c:v>
                </c:pt>
                <c:pt idx="8">
                  <c:v>1853.4</c:v>
                </c:pt>
                <c:pt idx="9">
                  <c:v>1886.7</c:v>
                </c:pt>
                <c:pt idx="10">
                  <c:v>1895.5</c:v>
                </c:pt>
                <c:pt idx="11">
                  <c:v>1881.6</c:v>
                </c:pt>
                <c:pt idx="12">
                  <c:v>1876.4</c:v>
                </c:pt>
                <c:pt idx="13">
                  <c:v>1878.7</c:v>
                </c:pt>
                <c:pt idx="14">
                  <c:v>1888.7</c:v>
                </c:pt>
                <c:pt idx="15">
                  <c:v>1894.3</c:v>
                </c:pt>
                <c:pt idx="16">
                  <c:v>1899.6</c:v>
                </c:pt>
                <c:pt idx="17">
                  <c:v>1906.4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7279-4CC5-9EE0-4EDFBB9DE6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5497088"/>
        <c:axId val="205498624"/>
      </c:bar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темп росту</c:v>
                </c:pt>
              </c:strCache>
            </c:strRef>
          </c:tx>
          <c:spPr>
            <a:ln>
              <a:solidFill>
                <a:schemeClr val="accent6"/>
              </a:solidFill>
            </a:ln>
          </c:spPr>
          <c:marker>
            <c:spPr>
              <a:solidFill>
                <a:schemeClr val="accent6"/>
              </a:solidFill>
            </c:spPr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7279-4CC5-9EE0-4EDFBB9DE651}"/>
                </c:ext>
              </c:extLst>
            </c:dLbl>
            <c:dLbl>
              <c:idx val="1"/>
              <c:layout>
                <c:manualLayout>
                  <c:x val="-2.8490424140907421E-2"/>
                  <c:y val="-4.6882976434404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7279-4CC5-9EE0-4EDFBB9DE651}"/>
                </c:ext>
              </c:extLst>
            </c:dLbl>
            <c:dLbl>
              <c:idx val="2"/>
              <c:layout>
                <c:manualLayout>
                  <c:x val="-3.2560505336058754E-2"/>
                  <c:y val="-3.76602392990094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7279-4CC5-9EE0-4EDFBB9DE651}"/>
                </c:ext>
              </c:extLst>
            </c:dLbl>
            <c:dLbl>
              <c:idx val="3"/>
              <c:layout>
                <c:manualLayout>
                  <c:x val="-3.1023692489823316E-2"/>
                  <c:y val="-6.26238785836290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7279-4CC5-9EE0-4EDFBB9DE651}"/>
                </c:ext>
              </c:extLst>
            </c:dLbl>
            <c:dLbl>
              <c:idx val="4"/>
              <c:layout>
                <c:manualLayout>
                  <c:x val="-4.0700605915582028E-2"/>
                  <c:y val="-3.12553176229364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7279-4CC5-9EE0-4EDFBB9DE651}"/>
                </c:ext>
              </c:extLst>
            </c:dLbl>
            <c:dLbl>
              <c:idx val="5"/>
              <c:layout>
                <c:manualLayout>
                  <c:x val="-2.0164372850404351E-2"/>
                  <c:y val="-3.61593228479992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7279-4CC5-9EE0-4EDFBB9DE651}"/>
                </c:ext>
              </c:extLst>
            </c:dLbl>
            <c:dLbl>
              <c:idx val="6"/>
              <c:layout>
                <c:manualLayout>
                  <c:x val="-2.7043777074869386E-2"/>
                  <c:y val="4.2531113175046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7279-4CC5-9EE0-4EDFBB9DE651}"/>
                </c:ext>
              </c:extLst>
            </c:dLbl>
            <c:dLbl>
              <c:idx val="7"/>
              <c:layout>
                <c:manualLayout>
                  <c:x val="-3.590421274620148E-2"/>
                  <c:y val="-3.36341955978154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7279-4CC5-9EE0-4EDFBB9DE651}"/>
                </c:ext>
              </c:extLst>
            </c:dLbl>
            <c:dLbl>
              <c:idx val="8"/>
              <c:layout>
                <c:manualLayout>
                  <c:x val="-2.7865890663779723E-2"/>
                  <c:y val="5.42412840235928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7279-4CC5-9EE0-4EDFBB9DE651}"/>
                </c:ext>
              </c:extLst>
            </c:dLbl>
            <c:dLbl>
              <c:idx val="9"/>
              <c:layout>
                <c:manualLayout>
                  <c:x val="-3.6732310420436849E-2"/>
                  <c:y val="-3.54654549385029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7279-4CC5-9EE0-4EDFBB9DE651}"/>
                </c:ext>
              </c:extLst>
            </c:dLbl>
            <c:dLbl>
              <c:idx val="10"/>
              <c:layout>
                <c:manualLayout>
                  <c:x val="-3.2932416239012344E-2"/>
                  <c:y val="-3.96378614018562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7279-4CC5-9EE0-4EDFBB9DE651}"/>
                </c:ext>
              </c:extLst>
            </c:dLbl>
            <c:dLbl>
              <c:idx val="11"/>
              <c:layout>
                <c:manualLayout>
                  <c:x val="-2.8490424140907321E-2"/>
                  <c:y val="-4.6882976434404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7279-4CC5-9EE0-4EDFBB9DE651}"/>
                </c:ext>
              </c:extLst>
            </c:dLbl>
            <c:dLbl>
              <c:idx val="12"/>
              <c:layout>
                <c:manualLayout>
                  <c:x val="-3.4199147367575934E-2"/>
                  <c:y val="-4.58964710968862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7279-4CC5-9EE0-4EDFBB9DE651}"/>
                </c:ext>
              </c:extLst>
            </c:dLbl>
            <c:dLbl>
              <c:idx val="13"/>
              <c:layout>
                <c:manualLayout>
                  <c:x val="-3.166578484520418E-2"/>
                  <c:y val="-3.33792517068263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7279-4CC5-9EE0-4EDFBB9DE651}"/>
                </c:ext>
              </c:extLst>
            </c:dLbl>
            <c:dLbl>
              <c:idx val="14"/>
              <c:layout>
                <c:manualLayout>
                  <c:x val="-3.0399153451396013E-2"/>
                  <c:y val="-2.50344387801197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7279-4CC5-9EE0-4EDFBB9DE651}"/>
                </c:ext>
              </c:extLst>
            </c:dLbl>
            <c:dLbl>
              <c:idx val="15"/>
              <c:layout>
                <c:manualLayout>
                  <c:x val="-2.6389716548838364E-2"/>
                  <c:y val="-9.38382427006705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7279-4CC5-9EE0-4EDFBB9DE651}"/>
                </c:ext>
              </c:extLst>
            </c:dLbl>
            <c:dLbl>
              <c:idx val="16"/>
              <c:layout>
                <c:manualLayout>
                  <c:x val="-3.799894181424511E-2"/>
                  <c:y val="-3.96378614018563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7279-4CC5-9EE0-4EDFBB9DE651}"/>
                </c:ext>
              </c:extLst>
            </c:dLbl>
            <c:dLbl>
              <c:idx val="17"/>
              <c:layout>
                <c:manualLayout>
                  <c:x val="-3.4199147367575934E-2"/>
                  <c:y val="-6.88447066453293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A-7279-4CC5-9EE0-4EDFBB9DE651}"/>
                </c:ext>
              </c:extLst>
            </c:dLbl>
            <c:dLbl>
              <c:idx val="18"/>
              <c:layout>
                <c:manualLayout>
                  <c:x val="-2.9132522057587939E-2"/>
                  <c:y val="-5.63274872552694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7279-4CC5-9EE0-4EDFBB9DE651}"/>
                </c:ext>
              </c:extLst>
            </c:dLbl>
            <c:dLbl>
              <c:idx val="19"/>
              <c:layout>
                <c:manualLayout>
                  <c:x val="-2.9132522057587845E-2"/>
                  <c:y val="5.42412840235928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C-7279-4CC5-9EE0-4EDFBB9DE651}"/>
                </c:ext>
              </c:extLst>
            </c:dLbl>
            <c:dLbl>
              <c:idx val="20"/>
              <c:layout>
                <c:manualLayout>
                  <c:x val="-3.0399153451396106E-2"/>
                  <c:y val="-5.42412840235928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D-7279-4CC5-9EE0-4EDFBB9DE651}"/>
                </c:ext>
              </c:extLst>
            </c:dLbl>
            <c:dLbl>
              <c:idx val="22"/>
              <c:layout>
                <c:manualLayout>
                  <c:x val="-1.7732839513314339E-2"/>
                  <c:y val="-3.75516581701796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E-7279-4CC5-9EE0-4EDFBB9DE651}"/>
                </c:ext>
              </c:extLst>
            </c:dLbl>
            <c:dLbl>
              <c:idx val="23"/>
              <c:layout>
                <c:manualLayout>
                  <c:x val="-1.7732839513314339E-2"/>
                  <c:y val="-5.8413690486946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F-7279-4CC5-9EE0-4EDFBB9DE65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i="1"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Лист1!$A$2:$A$19</c:f>
              <c:strCache>
                <c:ptCount val="18"/>
                <c:pt idx="0">
                  <c:v>січ.18</c:v>
                </c:pt>
                <c:pt idx="1">
                  <c:v>лют.18</c:v>
                </c:pt>
                <c:pt idx="2">
                  <c:v>берез.18</c:v>
                </c:pt>
                <c:pt idx="3">
                  <c:v>квіт.18</c:v>
                </c:pt>
                <c:pt idx="4">
                  <c:v>трав.18</c:v>
                </c:pt>
                <c:pt idx="5">
                  <c:v>черв.18</c:v>
                </c:pt>
                <c:pt idx="6">
                  <c:v>лип.18</c:v>
                </c:pt>
                <c:pt idx="7">
                  <c:v>серп.18</c:v>
                </c:pt>
                <c:pt idx="8">
                  <c:v>верес.18</c:v>
                </c:pt>
                <c:pt idx="9">
                  <c:v>жовт.18</c:v>
                </c:pt>
                <c:pt idx="10">
                  <c:v>лист.18</c:v>
                </c:pt>
                <c:pt idx="11">
                  <c:v>груд.18</c:v>
                </c:pt>
                <c:pt idx="12">
                  <c:v>січ.19</c:v>
                </c:pt>
                <c:pt idx="13">
                  <c:v>лют.19</c:v>
                </c:pt>
                <c:pt idx="14">
                  <c:v>берез.19</c:v>
                </c:pt>
                <c:pt idx="15">
                  <c:v>квіт.19</c:v>
                </c:pt>
                <c:pt idx="16">
                  <c:v>трав.19</c:v>
                </c:pt>
                <c:pt idx="17">
                  <c:v>черв.19</c:v>
                </c:pt>
              </c:strCache>
            </c:strRef>
          </c:cat>
          <c:val>
            <c:numRef>
              <c:f>Лист1!$C$2:$C$19</c:f>
              <c:numCache>
                <c:formatCode>0.0</c:formatCode>
                <c:ptCount val="18"/>
                <c:pt idx="0">
                  <c:v>100</c:v>
                </c:pt>
                <c:pt idx="1">
                  <c:v>100.03880481179665</c:v>
                </c:pt>
                <c:pt idx="2">
                  <c:v>99.783885625623412</c:v>
                </c:pt>
                <c:pt idx="3">
                  <c:v>100.51646581884823</c:v>
                </c:pt>
                <c:pt idx="4">
                  <c:v>100.35911602209944</c:v>
                </c:pt>
                <c:pt idx="5">
                  <c:v>100.4073768235618</c:v>
                </c:pt>
                <c:pt idx="6">
                  <c:v>100.52086188935796</c:v>
                </c:pt>
                <c:pt idx="7">
                  <c:v>100.46361950474527</c:v>
                </c:pt>
                <c:pt idx="8">
                  <c:v>100.62435528530322</c:v>
                </c:pt>
                <c:pt idx="9">
                  <c:v>101.79669796050501</c:v>
                </c:pt>
                <c:pt idx="10">
                  <c:v>100.46642285471987</c:v>
                </c:pt>
                <c:pt idx="11">
                  <c:v>99.266684252176205</c:v>
                </c:pt>
                <c:pt idx="12">
                  <c:v>99.723639455782319</c:v>
                </c:pt>
                <c:pt idx="13">
                  <c:v>100.12257514389256</c:v>
                </c:pt>
                <c:pt idx="14">
                  <c:v>100.5322829616224</c:v>
                </c:pt>
                <c:pt idx="15">
                  <c:v>100.29650023825911</c:v>
                </c:pt>
                <c:pt idx="16">
                  <c:v>100.27978672860687</c:v>
                </c:pt>
                <c:pt idx="17" formatCode="#,##0.0">
                  <c:v>100.35797009896821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0-7279-4CC5-9EE0-4EDFBB9DE6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5526528"/>
        <c:axId val="205524992"/>
      </c:lineChart>
      <c:catAx>
        <c:axId val="2054970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 i="1" baseline="0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05498624"/>
        <c:crosses val="autoZero"/>
        <c:auto val="1"/>
        <c:lblAlgn val="ctr"/>
        <c:lblOffset val="100"/>
        <c:noMultiLvlLbl val="0"/>
      </c:catAx>
      <c:valAx>
        <c:axId val="205498624"/>
        <c:scaling>
          <c:orientation val="minMax"/>
        </c:scaling>
        <c:delete val="0"/>
        <c:axPos val="l"/>
        <c:majorGridlines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05497088"/>
        <c:crosses val="autoZero"/>
        <c:crossBetween val="between"/>
      </c:valAx>
      <c:valAx>
        <c:axId val="205524992"/>
        <c:scaling>
          <c:orientation val="minMax"/>
        </c:scaling>
        <c:delete val="0"/>
        <c:axPos val="r"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05526528"/>
        <c:crosses val="max"/>
        <c:crossBetween val="between"/>
      </c:valAx>
      <c:catAx>
        <c:axId val="20552652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05524992"/>
        <c:crosses val="autoZero"/>
        <c:auto val="1"/>
        <c:lblAlgn val="ctr"/>
        <c:lblOffset val="100"/>
        <c:noMultiLvlLbl val="0"/>
      </c:catAx>
      <c:spPr>
        <a:noFill/>
      </c:spPr>
    </c:plotArea>
    <c:legend>
      <c:legendPos val="b"/>
      <c:layout>
        <c:manualLayout>
          <c:xMode val="edge"/>
          <c:yMode val="edge"/>
          <c:x val="1.5398182253253914E-2"/>
          <c:y val="0.9218385017698455"/>
          <c:w val="0.48093470383632586"/>
          <c:h val="6.1964106660441387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0"/>
    </c:view3D>
    <c:floor>
      <c:thickness val="0"/>
    </c:floor>
    <c:sideWall>
      <c:thickness val="0"/>
      <c:spPr>
        <a:solidFill>
          <a:schemeClr val="accent1">
            <a:lumMod val="20000"/>
            <a:lumOff val="80000"/>
          </a:schemeClr>
        </a:solidFill>
      </c:spPr>
    </c:sideWall>
    <c:backWall>
      <c:thickness val="0"/>
      <c:spPr>
        <a:blipFill>
          <a:blip xmlns:r="http://schemas.openxmlformats.org/officeDocument/2006/relationships" r:embed="rId2"/>
          <a:stretch>
            <a:fillRect/>
          </a:stretch>
        </a:blipFill>
      </c:spPr>
    </c:backWall>
    <c:plotArea>
      <c:layout>
        <c:manualLayout>
          <c:layoutTarget val="inner"/>
          <c:xMode val="edge"/>
          <c:yMode val="edge"/>
          <c:x val="8.870785382596405E-2"/>
          <c:y val="1.4484443913876753E-2"/>
          <c:w val="0.89206141178111997"/>
          <c:h val="0.77389206672504152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 т.ч. із з/п від 0 до 3200,0/3723,0/4173,0</c:v>
                </c:pt>
              </c:strCache>
            </c:strRef>
          </c:tx>
          <c:spPr>
            <a:solidFill>
              <a:srgbClr val="1AB39F">
                <a:lumMod val="75000"/>
              </a:srgbClr>
            </a:solidFill>
          </c:spPr>
          <c:invertIfNegative val="0"/>
          <c:dLbls>
            <c:dLbl>
              <c:idx val="0"/>
              <c:layout>
                <c:manualLayout>
                  <c:x val="-1.6982636785786392E-3"/>
                  <c:y val="1.54321668485446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471-4E5D-9152-8D1D61CB2B68}"/>
                </c:ext>
              </c:extLst>
            </c:dLbl>
            <c:dLbl>
              <c:idx val="1"/>
              <c:layout>
                <c:manualLayout>
                  <c:x val="1.0361397133050677E-3"/>
                  <c:y val="-1.12192359046690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471-4E5D-9152-8D1D61CB2B68}"/>
                </c:ext>
              </c:extLst>
            </c:dLbl>
            <c:dLbl>
              <c:idx val="2"/>
              <c:layout>
                <c:manualLayout>
                  <c:x val="1.2915404805168584E-3"/>
                  <c:y val="-8.2283047194428691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471-4E5D-9152-8D1D61CB2B68}"/>
                </c:ext>
              </c:extLst>
            </c:dLbl>
            <c:dLbl>
              <c:idx val="3"/>
              <c:layout>
                <c:manualLayout>
                  <c:x val="3.6853422168383267E-3"/>
                  <c:y val="7.34205482811553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471-4E5D-9152-8D1D61CB2B68}"/>
                </c:ext>
              </c:extLst>
            </c:dLbl>
            <c:dLbl>
              <c:idx val="4"/>
              <c:layout>
                <c:manualLayout>
                  <c:x val="9.4589137896224508E-5"/>
                  <c:y val="7.04296170959290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471-4E5D-9152-8D1D61CB2B68}"/>
                </c:ext>
              </c:extLst>
            </c:dLbl>
            <c:dLbl>
              <c:idx val="5"/>
              <c:layout>
                <c:manualLayout>
                  <c:x val="3.6853422168382798E-3"/>
                  <c:y val="1.16231089334767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471-4E5D-9152-8D1D61CB2B68}"/>
                </c:ext>
              </c:extLst>
            </c:dLbl>
            <c:dLbl>
              <c:idx val="6"/>
              <c:layout>
                <c:manualLayout>
                  <c:x val="9.5093882495457299E-4"/>
                  <c:y val="7.2672815484848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471-4E5D-9152-8D1D61CB2B68}"/>
                </c:ext>
              </c:extLst>
            </c:dLbl>
            <c:dLbl>
              <c:idx val="7"/>
              <c:layout>
                <c:manualLayout>
                  <c:x val="2.4884918231374924E-3"/>
                  <c:y val="3.072678979008983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471-4E5D-9152-8D1D61CB2B68}"/>
                </c:ext>
              </c:extLst>
            </c:dLbl>
            <c:dLbl>
              <c:idx val="8"/>
              <c:layout>
                <c:manualLayout>
                  <c:x val="9.5093882495457299E-4"/>
                  <c:y val="8.6321777482505318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471-4E5D-9152-8D1D61CB2B68}"/>
                </c:ext>
              </c:extLst>
            </c:dLbl>
            <c:dLbl>
              <c:idx val="9"/>
              <c:layout>
                <c:manualLayout>
                  <c:x val="-5.0141328487785181E-4"/>
                  <c:y val="-3.10706495575887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471-4E5D-9152-8D1D61CB2B68}"/>
                </c:ext>
              </c:extLst>
            </c:dLbl>
            <c:dLbl>
              <c:idx val="10"/>
              <c:layout>
                <c:manualLayout>
                  <c:x val="3.9360993337371293E-3"/>
                  <c:y val="5.057820344300946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1471-4E5D-9152-8D1D61CB2B68}"/>
                </c:ext>
              </c:extLst>
            </c:dLbl>
            <c:dLbl>
              <c:idx val="12"/>
              <c:layout>
                <c:manualLayout>
                  <c:x val="0"/>
                  <c:y val="-2.47189757390714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1471-4E5D-9152-8D1D61CB2B6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400" b="1" i="1"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червень 2017</c:v>
                </c:pt>
                <c:pt idx="1">
                  <c:v>червень 2018</c:v>
                </c:pt>
                <c:pt idx="2">
                  <c:v>червень 2019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2491.1999999999998</c:v>
                </c:pt>
                <c:pt idx="1">
                  <c:v>1875.5</c:v>
                </c:pt>
                <c:pt idx="2">
                  <c:v>1655.6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1471-4E5D-9152-8D1D61CB2B6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Всього найманих працівників</c:v>
                </c:pt>
              </c:strCache>
            </c:strRef>
          </c:tx>
          <c:spPr>
            <a:solidFill>
              <a:srgbClr val="FEB80A">
                <a:lumMod val="75000"/>
              </a:srgbClr>
            </a:solidFill>
            <a:ln>
              <a:solidFill>
                <a:schemeClr val="accent5">
                  <a:lumMod val="75000"/>
                </a:schemeClr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EB80A">
                  <a:lumMod val="75000"/>
                </a:srgbClr>
              </a:solidFill>
              <a:ln>
                <a:gradFill>
                  <a:gsLst>
                    <a:gs pos="0">
                      <a:schemeClr val="accent2">
                        <a:lumMod val="5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</a:ln>
            </c:spPr>
            <c:extLst>
              <c:ext xmlns:c16="http://schemas.microsoft.com/office/drawing/2014/chart" uri="{C3380CC4-5D6E-409C-BE32-E72D297353CC}">
                <c16:uniqueId val="{0000000E-1471-4E5D-9152-8D1D61CB2B68}"/>
              </c:ext>
            </c:extLst>
          </c:dPt>
          <c:cat>
            <c:strRef>
              <c:f>Лист1!$A$2:$A$4</c:f>
              <c:strCache>
                <c:ptCount val="3"/>
                <c:pt idx="0">
                  <c:v>червень 2017</c:v>
                </c:pt>
                <c:pt idx="1">
                  <c:v>червень 2018</c:v>
                </c:pt>
                <c:pt idx="2">
                  <c:v>червень 2019</c:v>
                </c:pt>
              </c:strCache>
            </c:strRef>
          </c:cat>
          <c:val>
            <c:numRef>
              <c:f>Лист1!$C$2:$C$4</c:f>
              <c:numCache>
                <c:formatCode>#,##0.0</c:formatCode>
                <c:ptCount val="3"/>
                <c:pt idx="0">
                  <c:v>7617.0999999999995</c:v>
                </c:pt>
                <c:pt idx="1">
                  <c:v>8312.1</c:v>
                </c:pt>
                <c:pt idx="2">
                  <c:v>8660.7999999999993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1471-4E5D-9152-8D1D61CB2B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205920512"/>
        <c:axId val="205946880"/>
        <c:axId val="0"/>
      </c:bar3DChart>
      <c:catAx>
        <c:axId val="2059205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0" i="1" baseline="0"/>
            </a:pPr>
            <a:endParaRPr lang="ru-UA"/>
          </a:p>
        </c:txPr>
        <c:crossAx val="205946880"/>
        <c:crosses val="autoZero"/>
        <c:auto val="1"/>
        <c:lblAlgn val="ctr"/>
        <c:lblOffset val="100"/>
        <c:noMultiLvlLbl val="0"/>
      </c:catAx>
      <c:valAx>
        <c:axId val="205946880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 baseline="0"/>
            </a:pPr>
            <a:endParaRPr lang="ru-UA"/>
          </a:p>
        </c:txPr>
        <c:crossAx val="2059205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5.3090892570937423E-2"/>
          <c:y val="0.90795407175322052"/>
          <c:w val="0.32750551877282785"/>
          <c:h val="9.2045935597331555E-2"/>
        </c:manualLayout>
      </c:layout>
      <c:overlay val="0"/>
    </c:legend>
    <c:plotVisOnly val="1"/>
    <c:dispBlanksAs val="gap"/>
    <c:showDLblsOverMax val="0"/>
  </c:chart>
  <c:spPr>
    <a:solidFill>
      <a:schemeClr val="accent1">
        <a:lumMod val="20000"/>
        <a:lumOff val="80000"/>
      </a:schemeClr>
    </a:solidFill>
  </c:spPr>
  <c:txPr>
    <a:bodyPr/>
    <a:lstStyle/>
    <a:p>
      <a:pPr>
        <a:defRPr sz="1800"/>
      </a:pPr>
      <a:endParaRPr lang="ru-UA"/>
    </a:p>
  </c:txPr>
  <c:externalData r:id="rId3">
    <c:autoUpdate val="0"/>
  </c:externalData>
  <c:userShapes r:id="rId4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31118079374435031"/>
          <c:y val="1.1482619587165961E-2"/>
          <c:w val="0.64581311829710997"/>
          <c:h val="0.8466678789279233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червень 2018 року (10 187,6 тис. осіб)</c:v>
                </c:pt>
              </c:strCache>
            </c:strRef>
          </c:tx>
          <c:spPr>
            <a:solidFill>
              <a:srgbClr val="7FD13B">
                <a:lumMod val="60000"/>
                <a:lumOff val="4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понад  макс. велич. на яку нараховується ЄСВ  (55845,01/62595,01)</c:v>
                </c:pt>
                <c:pt idx="1">
                  <c:v>від 20 000,01 до макс. велич. на яку нараховується ЄСВ </c:v>
                </c:pt>
                <c:pt idx="2">
                  <c:v>від 10 000,01 до 20 000,00 грн.</c:v>
                </c:pt>
                <c:pt idx="3">
                  <c:v>від 5 000,01 до 10 000,00 грн.</c:v>
                </c:pt>
                <c:pt idx="4">
                  <c:v>від мін з/п до 5 000,00 грн.</c:v>
                </c:pt>
                <c:pt idx="5">
                  <c:v>≤ мін з/п (3723/4173)</c:v>
                </c:pt>
              </c:strCache>
            </c:strRef>
          </c:cat>
          <c:val>
            <c:numRef>
              <c:f>Лист1!$B$2:$B$7</c:f>
              <c:numCache>
                <c:formatCode>#,##0.0</c:formatCode>
                <c:ptCount val="6"/>
                <c:pt idx="0">
                  <c:v>50.4</c:v>
                </c:pt>
                <c:pt idx="1">
                  <c:v>490.8</c:v>
                </c:pt>
                <c:pt idx="2">
                  <c:v>2097.1999999999998</c:v>
                </c:pt>
                <c:pt idx="3">
                  <c:v>3015.6</c:v>
                </c:pt>
                <c:pt idx="4">
                  <c:v>2658.1</c:v>
                </c:pt>
                <c:pt idx="5">
                  <c:v>1875.5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E7-490E-82BB-8886EA69E14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грудень 2018 року (10 385,7 тис. осіб)</c:v>
                </c:pt>
              </c:strCache>
            </c:strRef>
          </c:tx>
          <c:spPr>
            <a:solidFill>
              <a:srgbClr val="D6ECFF">
                <a:lumMod val="75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понад  макс. велич. на яку нараховується ЄСВ  (55845,01/62595,01)</c:v>
                </c:pt>
                <c:pt idx="1">
                  <c:v>від 20 000,01 до макс. велич. на яку нараховується ЄСВ </c:v>
                </c:pt>
                <c:pt idx="2">
                  <c:v>від 10 000,01 до 20 000,00 грн.</c:v>
                </c:pt>
                <c:pt idx="3">
                  <c:v>від 5 000,01 до 10 000,00 грн.</c:v>
                </c:pt>
                <c:pt idx="4">
                  <c:v>від мін з/п до 5 000,00 грн.</c:v>
                </c:pt>
                <c:pt idx="5">
                  <c:v>≤ мін з/п (3723/4173)</c:v>
                </c:pt>
              </c:strCache>
            </c:strRef>
          </c:cat>
          <c:val>
            <c:numRef>
              <c:f>Лист1!$C$2:$C$7</c:f>
              <c:numCache>
                <c:formatCode>#,##0.0</c:formatCode>
                <c:ptCount val="6"/>
                <c:pt idx="0">
                  <c:v>86.4</c:v>
                </c:pt>
                <c:pt idx="1">
                  <c:v>771.4</c:v>
                </c:pt>
                <c:pt idx="2">
                  <c:v>2389.9</c:v>
                </c:pt>
                <c:pt idx="3">
                  <c:v>2975.1</c:v>
                </c:pt>
                <c:pt idx="4">
                  <c:v>2721.5</c:v>
                </c:pt>
                <c:pt idx="5">
                  <c:v>1441.4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E7-490E-82BB-8886EA69E14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червень 2019 року (10 316,4 тис. осіб)</c:v>
                </c:pt>
              </c:strCache>
            </c:strRef>
          </c:tx>
          <c:spPr>
            <a:solidFill>
              <a:srgbClr val="FEB80A">
                <a:lumMod val="60000"/>
                <a:lumOff val="4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понад  макс. велич. на яку нараховується ЄСВ  (55845,01/62595,01)</c:v>
                </c:pt>
                <c:pt idx="1">
                  <c:v>від 20 000,01 до макс. велич. на яку нараховується ЄСВ </c:v>
                </c:pt>
                <c:pt idx="2">
                  <c:v>від 10 000,01 до 20 000,00 грн.</c:v>
                </c:pt>
                <c:pt idx="3">
                  <c:v>від 5 000,01 до 10 000,00 грн.</c:v>
                </c:pt>
                <c:pt idx="4">
                  <c:v>від мін з/п до 5 000,00 грн.</c:v>
                </c:pt>
                <c:pt idx="5">
                  <c:v>≤ мін з/п (3723/4173)</c:v>
                </c:pt>
              </c:strCache>
            </c:strRef>
          </c:cat>
          <c:val>
            <c:numRef>
              <c:f>Лист1!$D$2:$D$7</c:f>
              <c:numCache>
                <c:formatCode>#,##0.0</c:formatCode>
                <c:ptCount val="6"/>
                <c:pt idx="0">
                  <c:v>56.7</c:v>
                </c:pt>
                <c:pt idx="1">
                  <c:v>812.7</c:v>
                </c:pt>
                <c:pt idx="2">
                  <c:v>2591.9</c:v>
                </c:pt>
                <c:pt idx="3">
                  <c:v>3003.6</c:v>
                </c:pt>
                <c:pt idx="4">
                  <c:v>2195.9</c:v>
                </c:pt>
                <c:pt idx="5">
                  <c:v>1655.6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1E7-490E-82BB-8886EA69E1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6026240"/>
        <c:axId val="206027776"/>
      </c:barChart>
      <c:catAx>
        <c:axId val="20602624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 rot="0" vert="horz"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06027776"/>
        <c:crosses val="autoZero"/>
        <c:auto val="1"/>
        <c:lblAlgn val="ctr"/>
        <c:lblOffset val="100"/>
        <c:tickLblSkip val="1"/>
        <c:noMultiLvlLbl val="0"/>
      </c:catAx>
      <c:valAx>
        <c:axId val="206027776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06026240"/>
        <c:crosses val="autoZero"/>
        <c:crossBetween val="between"/>
        <c:majorUnit val="6000"/>
      </c:valAx>
      <c:spPr>
        <a:ln>
          <a:noFill/>
        </a:ln>
      </c:spPr>
    </c:plotArea>
    <c:legend>
      <c:legendPos val="r"/>
      <c:legendEntry>
        <c:idx val="1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egendEntry>
        <c:idx val="2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ayout>
        <c:manualLayout>
          <c:xMode val="edge"/>
          <c:yMode val="edge"/>
          <c:x val="0"/>
          <c:y val="0.89367260865244968"/>
          <c:w val="0.98729023538463001"/>
          <c:h val="0.10632739134755036"/>
        </c:manualLayout>
      </c:layout>
      <c:overlay val="0"/>
      <c:txPr>
        <a:bodyPr/>
        <a:lstStyle/>
        <a:p>
          <a:pPr>
            <a:defRPr b="1">
              <a:latin typeface="Times New Roman" pitchFamily="18" charset="0"/>
              <a:cs typeface="Times New Roman" pitchFamily="18" charset="0"/>
            </a:defRPr>
          </a:pPr>
          <a:endParaRPr lang="ru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2">
    <c:autoUpdate val="0"/>
  </c:externalData>
  <c:userShapes r:id="rId3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0.36713</cdr:x>
      <cdr:y>0.33091</cdr:y>
    </cdr:from>
    <cdr:to>
      <cdr:x>0.55825</cdr:x>
      <cdr:y>0.53809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3458059" y="1840170"/>
          <a:ext cx="1800191" cy="115211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r>
            <a:rPr lang="uk-UA" sz="1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           </a:t>
          </a:r>
          <a:endParaRPr lang="uk-UA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uk-UA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r>
            <a:rPr lang="uk-UA" sz="8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800" i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ru-RU" sz="1400" b="1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0.55061</cdr:x>
      <cdr:y>0.37964</cdr:y>
    </cdr:from>
    <cdr:to>
      <cdr:x>0.74208</cdr:x>
      <cdr:y>0.54697</cdr:y>
    </cdr:to>
    <cdr:sp macro="" textlink="">
      <cdr:nvSpPr>
        <cdr:cNvPr id="7" name="Прямоугольник 6"/>
        <cdr:cNvSpPr/>
      </cdr:nvSpPr>
      <cdr:spPr>
        <a:xfrm xmlns:a="http://schemas.openxmlformats.org/drawingml/2006/main">
          <a:off x="5186247" y="1960537"/>
          <a:ext cx="1803483" cy="86409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   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0.54032</cdr:x>
      <cdr:y>0.41436</cdr:y>
    </cdr:from>
    <cdr:to>
      <cdr:x>0.72379</cdr:x>
      <cdr:y>0.58865</cdr:y>
    </cdr:to>
    <cdr:sp macro="" textlink="">
      <cdr:nvSpPr>
        <cdr:cNvPr id="8" name="Прямоугольник 7"/>
        <cdr:cNvSpPr/>
      </cdr:nvSpPr>
      <cdr:spPr>
        <a:xfrm xmlns:a="http://schemas.openxmlformats.org/drawingml/2006/main">
          <a:off x="4824536" y="2304256"/>
          <a:ext cx="1638202" cy="96921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sz="12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Особи, які працювали повний робочий час</a:t>
          </a:r>
          <a:endParaRPr lang="ru-RU" sz="1200" b="1" dirty="0">
            <a:solidFill>
              <a:srgbClr val="C00000"/>
            </a:solidFill>
            <a:latin typeface="Book Antiqua" pitchFamily="18" charset="0"/>
          </a:endParaRPr>
        </a:p>
      </cdr:txBody>
    </cdr:sp>
  </cdr:relSizeAnchor>
  <cdr:relSizeAnchor xmlns:cdr="http://schemas.openxmlformats.org/drawingml/2006/chartDrawing">
    <cdr:from>
      <cdr:x>0.39516</cdr:x>
      <cdr:y>0.14244</cdr:y>
    </cdr:from>
    <cdr:to>
      <cdr:x>0.50794</cdr:x>
      <cdr:y>0.27193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528393" y="792100"/>
          <a:ext cx="1007000" cy="720086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800" dirty="0">
              <a:latin typeface="Times New Roman" pitchFamily="18" charset="0"/>
              <a:cs typeface="Times New Roman" pitchFamily="18" charset="0"/>
            </a:rPr>
            <a:t>1 540,8 (</a:t>
          </a:r>
          <a:r>
            <a:rPr lang="en-US" sz="1800" dirty="0">
              <a:latin typeface="Times New Roman" pitchFamily="18" charset="0"/>
              <a:cs typeface="Times New Roman" pitchFamily="18" charset="0"/>
            </a:rPr>
            <a:t>1</a:t>
          </a:r>
          <a:r>
            <a:rPr lang="uk-UA" sz="1800" dirty="0">
              <a:latin typeface="Times New Roman" pitchFamily="18" charset="0"/>
              <a:cs typeface="Times New Roman" pitchFamily="18" charset="0"/>
            </a:rPr>
            <a:t>4,9</a:t>
          </a:r>
          <a:r>
            <a:rPr lang="en-US" sz="1800" dirty="0">
              <a:latin typeface="Times New Roman" pitchFamily="18" charset="0"/>
              <a:cs typeface="Times New Roman" pitchFamily="18" charset="0"/>
            </a:rPr>
            <a:t>%)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0.56452</cdr:x>
      <cdr:y>0.6086</cdr:y>
    </cdr:from>
    <cdr:to>
      <cdr:x>0.67742</cdr:x>
      <cdr:y>0.67334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040560" y="3384376"/>
          <a:ext cx="1008083" cy="3600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800" dirty="0">
              <a:latin typeface="Times New Roman" pitchFamily="18" charset="0"/>
              <a:cs typeface="Times New Roman" pitchFamily="18" charset="0"/>
            </a:rPr>
            <a:t>85,1%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0.45154</cdr:x>
      <cdr:y>0.70636</cdr:y>
    </cdr:from>
    <cdr:to>
      <cdr:x>0.45962</cdr:x>
      <cdr:y>0.72227</cdr:y>
    </cdr:to>
    <cdr:cxnSp macro="">
      <cdr:nvCxnSpPr>
        <cdr:cNvPr id="4" name="Прямая соединительная линия 3">
          <a:extLst xmlns:a="http://schemas.openxmlformats.org/drawingml/2006/main">
            <a:ext uri="{FF2B5EF4-FFF2-40B4-BE49-F238E27FC236}">
              <a16:creationId xmlns:a16="http://schemas.microsoft.com/office/drawing/2014/main" id="{E2962AE2-8C5D-4D2E-9CF6-A9EF9A036D60}"/>
            </a:ext>
          </a:extLst>
        </cdr:cNvPr>
        <cdr:cNvCxnSpPr/>
      </cdr:nvCxnSpPr>
      <cdr:spPr>
        <a:xfrm xmlns:a="http://schemas.openxmlformats.org/drawingml/2006/main" flipH="1">
          <a:off x="4025652" y="3196952"/>
          <a:ext cx="72008" cy="72008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0.15346</cdr:x>
      <cdr:y>0.32382</cdr:y>
    </cdr:from>
    <cdr:to>
      <cdr:x>0.36346</cdr:x>
      <cdr:y>0.4511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1368152" y="1465586"/>
          <a:ext cx="1872208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</cdr:x>
      <cdr:y>0.26168</cdr:y>
    </cdr:from>
    <cdr:to>
      <cdr:x>1</cdr:x>
      <cdr:y>0.33645</cdr:y>
    </cdr:to>
    <cdr:cxnSp macro="">
      <cdr:nvCxnSpPr>
        <cdr:cNvPr id="7" name="Прямая со стрелкой 6">
          <a:extLst xmlns:a="http://schemas.openxmlformats.org/drawingml/2006/main">
            <a:ext uri="{FF2B5EF4-FFF2-40B4-BE49-F238E27FC236}">
              <a16:creationId xmlns:a16="http://schemas.microsoft.com/office/drawing/2014/main" id="{4B3EFF3B-6D4E-4F8C-97CF-85F2EEC47AA1}"/>
            </a:ext>
          </a:extLst>
        </cdr:cNvPr>
        <cdr:cNvCxnSpPr/>
      </cdr:nvCxnSpPr>
      <cdr:spPr>
        <a:xfrm xmlns:a="http://schemas.openxmlformats.org/drawingml/2006/main" flipH="1">
          <a:off x="1944216" y="1008112"/>
          <a:ext cx="1944210" cy="288032"/>
        </a:xfrm>
        <a:prstGeom xmlns:a="http://schemas.openxmlformats.org/drawingml/2006/main" prst="straightConnector1">
          <a:avLst/>
        </a:prstGeom>
        <a:ln xmlns:a="http://schemas.openxmlformats.org/drawingml/2006/main" w="22225">
          <a:solidFill>
            <a:srgbClr val="3366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0.03704</cdr:x>
      <cdr:y>0.61682</cdr:y>
    </cdr:from>
    <cdr:to>
      <cdr:x>0.92593</cdr:x>
      <cdr:y>0.93457</cdr:y>
    </cdr:to>
    <cdr:sp macro="" textlink="">
      <cdr:nvSpPr>
        <cdr:cNvPr id="12" name="Овал 11"/>
        <cdr:cNvSpPr/>
      </cdr:nvSpPr>
      <cdr:spPr>
        <a:xfrm xmlns:a="http://schemas.openxmlformats.org/drawingml/2006/main">
          <a:off x="144016" y="2376264"/>
          <a:ext cx="3456384" cy="1224136"/>
        </a:xfrm>
        <a:prstGeom xmlns:a="http://schemas.openxmlformats.org/drawingml/2006/main" prst="ellipse">
          <a:avLst/>
        </a:prstGeom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uk-UA" sz="14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Нарахована заробітна плата менше 4173,0 грн. –         1 095,6 тис. осіб</a:t>
          </a:r>
          <a:r>
            <a:rPr kumimoji="0" lang="en-US" sz="14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 (</a:t>
          </a:r>
          <a:r>
            <a:rPr kumimoji="0" lang="uk-UA" sz="14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10,6</a:t>
          </a:r>
          <a:r>
            <a:rPr kumimoji="0" lang="en-US" sz="14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%)</a:t>
          </a:r>
          <a:endParaRPr lang="ru-RU" sz="1400" dirty="0">
            <a:solidFill>
              <a:srgbClr val="800000"/>
            </a:solidFill>
          </a:endParaRPr>
        </a:p>
      </cdr:txBody>
    </cdr:sp>
  </cdr:relSizeAnchor>
  <cdr:relSizeAnchor xmlns:cdr="http://schemas.openxmlformats.org/drawingml/2006/chartDrawing">
    <cdr:from>
      <cdr:x>0.80702</cdr:x>
      <cdr:y>0.44157</cdr:y>
    </cdr:from>
    <cdr:to>
      <cdr:x>0.98313</cdr:x>
      <cdr:y>0.60716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3312368" y="1728192"/>
          <a:ext cx="722835" cy="648083"/>
        </a:xfrm>
        <a:prstGeom xmlns:a="http://schemas.openxmlformats.org/drawingml/2006/main" prst="rect">
          <a:avLst/>
        </a:prstGeom>
        <a:scene3d xmlns:a="http://schemas.openxmlformats.org/drawingml/2006/main">
          <a:camera prst="orthographicFront">
            <a:rot lat="21299999" lon="0" rev="0"/>
          </a:camera>
          <a:lightRig rig="threePt" dir="t"/>
        </a:scene3d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400" b="1" dirty="0">
              <a:latin typeface="Times New Roman" pitchFamily="18" charset="0"/>
              <a:cs typeface="Times New Roman" pitchFamily="18" charset="0"/>
            </a:rPr>
            <a:t>в т.ч.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0.1369</cdr:x>
      <cdr:y>0.08974</cdr:y>
    </cdr:from>
    <cdr:to>
      <cdr:x>0.20297</cdr:x>
      <cdr:y>0.13852</cdr:y>
    </cdr:to>
    <cdr:sp macro="" textlink="">
      <cdr:nvSpPr>
        <cdr:cNvPr id="3" name="Скругленная прямоугольная выноска 2"/>
        <cdr:cNvSpPr/>
      </cdr:nvSpPr>
      <cdr:spPr>
        <a:xfrm xmlns:a="http://schemas.openxmlformats.org/drawingml/2006/main">
          <a:off x="1368152" y="504056"/>
          <a:ext cx="660275" cy="273979"/>
        </a:xfrm>
        <a:prstGeom xmlns:a="http://schemas.openxmlformats.org/drawingml/2006/main" prst="wedgeRoundRectCallout">
          <a:avLst>
            <a:gd name="adj1" fmla="val -16809"/>
            <a:gd name="adj2" fmla="val 53811"/>
            <a:gd name="adj3" fmla="val 16667"/>
          </a:avLst>
        </a:prstGeom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anchor="ctr" anchorCtr="0"/>
        <a:lstStyle xmlns:a="http://schemas.openxmlformats.org/drawingml/2006/main"/>
        <a:p xmlns:a="http://schemas.openxmlformats.org/drawingml/2006/main">
          <a:r>
            <a: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9 </a:t>
          </a:r>
          <a:r>
            <a:rPr lang="uk-UA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982,3</a:t>
          </a:r>
        </a:p>
      </cdr:txBody>
    </cdr:sp>
  </cdr:relSizeAnchor>
  <cdr:relSizeAnchor xmlns:cdr="http://schemas.openxmlformats.org/drawingml/2006/chartDrawing">
    <cdr:from>
      <cdr:x>0.2594</cdr:x>
      <cdr:y>0.08974</cdr:y>
    </cdr:from>
    <cdr:to>
      <cdr:x>0.32425</cdr:x>
      <cdr:y>0.13852</cdr:y>
    </cdr:to>
    <cdr:sp macro="" textlink="">
      <cdr:nvSpPr>
        <cdr:cNvPr id="13" name="Прямоугольная выноска 12"/>
        <cdr:cNvSpPr/>
      </cdr:nvSpPr>
      <cdr:spPr>
        <a:xfrm xmlns:a="http://schemas.openxmlformats.org/drawingml/2006/main">
          <a:off x="2592288" y="504056"/>
          <a:ext cx="648082" cy="273979"/>
        </a:xfrm>
        <a:prstGeom xmlns:a="http://schemas.openxmlformats.org/drawingml/2006/main" prst="wedge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10 108,3</a:t>
          </a:r>
          <a:endParaRPr lang="ru-RU" sz="1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0.38189</cdr:x>
      <cdr:y>0.07692</cdr:y>
    </cdr:from>
    <cdr:to>
      <cdr:x>0.44674</cdr:x>
      <cdr:y>0.1257</cdr:y>
    </cdr:to>
    <cdr:sp macro="" textlink="">
      <cdr:nvSpPr>
        <cdr:cNvPr id="12" name="Прямоугольная выноска 11"/>
        <cdr:cNvSpPr/>
      </cdr:nvSpPr>
      <cdr:spPr>
        <a:xfrm xmlns:a="http://schemas.openxmlformats.org/drawingml/2006/main">
          <a:off x="3816424" y="432048"/>
          <a:ext cx="648082" cy="273979"/>
        </a:xfrm>
        <a:prstGeom xmlns:a="http://schemas.openxmlformats.org/drawingml/2006/main" prst="wedge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10 003,0</a:t>
          </a:r>
          <a:endParaRPr lang="ru-RU" sz="1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0.61967</cdr:x>
      <cdr:y>0.07692</cdr:y>
    </cdr:from>
    <cdr:to>
      <cdr:x>0.69173</cdr:x>
      <cdr:y>0.1257</cdr:y>
    </cdr:to>
    <cdr:sp macro="" textlink="">
      <cdr:nvSpPr>
        <cdr:cNvPr id="4" name="Скругленная прямоугольная выноска 3"/>
        <cdr:cNvSpPr/>
      </cdr:nvSpPr>
      <cdr:spPr>
        <a:xfrm xmlns:a="http://schemas.openxmlformats.org/drawingml/2006/main">
          <a:off x="6192688" y="432048"/>
          <a:ext cx="720136" cy="273979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10 242,7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0.49718</cdr:x>
      <cdr:y>0.08974</cdr:y>
    </cdr:from>
    <cdr:to>
      <cdr:x>0.56924</cdr:x>
      <cdr:y>0.13852</cdr:y>
    </cdr:to>
    <cdr:sp macro="" textlink="">
      <cdr:nvSpPr>
        <cdr:cNvPr id="2" name="Прямоугольная выноска 1"/>
        <cdr:cNvSpPr/>
      </cdr:nvSpPr>
      <cdr:spPr>
        <a:xfrm xmlns:a="http://schemas.openxmlformats.org/drawingml/2006/main">
          <a:off x="4968552" y="504056"/>
          <a:ext cx="720136" cy="273979"/>
        </a:xfrm>
        <a:prstGeom xmlns:a="http://schemas.openxmlformats.org/drawingml/2006/main" prst="wedge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10 187,6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0.73495</cdr:x>
      <cdr:y>0.0641</cdr:y>
    </cdr:from>
    <cdr:to>
      <cdr:x>0.80701</cdr:x>
      <cdr:y>0.11538</cdr:y>
    </cdr:to>
    <cdr:sp macro="" textlink="">
      <cdr:nvSpPr>
        <cdr:cNvPr id="5" name="Прямоугольная выноска 4"/>
        <cdr:cNvSpPr/>
      </cdr:nvSpPr>
      <cdr:spPr>
        <a:xfrm xmlns:a="http://schemas.openxmlformats.org/drawingml/2006/main">
          <a:off x="7344816" y="360040"/>
          <a:ext cx="720080" cy="288032"/>
        </a:xfrm>
        <a:prstGeom xmlns:a="http://schemas.openxmlformats.org/drawingml/2006/main" prst="wedgeRectCallout">
          <a:avLst/>
        </a:prstGeom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b="1" dirty="0">
              <a:latin typeface="Times New Roman" pitchFamily="18" charset="0"/>
              <a:cs typeface="Times New Roman" pitchFamily="18" charset="0"/>
            </a:rPr>
            <a:t>10 316,4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0.18742</cdr:x>
      <cdr:y>0.03896</cdr:y>
    </cdr:from>
    <cdr:to>
      <cdr:x>0.30727</cdr:x>
      <cdr:y>0.1039</cdr:y>
    </cdr:to>
    <cdr:sp macro="" textlink="">
      <cdr:nvSpPr>
        <cdr:cNvPr id="12" name="Скругленная прямоугольная выноска 11"/>
        <cdr:cNvSpPr/>
      </cdr:nvSpPr>
      <cdr:spPr>
        <a:xfrm xmlns:a="http://schemas.openxmlformats.org/drawingml/2006/main">
          <a:off x="1752195" y="216024"/>
          <a:ext cx="1120483" cy="360068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1">
              <a:lumMod val="40000"/>
              <a:lumOff val="6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en-US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12 </a:t>
          </a:r>
          <a:r>
            <a:rPr lang="uk-UA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981,3</a:t>
          </a:r>
          <a:endParaRPr lang="ru-RU" sz="1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0.42234</cdr:x>
      <cdr:y>0.01299</cdr:y>
    </cdr:from>
    <cdr:to>
      <cdr:x>0.54858</cdr:x>
      <cdr:y>0.07793</cdr:y>
    </cdr:to>
    <cdr:sp macro="" textlink="">
      <cdr:nvSpPr>
        <cdr:cNvPr id="14" name="Скругленная прямоугольная выноска 13"/>
        <cdr:cNvSpPr/>
      </cdr:nvSpPr>
      <cdr:spPr>
        <a:xfrm xmlns:a="http://schemas.openxmlformats.org/drawingml/2006/main">
          <a:off x="3948439" y="72008"/>
          <a:ext cx="1180223" cy="360068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tx2">
              <a:lumMod val="20000"/>
              <a:lumOff val="8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13 191,5</a:t>
          </a:r>
          <a:endParaRPr lang="ru-RU" sz="1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0.638</cdr:x>
      <cdr:y>0.01299</cdr:y>
    </cdr:from>
    <cdr:to>
      <cdr:x>0.76123</cdr:x>
      <cdr:y>0.07793</cdr:y>
    </cdr:to>
    <cdr:sp macro="" textlink="">
      <cdr:nvSpPr>
        <cdr:cNvPr id="2" name="Прямоугольная выноска 1"/>
        <cdr:cNvSpPr/>
      </cdr:nvSpPr>
      <cdr:spPr>
        <a:xfrm xmlns:a="http://schemas.openxmlformats.org/drawingml/2006/main">
          <a:off x="5964663" y="72008"/>
          <a:ext cx="1152082" cy="360068"/>
        </a:xfrm>
        <a:prstGeom xmlns:a="http://schemas.openxmlformats.org/drawingml/2006/main" prst="wedge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tx2">
              <a:lumMod val="20000"/>
              <a:lumOff val="8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13 254,9</a:t>
          </a:r>
          <a:endParaRPr lang="ru-RU" sz="1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0.30482</cdr:x>
      <cdr:y>0.20827</cdr:y>
    </cdr:from>
    <cdr:to>
      <cdr:x>0.41336</cdr:x>
      <cdr:y>0.39719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99792" y="1008112"/>
          <a:ext cx="96129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0.33734</cdr:x>
      <cdr:y>0.72896</cdr:y>
    </cdr:from>
    <cdr:to>
      <cdr:x>0.44588</cdr:x>
      <cdr:y>0.91787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987824" y="3528392"/>
          <a:ext cx="96129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0.89053</cdr:x>
      <cdr:y>0</cdr:y>
    </cdr:from>
    <cdr:to>
      <cdr:x>0.99906</cdr:x>
      <cdr:y>0.18891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8785201" y="0"/>
          <a:ext cx="1070659" cy="11290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осіб</a:t>
          </a:r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0.02326</cdr:x>
      <cdr:y>0.33533</cdr:y>
    </cdr:from>
    <cdr:to>
      <cdr:x>0.12169</cdr:x>
      <cdr:y>0.52294</cdr:y>
    </cdr:to>
    <cdr:sp macro="" textlink="">
      <cdr:nvSpPr>
        <cdr:cNvPr id="2" name="TextBox 1"/>
        <cdr:cNvSpPr txBox="1"/>
      </cdr:nvSpPr>
      <cdr:spPr>
        <a:xfrm xmlns:a="http://schemas.openxmlformats.org/drawingml/2006/main" rot="16200000">
          <a:off x="189793" y="1754425"/>
          <a:ext cx="966865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/>
            <a:t>Тис. осіб</a:t>
          </a: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0.00847</cdr:x>
      <cdr:y>0.2559</cdr:y>
    </cdr:from>
    <cdr:to>
      <cdr:x>0.11609</cdr:x>
      <cdr:y>0.43088</cdr:y>
    </cdr:to>
    <cdr:sp macro="" textlink="">
      <cdr:nvSpPr>
        <cdr:cNvPr id="2" name="TextBox 1"/>
        <cdr:cNvSpPr txBox="1"/>
      </cdr:nvSpPr>
      <cdr:spPr>
        <a:xfrm xmlns:a="http://schemas.openxmlformats.org/drawingml/2006/main" rot="16200000">
          <a:off x="72008" y="133723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Тис. осіб</a:t>
          </a:r>
        </a:p>
      </cdr:txBody>
    </cdr:sp>
  </cdr:relSizeAnchor>
  <cdr:relSizeAnchor xmlns:cdr="http://schemas.openxmlformats.org/drawingml/2006/chartDrawing">
    <cdr:from>
      <cdr:x>0.94068</cdr:x>
      <cdr:y>0.33858</cdr:y>
    </cdr:from>
    <cdr:to>
      <cdr:x>1</cdr:x>
      <cdr:y>0.51356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992888" y="1769286"/>
          <a:ext cx="504056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%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0.02308</cdr:x>
      <cdr:y>0.32911</cdr:y>
    </cdr:from>
    <cdr:to>
      <cdr:x>0.12076</cdr:x>
      <cdr:y>0.48986</cdr:y>
    </cdr:to>
    <cdr:sp macro="" textlink="">
      <cdr:nvSpPr>
        <cdr:cNvPr id="6" name="TextBox 5"/>
        <cdr:cNvSpPr txBox="1"/>
      </cdr:nvSpPr>
      <cdr:spPr>
        <a:xfrm xmlns:a="http://schemas.openxmlformats.org/drawingml/2006/main" rot="16200000">
          <a:off x="216024" y="187220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Тис. осіб</a:t>
          </a:r>
        </a:p>
      </cdr:txBody>
    </cdr:sp>
  </cdr:relSizeAnchor>
  <cdr:relSizeAnchor xmlns:cdr="http://schemas.openxmlformats.org/drawingml/2006/chartDrawing">
    <cdr:from>
      <cdr:x>0.94615</cdr:x>
      <cdr:y>0.39241</cdr:y>
    </cdr:from>
    <cdr:to>
      <cdr:x>1</cdr:x>
      <cdr:y>0.55315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8856984" y="2232249"/>
          <a:ext cx="504055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%</a:t>
          </a: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0.3876</cdr:x>
      <cdr:y>0.06052</cdr:y>
    </cdr:from>
    <cdr:to>
      <cdr:x>0.48604</cdr:x>
      <cdr:y>0.15735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600400" y="360040"/>
          <a:ext cx="914400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0.30195</cdr:x>
      <cdr:y>0.06126</cdr:y>
    </cdr:from>
    <cdr:to>
      <cdr:x>0.39497</cdr:x>
      <cdr:y>0.12178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2952328" y="360040"/>
          <a:ext cx="909507" cy="3556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400" b="1" dirty="0"/>
            <a:t>10 108,3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0.48837</cdr:x>
      <cdr:y>0.08473</cdr:y>
    </cdr:from>
    <cdr:to>
      <cdr:x>0.58681</cdr:x>
      <cdr:y>0.23842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536504" y="50405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0.89096</cdr:x>
      <cdr:y>0.14015</cdr:y>
    </cdr:from>
    <cdr:to>
      <cdr:x>1</cdr:x>
      <cdr:y>0.23359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8985448" y="864096"/>
          <a:ext cx="1080120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0.72173</cdr:x>
      <cdr:y>0.09802</cdr:y>
    </cdr:from>
    <cdr:to>
      <cdr:x>0.80896</cdr:x>
      <cdr:y>0.1681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7056784" y="576064"/>
          <a:ext cx="852894" cy="4118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400" b="1" dirty="0"/>
            <a:t>10 316,4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0.5008</cdr:x>
      <cdr:y>0.07351</cdr:y>
    </cdr:from>
    <cdr:to>
      <cdr:x>0.5953</cdr:x>
      <cdr:y>0.13191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4896544" y="432048"/>
          <a:ext cx="923977" cy="343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400" b="1" dirty="0"/>
            <a:t>10 187,6</a:t>
          </a:r>
        </a:p>
        <a:p xmlns:a="http://schemas.openxmlformats.org/drawingml/2006/main">
          <a:endParaRPr lang="ru-RU" sz="1400" b="1" dirty="0"/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0.30482</cdr:x>
      <cdr:y>0.20827</cdr:y>
    </cdr:from>
    <cdr:to>
      <cdr:x>0.41336</cdr:x>
      <cdr:y>0.39719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99792" y="1008112"/>
          <a:ext cx="96129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0.80342</cdr:x>
      <cdr:y>0.01488</cdr:y>
    </cdr:from>
    <cdr:to>
      <cdr:x>0.91195</cdr:x>
      <cdr:y>0.20379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6768752" y="7200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Тис. осіб</a:t>
          </a:r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0.3973</cdr:x>
      <cdr:y>0.0245</cdr:y>
    </cdr:from>
    <cdr:to>
      <cdr:x>0.46168</cdr:x>
      <cdr:y>0.07351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999043" y="144016"/>
          <a:ext cx="64807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16,0%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0.44794</cdr:x>
      <cdr:y>0.09454</cdr:y>
    </cdr:from>
    <cdr:to>
      <cdr:x>0.55217</cdr:x>
      <cdr:y>0.13477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448944" y="576064"/>
          <a:ext cx="1035214" cy="2451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200" b="1" i="1" dirty="0"/>
            <a:t>18,4%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0.34644</cdr:x>
      <cdr:y>0.23635</cdr:y>
    </cdr:from>
    <cdr:to>
      <cdr:x>0.47521</cdr:x>
      <cdr:y>0.26954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440832" y="1440160"/>
          <a:ext cx="1278945" cy="2022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26,1</a:t>
          </a:r>
          <a:r>
            <a:rPr lang="uk-UA" sz="1200" b="1" dirty="0"/>
            <a:t>%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0.44265</cdr:x>
      <cdr:y>0.37816</cdr:y>
    </cdr:from>
    <cdr:to>
      <cdr:x>0.51419</cdr:x>
      <cdr:y>0.41492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4575107" y="2304256"/>
          <a:ext cx="739408" cy="2239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29,6</a:t>
          </a:r>
          <a:r>
            <a:rPr lang="uk-UA" sz="1200" b="1" dirty="0"/>
            <a:t>%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0.36868</cdr:x>
      <cdr:y>0.51458</cdr:y>
    </cdr:from>
    <cdr:to>
      <cdr:x>0.43307</cdr:x>
      <cdr:y>0.57584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3711011" y="3024336"/>
          <a:ext cx="648072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20,6%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0.30294</cdr:x>
      <cdr:y>0.66178</cdr:y>
    </cdr:from>
    <cdr:to>
      <cdr:x>0.37509</cdr:x>
      <cdr:y>0.71061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3008784" y="4032448"/>
          <a:ext cx="716595" cy="2975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4,8%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0.38691</cdr:x>
      <cdr:y>0.79178</cdr:y>
    </cdr:from>
    <cdr:to>
      <cdr:x>0.4513</cdr:x>
      <cdr:y>0.83905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3999043" y="4824537"/>
          <a:ext cx="66546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0,5%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0.41161</cdr:x>
      <cdr:y>0.17153</cdr:y>
    </cdr:from>
    <cdr:to>
      <cdr:x>0.51176</cdr:x>
      <cdr:y>0.20828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4143059" y="1008112"/>
          <a:ext cx="1008112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21,3%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0.54715</cdr:x>
      <cdr:y>0.30726</cdr:y>
    </cdr:from>
    <cdr:to>
      <cdr:x>0.62585</cdr:x>
      <cdr:y>0.34401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5655227" y="1872208"/>
          <a:ext cx="813349" cy="2239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29,1%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0.39388</cdr:x>
      <cdr:y>0.44907</cdr:y>
    </cdr:from>
    <cdr:to>
      <cdr:x>0.47748</cdr:x>
      <cdr:y>0.49808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4071051" y="2736304"/>
          <a:ext cx="864096" cy="2986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25,1%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0.32469</cdr:x>
      <cdr:y>0.59088</cdr:y>
    </cdr:from>
    <cdr:to>
      <cdr:x>0.38908</cdr:x>
      <cdr:y>0.63989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3224808" y="3600400"/>
          <a:ext cx="639522" cy="2986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7,9%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0.37995</cdr:x>
      <cdr:y>0.73269</cdr:y>
    </cdr:from>
    <cdr:to>
      <cdr:x>0.44433</cdr:x>
      <cdr:y>0.7817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3927035" y="4464496"/>
          <a:ext cx="665468" cy="2986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0,6%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0.36601</cdr:x>
      <cdr:y>0.05909</cdr:y>
    </cdr:from>
    <cdr:to>
      <cdr:x>0.43568</cdr:x>
      <cdr:y>0.10636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3783019" y="360040"/>
          <a:ext cx="720080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13,9%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0.47748</cdr:x>
      <cdr:y>0.2009</cdr:y>
    </cdr:from>
    <cdr:to>
      <cdr:x>0.57502</cdr:x>
      <cdr:y>0.24817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4935147" y="1224136"/>
          <a:ext cx="100811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26,2%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0.49142</cdr:x>
      <cdr:y>0.34271</cdr:y>
    </cdr:from>
    <cdr:to>
      <cdr:x>0.58895</cdr:x>
      <cdr:y>0.38998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5079163" y="2088232"/>
          <a:ext cx="100811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28,7%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0.44962</cdr:x>
      <cdr:y>0.48452</cdr:y>
    </cdr:from>
    <cdr:to>
      <cdr:x>0.51928</cdr:x>
      <cdr:y>0.51997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4647115" y="2952328"/>
          <a:ext cx="720080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23,0%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0.33815</cdr:x>
      <cdr:y>0.62633</cdr:y>
    </cdr:from>
    <cdr:to>
      <cdr:x>0.40085</cdr:x>
      <cdr:y>0.66178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3494987" y="3816424"/>
          <a:ext cx="648072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0.33118</cdr:x>
      <cdr:y>0.62633</cdr:y>
    </cdr:from>
    <cdr:to>
      <cdr:x>0.41478</cdr:x>
      <cdr:y>0.66178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3422979" y="3816424"/>
          <a:ext cx="864096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7,4%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0.40085</cdr:x>
      <cdr:y>0.76814</cdr:y>
    </cdr:from>
    <cdr:to>
      <cdr:x>0.47052</cdr:x>
      <cdr:y>0.8036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4143059" y="4680520"/>
          <a:ext cx="720080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0,8%</a:t>
          </a:r>
          <a:endParaRPr lang="ru-RU" sz="1200" b="1" i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3" y="25"/>
            <a:ext cx="430371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42" tIns="45618" rIns="91242" bIns="45618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6130" y="25"/>
            <a:ext cx="430371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42" tIns="45618" rIns="91242" bIns="45618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27375" y="508000"/>
            <a:ext cx="3679825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2199" y="3227410"/>
            <a:ext cx="7947026" cy="305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42" tIns="45618" rIns="91242" bIns="456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/>
              <a:t>Образец текста</a:t>
            </a:r>
          </a:p>
          <a:p>
            <a:pPr lvl="1"/>
            <a:r>
              <a:rPr lang="uk-UA" noProof="0"/>
              <a:t>Второй уровень</a:t>
            </a:r>
          </a:p>
          <a:p>
            <a:pPr lvl="2"/>
            <a:r>
              <a:rPr lang="uk-UA" noProof="0"/>
              <a:t>Третий уровень</a:t>
            </a:r>
          </a:p>
          <a:p>
            <a:pPr lvl="3"/>
            <a:r>
              <a:rPr lang="uk-UA" noProof="0"/>
              <a:t>Четвертый уровень</a:t>
            </a:r>
          </a:p>
          <a:p>
            <a:pPr lvl="4"/>
            <a:r>
              <a:rPr lang="uk-UA" noProof="0"/>
              <a:t>Пятый уровень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3" y="6453218"/>
            <a:ext cx="430371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42" tIns="45618" rIns="91242" bIns="45618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6130" y="6453218"/>
            <a:ext cx="430371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42" tIns="45618" rIns="91242" bIns="4561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37DEE72-6160-4485-92CB-18BA40BE9F5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72801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108325" y="504825"/>
            <a:ext cx="3649663" cy="25273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932291-EC4A-4667-B11A-81EADE4B5A38}" type="slidenum">
              <a:rPr lang="uk-UA" smtClean="0"/>
              <a:pPr>
                <a:defRPr/>
              </a:pPr>
              <a:t>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862838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108325" y="504825"/>
            <a:ext cx="3649663" cy="25273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932291-EC4A-4667-B11A-81EADE4B5A38}" type="slidenum">
              <a:rPr lang="uk-UA" smtClean="0"/>
              <a:pPr>
                <a:defRPr/>
              </a:pPr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86283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633"/>
            <a:ext cx="84201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81AB46-00AA-4617-B8C7-EDEF6C0593D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451320"/>
      </p:ext>
    </p:extLst>
  </p:cSld>
  <p:clrMapOvr>
    <a:masterClrMapping/>
  </p:clrMapOvr>
  <p:transition>
    <p:check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A9E00B-C4E4-48A6-B53F-D81704F982A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5784060"/>
      </p:ext>
    </p:extLst>
  </p:cSld>
  <p:clrMapOvr>
    <a:masterClrMapping/>
  </p:clrMapOvr>
  <p:transition>
    <p:check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638" y="4407108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74FA31-B53F-4BD7-8828-7C3DBD4F8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4291178"/>
      </p:ext>
    </p:extLst>
  </p:cSld>
  <p:clrMapOvr>
    <a:masterClrMapping/>
  </p:clrMapOvr>
  <p:transition>
    <p:check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3" y="1600206"/>
            <a:ext cx="43815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29199" y="1600206"/>
            <a:ext cx="43815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B3D7C4-9D3A-44E5-9305-B0F489D9196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5770331"/>
      </p:ext>
    </p:extLst>
  </p:cSld>
  <p:clrMapOvr>
    <a:masterClrMapping/>
  </p:clrMapOvr>
  <p:transition>
    <p:check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41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41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137501-0271-4395-9A11-39D1561C5E9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383939"/>
      </p:ext>
    </p:extLst>
  </p:cSld>
  <p:clrMapOvr>
    <a:masterClrMapping/>
  </p:clrMapOvr>
  <p:transition>
    <p:check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9EAB58-8719-45DB-8645-17CC058472F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6597249"/>
      </p:ext>
    </p:extLst>
  </p:cSld>
  <p:clrMapOvr>
    <a:masterClrMapping/>
  </p:clrMapOvr>
  <p:transition>
    <p:check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8B60A0-DC80-4D4C-825E-4882B86EA82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0763047"/>
      </p:ext>
    </p:extLst>
  </p:cSld>
  <p:clrMapOvr>
    <a:masterClrMapping/>
  </p:clrMapOvr>
  <p:transition>
    <p:check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8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3499" y="273133"/>
            <a:ext cx="553720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8" y="1435103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3113AD-CB96-4597-863D-AB61C46730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4236804"/>
      </p:ext>
    </p:extLst>
  </p:cSld>
  <p:clrMapOvr>
    <a:masterClrMapping/>
  </p:clrMapOvr>
  <p:transition>
    <p:check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FF1600-E8F3-4FE8-AA3F-A980915309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2456201"/>
      </p:ext>
    </p:extLst>
  </p:cSld>
  <p:clrMapOvr>
    <a:masterClrMapping/>
  </p:clrMapOvr>
  <p:transition>
    <p:check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CB75B1-6560-4D65-B6E7-4D391F1223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2164389"/>
      </p:ext>
    </p:extLst>
  </p:cSld>
  <p:clrMapOvr>
    <a:masterClrMapping/>
  </p:clrMapOvr>
  <p:transition>
    <p:check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724"/>
            <a:ext cx="222885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8" y="274724"/>
            <a:ext cx="653415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0817CC-6834-450C-97E5-31560611566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7824798"/>
      </p:ext>
    </p:extLst>
  </p:cSld>
  <p:clrMapOvr>
    <a:masterClrMapping/>
  </p:clrMapOvr>
  <p:transition>
    <p:check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95300" y="1600206"/>
            <a:ext cx="89154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7582776"/>
      </p:ext>
    </p:extLst>
  </p:cSld>
  <p:clrMapOvr>
    <a:masterClrMapping/>
  </p:clrMapOvr>
  <p:transition>
    <p:checker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548"/>
            <a:ext cx="84201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1AB46-00AA-4617-B8C7-EDEF6C0593D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9599954"/>
      </p:ext>
    </p:extLst>
  </p:cSld>
  <p:clrMapOvr>
    <a:masterClrMapping/>
  </p:clrMapOvr>
  <p:transition>
    <p:checker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9E00B-C4E4-48A6-B53F-D81704F982A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6198472"/>
      </p:ext>
    </p:extLst>
  </p:cSld>
  <p:clrMapOvr>
    <a:masterClrMapping/>
  </p:clrMapOvr>
  <p:transition>
    <p:checke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702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22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4FA31-B53F-4BD7-8828-7C3DBD4F8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2496234"/>
      </p:ext>
    </p:extLst>
  </p:cSld>
  <p:clrMapOvr>
    <a:masterClrMapping/>
  </p:clrMapOvr>
  <p:transition>
    <p:checker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3D7C4-9D3A-44E5-9305-B0F489D9196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6389732"/>
      </p:ext>
    </p:extLst>
  </p:cSld>
  <p:clrMapOvr>
    <a:masterClrMapping/>
  </p:clrMapOvr>
  <p:transition>
    <p:checke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2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2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37501-0271-4395-9A11-39D1561C5E9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4182850"/>
      </p:ext>
    </p:extLst>
  </p:cSld>
  <p:clrMapOvr>
    <a:masterClrMapping/>
  </p:clrMapOvr>
  <p:transition>
    <p:checker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EAB58-8719-45DB-8645-17CC058472F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671577"/>
      </p:ext>
    </p:extLst>
  </p:cSld>
  <p:clrMapOvr>
    <a:masterClrMapping/>
  </p:clrMapOvr>
  <p:transition>
    <p:checker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B60A0-DC80-4D4C-825E-4882B86EA82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3472239"/>
      </p:ext>
    </p:extLst>
  </p:cSld>
  <p:clrMapOvr>
    <a:masterClrMapping/>
  </p:clrMapOvr>
  <p:transition>
    <p:checker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9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9" y="273108"/>
            <a:ext cx="553773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9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113AD-CB96-4597-863D-AB61C46730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6850220"/>
      </p:ext>
    </p:extLst>
  </p:cSld>
  <p:clrMapOvr>
    <a:masterClrMapping/>
  </p:clrMapOvr>
  <p:transition>
    <p:checker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1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9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FF1600-E8F3-4FE8-AA3F-A980915309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3393603"/>
      </p:ext>
    </p:extLst>
  </p:cSld>
  <p:clrMapOvr>
    <a:masterClrMapping/>
  </p:clrMapOvr>
  <p:transition>
    <p:checker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B75B1-6560-4D65-B6E7-4D391F1223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1745255"/>
      </p:ext>
    </p:extLst>
  </p:cSld>
  <p:clrMapOvr>
    <a:masterClrMapping/>
  </p:clrMapOvr>
  <p:transition>
    <p:checker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99"/>
            <a:ext cx="222885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99"/>
            <a:ext cx="652145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817CC-6834-450C-97E5-31560611566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858746"/>
      </p:ext>
    </p:extLst>
  </p:cSld>
  <p:clrMapOvr>
    <a:masterClrMapping/>
  </p:clrMapOvr>
  <p:transition>
    <p:checker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fld id="{57D4FD72-9515-47D2-9A30-F9E4D13D460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7622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32"/>
            <a:ext cx="84201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939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776955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7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8856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0" y="1600205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600205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5427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4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4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1480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451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4958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2" y="273054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5929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425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06213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41"/>
            <a:ext cx="222885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41"/>
            <a:ext cx="652145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56274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66"/>
            <a:ext cx="84201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1AB46-00AA-4617-B8C7-EDEF6C0593D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847593"/>
      </p:ext>
    </p:extLst>
  </p:cSld>
  <p:clrMapOvr>
    <a:masterClrMapping/>
  </p:clrMapOvr>
  <p:transition>
    <p:checker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9E00B-C4E4-48A6-B53F-D81704F982A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026150"/>
      </p:ext>
    </p:extLst>
  </p:cSld>
  <p:clrMapOvr>
    <a:masterClrMapping/>
  </p:clrMapOvr>
  <p:transition>
    <p:checker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4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4FA31-B53F-4BD7-8828-7C3DBD4F8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269340"/>
      </p:ext>
    </p:extLst>
  </p:cSld>
  <p:clrMapOvr>
    <a:masterClrMapping/>
  </p:clrMapOvr>
  <p:transition>
    <p:checker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981200"/>
            <a:ext cx="412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3D7C4-9D3A-44E5-9305-B0F489D9196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156092"/>
      </p:ext>
    </p:extLst>
  </p:cSld>
  <p:clrMapOvr>
    <a:masterClrMapping/>
  </p:clrMapOvr>
  <p:transition>
    <p:checker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37501-0271-4395-9A11-39D1561C5E9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184627"/>
      </p:ext>
    </p:extLst>
  </p:cSld>
  <p:clrMapOvr>
    <a:masterClrMapping/>
  </p:clrMapOvr>
  <p:transition>
    <p:checker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EAB58-8719-45DB-8645-17CC058472F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624010"/>
      </p:ext>
    </p:extLst>
  </p:cSld>
  <p:clrMapOvr>
    <a:masterClrMapping/>
  </p:clrMapOvr>
  <p:transition>
    <p:checker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B60A0-DC80-4D4C-825E-4882B86EA82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436957"/>
      </p:ext>
    </p:extLst>
  </p:cSld>
  <p:clrMapOvr>
    <a:masterClrMapping/>
  </p:clrMapOvr>
  <p:transition>
    <p:checker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2" y="273060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113AD-CB96-4597-863D-AB61C46730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316351"/>
      </p:ext>
    </p:extLst>
  </p:cSld>
  <p:clrMapOvr>
    <a:masterClrMapping/>
  </p:clrMapOvr>
  <p:transition>
    <p:checker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FF1600-E8F3-4FE8-AA3F-A980915309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951782"/>
      </p:ext>
    </p:extLst>
  </p:cSld>
  <p:clrMapOvr>
    <a:masterClrMapping/>
  </p:clrMapOvr>
  <p:transition>
    <p:checker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B75B1-6560-4D65-B6E7-4D391F1223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828805"/>
      </p:ext>
    </p:extLst>
  </p:cSld>
  <p:clrMapOvr>
    <a:masterClrMapping/>
  </p:clrMapOvr>
  <p:transition>
    <p:checker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58025" y="609600"/>
            <a:ext cx="2105025" cy="54864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42950" y="609600"/>
            <a:ext cx="6149975" cy="54864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817CC-6834-450C-97E5-31560611566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548775"/>
      </p:ext>
    </p:extLst>
  </p:cSld>
  <p:clrMapOvr>
    <a:masterClrMapping/>
  </p:clrMapOvr>
  <p:transition>
    <p:checker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742950" y="1981200"/>
            <a:ext cx="41275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035550" y="1981200"/>
            <a:ext cx="41275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742950" y="4114800"/>
            <a:ext cx="84201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48596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035550" y="1981200"/>
            <a:ext cx="41275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5035550" y="4114800"/>
            <a:ext cx="41275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77689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fld id="{57D4FD72-9515-47D2-9A30-F9E4D13D46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232690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548"/>
            <a:ext cx="84201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1AB46-00AA-4617-B8C7-EDEF6C0593D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2786652"/>
      </p:ext>
    </p:extLst>
  </p:cSld>
  <p:clrMapOvr>
    <a:masterClrMapping/>
  </p:clrMapOvr>
  <p:transition>
    <p:checker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9E00B-C4E4-48A6-B53F-D81704F982A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893575"/>
      </p:ext>
    </p:extLst>
  </p:cSld>
  <p:clrMapOvr>
    <a:masterClrMapping/>
  </p:clrMapOvr>
  <p:transition>
    <p:checker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702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22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4FA31-B53F-4BD7-8828-7C3DBD4F89B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927692"/>
      </p:ext>
    </p:extLst>
  </p:cSld>
  <p:clrMapOvr>
    <a:masterClrMapping/>
  </p:clrMapOvr>
  <p:transition>
    <p:checker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3D7C4-9D3A-44E5-9305-B0F489D9196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186322"/>
      </p:ext>
    </p:extLst>
  </p:cSld>
  <p:clrMapOvr>
    <a:masterClrMapping/>
  </p:clrMapOvr>
  <p:transition>
    <p:checker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2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2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37501-0271-4395-9A11-39D1561C5E9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0450944"/>
      </p:ext>
    </p:extLst>
  </p:cSld>
  <p:clrMapOvr>
    <a:masterClrMapping/>
  </p:clrMapOvr>
  <p:transition>
    <p:checker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EAB58-8719-45DB-8645-17CC058472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6392265"/>
      </p:ext>
    </p:extLst>
  </p:cSld>
  <p:clrMapOvr>
    <a:masterClrMapping/>
  </p:clrMapOvr>
  <p:transition>
    <p:checker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B60A0-DC80-4D4C-825E-4882B86EA82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665408"/>
      </p:ext>
    </p:extLst>
  </p:cSld>
  <p:clrMapOvr>
    <a:masterClrMapping/>
  </p:clrMapOvr>
  <p:transition>
    <p:checker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9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9" y="273108"/>
            <a:ext cx="553773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9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113AD-CB96-4597-863D-AB61C46730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057403"/>
      </p:ext>
    </p:extLst>
  </p:cSld>
  <p:clrMapOvr>
    <a:masterClrMapping/>
  </p:clrMapOvr>
  <p:transition>
    <p:checker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1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9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FF1600-E8F3-4FE8-AA3F-A980915309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8856119"/>
      </p:ext>
    </p:extLst>
  </p:cSld>
  <p:clrMapOvr>
    <a:masterClrMapping/>
  </p:clrMapOvr>
  <p:transition>
    <p:checker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B75B1-6560-4D65-B6E7-4D391F1223B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242349"/>
      </p:ext>
    </p:extLst>
  </p:cSld>
  <p:clrMapOvr>
    <a:masterClrMapping/>
  </p:clrMapOvr>
  <p:transition>
    <p:checker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99"/>
            <a:ext cx="222885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99"/>
            <a:ext cx="652145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817CC-6834-450C-97E5-3156061156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966067"/>
      </p:ext>
    </p:extLst>
  </p:cSld>
  <p:clrMapOvr>
    <a:masterClrMapping/>
  </p:clrMapOvr>
  <p:transition>
    <p:checker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fld id="{57D4FD72-9515-47D2-9A30-F9E4D13D460C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080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6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algn="l" defTabSz="957263">
              <a:defRPr sz="15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defTabSz="957263">
              <a:defRPr sz="15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algn="r" defTabSz="957263">
              <a:defRPr sz="1500"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6171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  <p:sldLayoutId id="2147483945" r:id="rId12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+mj-lt"/>
          <a:ea typeface="+mj-ea"/>
          <a:cs typeface="+mj-cs"/>
        </a:defRPr>
      </a:lvl1pPr>
      <a:lvl2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2pPr>
      <a:lvl3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3pPr>
      <a:lvl4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4pPr>
      <a:lvl5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5pPr>
      <a:lvl6pPr marL="4572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6pPr>
      <a:lvl7pPr marL="9144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7pPr>
      <a:lvl8pPr marL="13716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8pPr>
      <a:lvl9pPr marL="18288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9pPr>
    </p:titleStyle>
    <p:bodyStyle>
      <a:lvl1pPr marL="358775" indent="-358775" algn="l" defTabSz="957263" rtl="0" eaLnBrk="0" fontAlgn="base" hangingPunct="0">
        <a:spcBef>
          <a:spcPct val="2000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  <a:ea typeface="+mn-ea"/>
          <a:cs typeface="+mn-cs"/>
        </a:defRPr>
      </a:lvl1pPr>
      <a:lvl2pPr marL="777875" indent="-298450" algn="l" defTabSz="957263" rtl="0" eaLnBrk="0" fontAlgn="base" hangingPunct="0">
        <a:spcBef>
          <a:spcPct val="20000"/>
        </a:spcBef>
        <a:spcAft>
          <a:spcPct val="0"/>
        </a:spcAft>
        <a:buChar char="–"/>
        <a:defRPr sz="2900">
          <a:solidFill>
            <a:schemeClr val="tx1"/>
          </a:solidFill>
          <a:latin typeface="+mn-lt"/>
        </a:defRPr>
      </a:lvl2pPr>
      <a:lvl3pPr marL="1196975" indent="-239713" algn="l" defTabSz="957263" rtl="0" eaLnBrk="0" fontAlgn="base" hangingPunct="0">
        <a:spcBef>
          <a:spcPct val="20000"/>
        </a:spcBef>
        <a:spcAft>
          <a:spcPct val="0"/>
        </a:spcAft>
        <a:buChar char="•"/>
        <a:defRPr sz="2500">
          <a:solidFill>
            <a:schemeClr val="tx1"/>
          </a:solidFill>
          <a:latin typeface="+mn-lt"/>
        </a:defRPr>
      </a:lvl3pPr>
      <a:lvl4pPr marL="1676400" indent="-239713" algn="l" defTabSz="957263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4pPr>
      <a:lvl5pPr marL="2154238" indent="-238125" algn="l" defTabSz="957263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5pPr>
      <a:lvl6pPr marL="26114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6pPr>
      <a:lvl7pPr marL="30686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7pPr>
      <a:lvl8pPr marL="35258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8pPr>
      <a:lvl9pPr marL="39830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95300" y="275035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/>
              <a:t>Образец текста</a:t>
            </a:r>
          </a:p>
          <a:p>
            <a:pPr lvl="1"/>
            <a:r>
              <a:rPr lang="ru-RU" altLang="uk-UA"/>
              <a:t>Второй уровень</a:t>
            </a:r>
          </a:p>
          <a:p>
            <a:pPr lvl="2"/>
            <a:r>
              <a:rPr lang="ru-RU" altLang="uk-UA"/>
              <a:t>Третий уровень</a:t>
            </a:r>
          </a:p>
          <a:p>
            <a:pPr lvl="3"/>
            <a:r>
              <a:rPr lang="ru-RU" altLang="uk-UA"/>
              <a:t>Четвертый уровень</a:t>
            </a:r>
          </a:p>
          <a:p>
            <a:pPr lvl="4"/>
            <a:r>
              <a:rPr lang="ru-RU" altLang="uk-UA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870"/>
            <a:ext cx="23114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870"/>
            <a:ext cx="31369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870"/>
            <a:ext cx="23114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3948" r:id="rId2"/>
    <p:sldLayoutId id="2147483949" r:id="rId3"/>
    <p:sldLayoutId id="2147483950" r:id="rId4"/>
    <p:sldLayoutId id="2147483951" r:id="rId5"/>
    <p:sldLayoutId id="2147483952" r:id="rId6"/>
    <p:sldLayoutId id="2147483953" r:id="rId7"/>
    <p:sldLayoutId id="2147483954" r:id="rId8"/>
    <p:sldLayoutId id="2147483955" r:id="rId9"/>
    <p:sldLayoutId id="2147483956" r:id="rId10"/>
    <p:sldLayoutId id="2147483957" r:id="rId11"/>
    <p:sldLayoutId id="2147484030" r:id="rId12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/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5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7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08.08.2019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7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7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597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2" r:id="rId1"/>
    <p:sldLayoutId id="2147484033" r:id="rId2"/>
    <p:sldLayoutId id="2147484034" r:id="rId3"/>
    <p:sldLayoutId id="2147484035" r:id="rId4"/>
    <p:sldLayoutId id="2147484036" r:id="rId5"/>
    <p:sldLayoutId id="2147484037" r:id="rId6"/>
    <p:sldLayoutId id="2147484038" r:id="rId7"/>
    <p:sldLayoutId id="2147484039" r:id="rId8"/>
    <p:sldLayoutId id="2147484040" r:id="rId9"/>
    <p:sldLayoutId id="2147484041" r:id="rId10"/>
    <p:sldLayoutId id="214748404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42950" y="609600"/>
            <a:ext cx="84201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2950" y="1981200"/>
            <a:ext cx="84201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84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9" r:id="rId1"/>
    <p:sldLayoutId id="2147484060" r:id="rId2"/>
    <p:sldLayoutId id="2147484061" r:id="rId3"/>
    <p:sldLayoutId id="2147484062" r:id="rId4"/>
    <p:sldLayoutId id="2147484063" r:id="rId5"/>
    <p:sldLayoutId id="2147484064" r:id="rId6"/>
    <p:sldLayoutId id="2147484065" r:id="rId7"/>
    <p:sldLayoutId id="2147484066" r:id="rId8"/>
    <p:sldLayoutId id="2147484067" r:id="rId9"/>
    <p:sldLayoutId id="2147484068" r:id="rId10"/>
    <p:sldLayoutId id="2147484069" r:id="rId11"/>
    <p:sldLayoutId id="2147484070" r:id="rId12"/>
    <p:sldLayoutId id="2147484071" r:id="rId13"/>
    <p:sldLayoutId id="2147484072" r:id="rId14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/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95300" y="275035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/>
              <a:t>Образец текста</a:t>
            </a:r>
          </a:p>
          <a:p>
            <a:pPr lvl="1"/>
            <a:r>
              <a:rPr lang="ru-RU" altLang="uk-UA"/>
              <a:t>Второй уровень</a:t>
            </a:r>
          </a:p>
          <a:p>
            <a:pPr lvl="2"/>
            <a:r>
              <a:rPr lang="ru-RU" altLang="uk-UA"/>
              <a:t>Третий уровень</a:t>
            </a:r>
          </a:p>
          <a:p>
            <a:pPr lvl="3"/>
            <a:r>
              <a:rPr lang="ru-RU" altLang="uk-UA"/>
              <a:t>Четвертый уровень</a:t>
            </a:r>
          </a:p>
          <a:p>
            <a:pPr lvl="4"/>
            <a:r>
              <a:rPr lang="ru-RU" altLang="uk-UA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870"/>
            <a:ext cx="23114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870"/>
            <a:ext cx="31369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870"/>
            <a:ext cx="23114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110ADF7-3226-43E5-96E0-02CB07292BB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695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4" r:id="rId1"/>
    <p:sldLayoutId id="2147484075" r:id="rId2"/>
    <p:sldLayoutId id="2147484076" r:id="rId3"/>
    <p:sldLayoutId id="2147484077" r:id="rId4"/>
    <p:sldLayoutId id="2147484078" r:id="rId5"/>
    <p:sldLayoutId id="2147484079" r:id="rId6"/>
    <p:sldLayoutId id="2147484080" r:id="rId7"/>
    <p:sldLayoutId id="2147484081" r:id="rId8"/>
    <p:sldLayoutId id="2147484082" r:id="rId9"/>
    <p:sldLayoutId id="2147484083" r:id="rId10"/>
    <p:sldLayoutId id="2147484084" r:id="rId11"/>
    <p:sldLayoutId id="2147484085" r:id="rId12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/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4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4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3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992560" y="116632"/>
            <a:ext cx="8424936" cy="863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ts val="600"/>
              </a:spcBef>
            </a:pPr>
            <a:r>
              <a:rPr lang="uk-UA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СТРУКТУРА ЗАСТРАХОВАНИХ ОСІБ</a:t>
            </a:r>
            <a:br>
              <a:rPr lang="uk-UA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 червні </a:t>
            </a:r>
            <a:r>
              <a:rPr lang="uk-UA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2019 року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Объект 3"/>
          <p:cNvGraphicFramePr>
            <a:graphicFrameLocks noGrp="1"/>
          </p:cNvGraphicFramePr>
          <p:nvPr>
            <p:ph idx="1"/>
          </p:nvPr>
        </p:nvGraphicFramePr>
        <p:xfrm>
          <a:off x="488504" y="836712"/>
          <a:ext cx="8928992" cy="5560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4664968" y="5805264"/>
            <a:ext cx="5241032" cy="7921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u="sng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Всього застрахованих осіб (найманих працівників</a:t>
            </a:r>
            <a:r>
              <a:rPr lang="en-US" sz="1600" b="1" u="sng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uk-UA" sz="1600" b="1" u="sng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10 316,4 тис. осіб </a:t>
            </a:r>
          </a:p>
        </p:txBody>
      </p:sp>
      <p:graphicFrame>
        <p:nvGraphicFramePr>
          <p:cNvPr id="6" name="Объект 5"/>
          <p:cNvGraphicFramePr>
            <a:graphicFrameLocks/>
          </p:cNvGraphicFramePr>
          <p:nvPr/>
        </p:nvGraphicFramePr>
        <p:xfrm>
          <a:off x="200472" y="2204864"/>
          <a:ext cx="3888426" cy="38524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Прямоугольник 6"/>
          <p:cNvSpPr/>
          <p:nvPr/>
        </p:nvSpPr>
        <p:spPr bwMode="auto">
          <a:xfrm>
            <a:off x="8337488" y="89308"/>
            <a:ext cx="1280921" cy="41830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57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 bwMode="auto">
          <a:xfrm flipH="1">
            <a:off x="1928664" y="1484784"/>
            <a:ext cx="2376264" cy="194421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784343010"/>
      </p:ext>
    </p:extLst>
  </p:cSld>
  <p:clrMapOvr>
    <a:masterClrMapping/>
  </p:clrMapOvr>
  <p:transition>
    <p:check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0512" y="116632"/>
            <a:ext cx="8915400" cy="576064"/>
          </a:xfrm>
        </p:spPr>
        <p:txBody>
          <a:bodyPr/>
          <a:lstStyle/>
          <a:p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Інформація про чисельність найманих працівників,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тис.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осіб</a:t>
            </a:r>
            <a:endParaRPr lang="uk-UA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-87560" y="836712"/>
          <a:ext cx="9993559" cy="5616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920552" y="6093296"/>
            <a:ext cx="252028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017366"/>
      </p:ext>
    </p:extLst>
  </p:cSld>
  <p:clrMapOvr>
    <a:masterClrMapping/>
  </p:clrMapOvr>
  <p:transition>
    <p:check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332657"/>
            <a:ext cx="8915400" cy="576064"/>
          </a:xfrm>
        </p:spPr>
        <p:txBody>
          <a:bodyPr/>
          <a:lstStyle/>
          <a:p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Інформація про чисельність застрахованих осіб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тис.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осіб</a:t>
            </a:r>
            <a:endParaRPr lang="uk-UA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428497" y="836712"/>
          <a:ext cx="9349039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920552" y="6093296"/>
            <a:ext cx="252028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3262313"/>
      </p:ext>
    </p:extLst>
  </p:cSld>
  <p:clrMapOvr>
    <a:masterClrMapping/>
  </p:clrMapOvr>
  <p:transition>
    <p:check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6549" y="116632"/>
            <a:ext cx="8186074" cy="720080"/>
          </a:xfrm>
        </p:spPr>
        <p:txBody>
          <a:bodyPr>
            <a:normAutofit/>
          </a:bodyPr>
          <a:lstStyle/>
          <a:p>
            <a:r>
              <a:rPr lang="uk-UA" sz="1800" b="1" dirty="0">
                <a:latin typeface="Times New Roman" pitchFamily="18" charset="0"/>
                <a:cs typeface="Times New Roman" pitchFamily="18" charset="0"/>
              </a:rPr>
              <a:t>Динаміка чисельності ЗО, які виконували роботи за договорами ЦПХ</a:t>
            </a: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41196" y="881336"/>
          <a:ext cx="9865096" cy="5976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5435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16988" y="466460"/>
            <a:ext cx="5167248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Динаміка чисельності найманих працівників</a:t>
            </a: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128464" y="851180"/>
          <a:ext cx="9289032" cy="5499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41457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8464" y="272709"/>
            <a:ext cx="977753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Динаміка чисельності керівників, які працюють за основним місцем працевлаштування та отримують заробітну плату на рівні та менше мінімальної</a:t>
            </a:r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128464" y="1026178"/>
          <a:ext cx="9937104" cy="58318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9674651"/>
      </p:ext>
    </p:extLst>
  </p:cSld>
  <p:clrMapOvr>
    <a:masterClrMapping/>
  </p:clrMapOvr>
  <p:transition>
    <p:check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4641" y="379985"/>
            <a:ext cx="8411470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Динаміка кількості фізичних осіб-підприємців, що перебувають на обліку</a:t>
            </a:r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-87560" y="764706"/>
          <a:ext cx="10026595" cy="6087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4206193"/>
      </p:ext>
    </p:extLst>
  </p:cSld>
  <p:clrMapOvr>
    <a:masterClrMapping/>
  </p:clrMapOvr>
  <p:transition>
    <p:check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6536" y="116632"/>
            <a:ext cx="8420100" cy="720080"/>
          </a:xfrm>
        </p:spPr>
        <p:txBody>
          <a:bodyPr/>
          <a:lstStyle/>
          <a:p>
            <a:r>
              <a:rPr lang="uk-UA" sz="2000" b="1" dirty="0"/>
              <a:t>Динаміка застрахованих осіб, яким нараховано заробітну плату на рівні та менше 3200,0 /3723,0 /4173,0 грн., тис. осіб</a:t>
            </a:r>
            <a:endParaRPr lang="ru-RU" sz="20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128464" y="980728"/>
          <a:ext cx="9777536" cy="5877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61903"/>
      </p:ext>
    </p:extLst>
  </p:cSld>
  <p:clrMapOvr>
    <a:masterClrMapping/>
  </p:clrMapOvr>
  <p:transition>
    <p:check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6549" y="116632"/>
            <a:ext cx="8088899" cy="576064"/>
          </a:xfrm>
        </p:spPr>
        <p:txBody>
          <a:bodyPr>
            <a:normAutofit/>
          </a:bodyPr>
          <a:lstStyle/>
          <a:p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Розподіл застрахованих осіб по діапазонах заробітної плати</a:t>
            </a: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0" y="764704"/>
          <a:ext cx="9932014" cy="6093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73328001"/>
      </p:ext>
    </p:extLst>
  </p:cSld>
  <p:clrMapOvr>
    <a:masterClrMapping/>
  </p:clrMapOvr>
  <p:transition>
    <p:checker/>
  </p:transition>
</p:sld>
</file>

<file path=ppt/theme/theme1.xml><?xml version="1.0" encoding="utf-8"?>
<a:theme xmlns:a="http://schemas.openxmlformats.org/drawingml/2006/main" name="5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57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57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Оформление по умолчанию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Оформление по умолчанию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Метро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  <a:fontScheme name="Оформление по умолчанию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Метро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  <a:fontScheme name="Оформление по умолчанию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Mountain Top</Template>
  <TotalTime>21920</TotalTime>
  <Words>312</Words>
  <Application>Microsoft Office PowerPoint</Application>
  <PresentationFormat>Лист A4 (210x297 мм)</PresentationFormat>
  <Paragraphs>151</Paragraphs>
  <Slides>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9</vt:i4>
      </vt:variant>
    </vt:vector>
  </HeadingPairs>
  <TitlesOfParts>
    <vt:vector size="18" baseType="lpstr">
      <vt:lpstr>Arial</vt:lpstr>
      <vt:lpstr>Book Antiqua</vt:lpstr>
      <vt:lpstr>Calibri</vt:lpstr>
      <vt:lpstr>Times New Roman</vt:lpstr>
      <vt:lpstr>5_Оформление по умолчанию</vt:lpstr>
      <vt:lpstr>2_Тема Office</vt:lpstr>
      <vt:lpstr>Тема Office</vt:lpstr>
      <vt:lpstr>1_Оформление по умолчанию</vt:lpstr>
      <vt:lpstr>3_Тема Office</vt:lpstr>
      <vt:lpstr>СТРУКТУРА ЗАСТРАХОВАНИХ ОСІБ у червні 2019 року</vt:lpstr>
      <vt:lpstr>Інформація про чисельність найманих працівників, тис. осіб</vt:lpstr>
      <vt:lpstr>Інформація про чисельність застрахованих осіб, тис. осіб</vt:lpstr>
      <vt:lpstr>Динаміка чисельності ЗО, які виконували роботи за договорами ЦПХ</vt:lpstr>
      <vt:lpstr>Презентация PowerPoint</vt:lpstr>
      <vt:lpstr>Презентация PowerPoint</vt:lpstr>
      <vt:lpstr>Презентация PowerPoint</vt:lpstr>
      <vt:lpstr>Динаміка застрахованих осіб, яким нараховано заробітну плату на рівні та менше 3200,0 /3723,0 /4173,0 грн., тис. осіб</vt:lpstr>
      <vt:lpstr>Розподіл застрахованих осіб по діапазонах заробітної плати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igor</dc:creator>
  <cp:lastModifiedBy>Dubik Tetyana</cp:lastModifiedBy>
  <cp:revision>1025</cp:revision>
  <cp:lastPrinted>2019-08-08T08:36:50Z</cp:lastPrinted>
  <dcterms:created xsi:type="dcterms:W3CDTF">2007-07-25T13:50:34Z</dcterms:created>
  <dcterms:modified xsi:type="dcterms:W3CDTF">2019-08-08T08:36:56Z</dcterms:modified>
</cp:coreProperties>
</file>