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6" r:id="rId2"/>
  </p:sldMasterIdLst>
  <p:notesMasterIdLst>
    <p:notesMasterId r:id="rId5"/>
  </p:notesMasterIdLst>
  <p:sldIdLst>
    <p:sldId id="365" r:id="rId3"/>
    <p:sldId id="366" r:id="rId4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>
        <p:scale>
          <a:sx n="90" d="100"/>
          <a:sy n="90" d="100"/>
        </p:scale>
        <p:origin x="-2016" y="-6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448253227384171E-2"/>
          <c:y val="6.7427266853390552E-2"/>
          <c:w val="0.84489965564331693"/>
          <c:h val="0.821847800777082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explosion val="24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explosion val="33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explosion val="2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6.1569216727521255E-2"/>
                  <c:y val="-0.18050233658142786"/>
                </c:manualLayout>
              </c:layout>
              <c:tx>
                <c:rich>
                  <a:bodyPr/>
                  <a:lstStyle/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ПАТ КБ "</a:t>
                    </a:r>
                    <a:r>
                      <a:rPr lang="ru-RU" sz="1400" b="1" i="0" baseline="0" dirty="0" err="1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</a:t>
                    </a: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741,2; </a:t>
                    </a:r>
                    <a:endParaRPr lang="ru-RU" sz="1400" b="1" i="0" baseline="0" dirty="0" smtClean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b="1" i="0" baseline="0">
                        <a:solidFill>
                          <a:srgbClr val="A50021"/>
                        </a:solidFill>
                      </a:defRPr>
                    </a:pPr>
                    <a:r>
                      <a:rPr lang="ru-RU" sz="1400" b="1" i="0" baseline="0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50,8%</a:t>
                    </a:r>
                    <a:endParaRPr lang="ru-RU" sz="1400" b="1" i="0" baseline="0" dirty="0">
                      <a:solidFill>
                        <a:srgbClr val="A5002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7424889714547759E-2"/>
                  <c:y val="0.337264244031364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4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779,7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;</a:t>
                    </a:r>
                  </a:p>
                  <a:p>
                    <a:pPr>
                      <a:defRPr/>
                    </a:pP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37,7%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859176140922614E-2"/>
                  <c:y val="3.19938866441740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ПАТ "Райффайзен Банк Аваль"; </a:t>
                    </a: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383,1; </a:t>
                    </a:r>
                    <a:endParaRPr lang="ru-RU" sz="1400" b="1" i="0" baseline="0" dirty="0" smtClean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  <a:p>
                    <a:r>
                      <a:rPr lang="ru-RU" sz="14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</a:rPr>
                      <a:t>5,2%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925537338201702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Інші банки;</a:t>
                    </a: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461,9</a:t>
                    </a:r>
                    <a:endParaRPr lang="uk-UA" sz="1400" b="1" i="0" baseline="0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  <a:p>
                    <a:pPr>
                      <a:defRPr baseline="0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uk-UA" sz="1400" b="1" i="0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</a:rPr>
                      <a:t> 6,3%</a:t>
                    </a:r>
                    <a:endParaRPr lang="uk-UA" sz="1400" b="1" i="0" baseline="0" dirty="0">
                      <a:solidFill>
                        <a:schemeClr val="accent2">
                          <a:lumMod val="75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3741.2</c:v>
                </c:pt>
                <c:pt idx="1">
                  <c:v>2779.7</c:v>
                </c:pt>
                <c:pt idx="2">
                  <c:v>383.1</c:v>
                </c:pt>
                <c:pt idx="3">
                  <c:v>461.89999999999964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2018 рік 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41501409546029E-2"/>
                  <c:y val="2.96398394005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950617283950615E-2"/>
                  <c:y val="3.6988174153489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684747739865852E-2"/>
                  <c:y val="-3.4049071708081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105375716924274E-2"/>
                  <c:y val="3.698836703329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0954359871682708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7245917177019536E-2"/>
                  <c:y val="3.9438133417274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8143409157188681E-2"/>
                  <c:y val="-2.425077769136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1491080975989001E-2"/>
                  <c:y val="-3.1599498203903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551375522504018E-2"/>
                  <c:y val="-3.894841159624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19520.400000000001</c:v>
                </c:pt>
                <c:pt idx="1">
                  <c:v>19718.86</c:v>
                </c:pt>
                <c:pt idx="2">
                  <c:v>20154.400000000001</c:v>
                </c:pt>
                <c:pt idx="3">
                  <c:v>21461</c:v>
                </c:pt>
                <c:pt idx="4">
                  <c:v>19772.099999999999</c:v>
                </c:pt>
                <c:pt idx="5">
                  <c:v>19782.599999999999</c:v>
                </c:pt>
                <c:pt idx="6">
                  <c:v>19647.599999999999</c:v>
                </c:pt>
                <c:pt idx="7">
                  <c:v>19768.599999999999</c:v>
                </c:pt>
                <c:pt idx="8">
                  <c:v>19836.900000000001</c:v>
                </c:pt>
                <c:pt idx="9">
                  <c:v>20061.5</c:v>
                </c:pt>
                <c:pt idx="10">
                  <c:v>20375.3</c:v>
                </c:pt>
                <c:pt idx="11">
                  <c:v>20666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3.7749287749287749E-2"/>
                  <c:y val="-3.6498645212260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749287749287749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385602440720552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9173901339255669E-2"/>
                  <c:y val="-4.1397792220617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8469632"/>
        <c:axId val="168471168"/>
      </c:lineChart>
      <c:catAx>
        <c:axId val="168469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68471168"/>
        <c:crosses val="autoZero"/>
        <c:auto val="0"/>
        <c:lblAlgn val="ctr"/>
        <c:lblOffset val="100"/>
        <c:tickLblSkip val="1"/>
        <c:noMultiLvlLbl val="0"/>
      </c:catAx>
      <c:valAx>
        <c:axId val="168471168"/>
        <c:scaling>
          <c:orientation val="minMax"/>
          <c:max val="26000"/>
          <c:min val="15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6846963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1748569890302167"/>
          <c:y val="0.63939654853164463"/>
          <c:w val="0.15854700854700854"/>
          <c:h val="0.111582509350812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0.52625</cdr:x>
      <cdr:y>0.75</cdr:y>
    </cdr:from>
    <cdr:to>
      <cdr:x>0.98073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52522" y="4104456"/>
          <a:ext cx="4104455" cy="136815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4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4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4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365,9 </a:t>
          </a:r>
          <a:r>
            <a:rPr lang="uk-UA" sz="14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4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0.61231</cdr:x>
      <cdr:y>0.63889</cdr:y>
    </cdr:from>
    <cdr:to>
      <cdr:x>0.97249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39066" y="3312374"/>
          <a:ext cx="2964166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січень-серпень</a:t>
          </a:r>
          <a:r>
            <a:rPr lang="en-US" sz="1050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2018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159 825,6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млн. грн.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січень-серпень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2019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188 092,7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млн. грн.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0075" y="506413"/>
            <a:ext cx="3665538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0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6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45F00-62C8-4FE5-9AE7-ED38C5EA88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EA8C8-C0BB-4BD2-9B24-9D14850240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E6918-804E-46C1-857C-92FEB8FE0E6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FF906-A58C-499F-AB7D-D3D7F0C29C6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4908F-8BAA-49C8-A62C-412C969B1A2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206AA-78D8-404E-97E7-0A2E921083C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B4B5-C170-4D91-BAB7-F11D433F278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03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D5FE7-D1CD-42A5-9A61-3A7EA161D62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E1DD91-C40C-406F-907C-7413A44A2D9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726CB-405E-428A-904D-E7D2D4D0056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189865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88331-3E45-43F1-8D87-C71AD4A3595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CE82-C069-4D33-B992-7977F046D3A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60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8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9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584B6C-136C-4AA1-86FD-B63F5D0C0F88}" type="slidenum">
              <a:rPr lang="ru-RU" smtClean="0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5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6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01.09.2019 </a:t>
            </a: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року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06876008"/>
              </p:ext>
            </p:extLst>
          </p:nvPr>
        </p:nvGraphicFramePr>
        <p:xfrm>
          <a:off x="56462" y="1052736"/>
          <a:ext cx="903099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56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2018-2019 років, млн. грн.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493569022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979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ysClr val="windowText" lastClr="000000"/>
    </a:dk1>
    <a:lt1>
      <a:sysClr val="window" lastClr="FFFFFF"/>
    </a:lt1>
    <a:dk2>
      <a:srgbClr val="D6FFE9"/>
    </a:dk2>
    <a:lt2>
      <a:srgbClr val="EAEBDE"/>
    </a:lt2>
    <a:accent1>
      <a:srgbClr val="76A676"/>
    </a:accent1>
    <a:accent2>
      <a:srgbClr val="AEFFD3"/>
    </a:accent2>
    <a:accent3>
      <a:srgbClr val="76A676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10848</TotalTime>
  <Words>135</Words>
  <Application>Microsoft Office PowerPoint</Application>
  <PresentationFormat>Лист A4 (210x297 мм)</PresentationFormat>
  <Paragraphs>39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3_Соседство</vt:lpstr>
      <vt:lpstr>4_Соседство</vt:lpstr>
      <vt:lpstr>Розподіл банків, уповноважених на здійснення пенсійної виплати,  за чисельністю пенсіонерів, станом на 01.09.2019 року  </vt:lpstr>
      <vt:lpstr>Динаміка зростання обсягів пенсійних виплат  через поточні рахунки пенсіонерів та одержувачів допомоги  в установах банків впродовж 2018-2019 років, млн. грн.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568</cp:revision>
  <cp:lastPrinted>2019-09-09T08:02:56Z</cp:lastPrinted>
  <dcterms:created xsi:type="dcterms:W3CDTF">2007-07-25T13:50:34Z</dcterms:created>
  <dcterms:modified xsi:type="dcterms:W3CDTF">2019-09-09T08:11:40Z</dcterms:modified>
</cp:coreProperties>
</file>