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  <p:sldMasterId id="2147483946" r:id="rId2"/>
    <p:sldMasterId id="2147484031" r:id="rId3"/>
    <p:sldMasterId id="2147484058" r:id="rId4"/>
    <p:sldMasterId id="2147484073" r:id="rId5"/>
  </p:sldMasterIdLst>
  <p:notesMasterIdLst>
    <p:notesMasterId r:id="rId15"/>
  </p:notesMasterIdLst>
  <p:sldIdLst>
    <p:sldId id="468" r:id="rId6"/>
    <p:sldId id="469" r:id="rId7"/>
    <p:sldId id="470" r:id="rId8"/>
    <p:sldId id="471" r:id="rId9"/>
    <p:sldId id="472" r:id="rId10"/>
    <p:sldId id="473" r:id="rId11"/>
    <p:sldId id="474" r:id="rId12"/>
    <p:sldId id="475" r:id="rId13"/>
    <p:sldId id="476" r:id="rId14"/>
  </p:sldIdLst>
  <p:sldSz cx="9906000" cy="6858000" type="A4"/>
  <p:notesSz cx="9931400" cy="67945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6699FF"/>
    <a:srgbClr val="99CC00"/>
    <a:srgbClr val="99FFCC"/>
    <a:srgbClr val="66FFFF"/>
    <a:srgbClr val="FF9999"/>
    <a:srgbClr val="FFFF99"/>
    <a:srgbClr val="CCFF33"/>
    <a:srgbClr val="99FF33"/>
    <a:srgbClr val="F3DA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10" autoAdjust="0"/>
    <p:restoredTop sz="99824" autoAdjust="0"/>
  </p:normalViewPr>
  <p:slideViewPr>
    <p:cSldViewPr>
      <p:cViewPr varScale="1">
        <p:scale>
          <a:sx n="114" d="100"/>
          <a:sy n="114" d="100"/>
        </p:scale>
        <p:origin x="1224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openxmlformats.org/officeDocument/2006/relationships/image" Target="../media/image1.png"/><Relationship Id="rId1" Type="http://schemas.openxmlformats.org/officeDocument/2006/relationships/themeOverride" Target="../theme/themeOverride3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5601994043672568E-2"/>
          <c:y val="1.5525039317751418E-2"/>
          <c:w val="0.96870867745108546"/>
          <c:h val="0.7444448660360655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rgbClr val="D4F50B"/>
              </a:solidFill>
            </c:spPr>
            <c:extLst>
              <c:ext xmlns:c16="http://schemas.microsoft.com/office/drawing/2014/chart" uri="{C3380CC4-5D6E-409C-BE32-E72D297353CC}">
                <c16:uniqueId val="{00000001-463C-40C9-9C35-A07A30A7318C}"/>
              </c:ext>
            </c:extLst>
          </c:dPt>
          <c:dPt>
            <c:idx val="1"/>
            <c:bubble3D val="0"/>
            <c:spPr>
              <a:solidFill>
                <a:srgbClr val="99FFCC"/>
              </a:solidFill>
            </c:spPr>
            <c:extLst>
              <c:ext xmlns:c16="http://schemas.microsoft.com/office/drawing/2014/chart" uri="{C3380CC4-5D6E-409C-BE32-E72D297353CC}">
                <c16:uniqueId val="{00000003-463C-40C9-9C35-A07A30A7318C}"/>
              </c:ext>
            </c:extLst>
          </c:dPt>
          <c:dPt>
            <c:idx val="2"/>
            <c:bubble3D val="0"/>
            <c:spPr>
              <a:solidFill>
                <a:srgbClr val="0099CC"/>
              </a:solidFill>
            </c:spPr>
            <c:extLst>
              <c:ext xmlns:c16="http://schemas.microsoft.com/office/drawing/2014/chart" uri="{C3380CC4-5D6E-409C-BE32-E72D297353CC}">
                <c16:uniqueId val="{00000005-463C-40C9-9C35-A07A30A7318C}"/>
              </c:ext>
            </c:extLst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463C-40C9-9C35-A07A30A7318C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працівники–інваліди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8731.4</c:v>
                </c:pt>
                <c:pt idx="1">
                  <c:v>672.90000000000032</c:v>
                </c:pt>
                <c:pt idx="2">
                  <c:v>275</c:v>
                </c:pt>
                <c:pt idx="3">
                  <c:v>805.7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63C-40C9-9C35-A07A30A73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48484817940836106"/>
          <c:y val="0.72577175393283544"/>
          <c:w val="0.51389669585360853"/>
          <c:h val="0.1805929468361177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1"/>
  </c:chart>
  <c:txPr>
    <a:bodyPr/>
    <a:lstStyle/>
    <a:p>
      <a:pPr>
        <a:defRPr sz="1799"/>
      </a:pPr>
      <a:endParaRPr lang="ru-UA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1"/>
          <c:y val="0.32823715571353856"/>
          <c:w val="0.47131188729613926"/>
          <c:h val="0.4552016885688194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08E-43E2-A22A-5ABC681D8BA5}"/>
              </c:ext>
            </c:extLst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585.70000000000005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8E-43E2-A22A-5ABC681D8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312885429505139E-2"/>
          <c:y val="2.4744206503691371E-2"/>
          <c:w val="0.78640502347562069"/>
          <c:h val="0.8168657073333315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чисельність осіб, яким нараховано з/п менше мінімальної грн.</c:v>
                </c:pt>
              </c:strCache>
            </c:strRef>
          </c:tx>
          <c:spPr>
            <a:solidFill>
              <a:srgbClr val="00CC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липень 17</c:v>
                </c:pt>
                <c:pt idx="2">
                  <c:v>січень 18</c:v>
                </c:pt>
                <c:pt idx="3">
                  <c:v>липень 18</c:v>
                </c:pt>
                <c:pt idx="4">
                  <c:v>січень 19</c:v>
                </c:pt>
                <c:pt idx="5">
                  <c:v>липень 19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1666.7</c:v>
                </c:pt>
                <c:pt idx="1">
                  <c:v>1414.2</c:v>
                </c:pt>
                <c:pt idx="2">
                  <c:v>1358.8</c:v>
                </c:pt>
                <c:pt idx="3">
                  <c:v>1191.3</c:v>
                </c:pt>
                <c:pt idx="4">
                  <c:v>1225.2</c:v>
                </c:pt>
                <c:pt idx="5">
                  <c:v>1174.7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06-4821-8899-B72B32F773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чисельність осіб, яким нараховано з/п  мінімальну 3200,0 /3723,0/4173,0 грн.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липень 17</c:v>
                </c:pt>
                <c:pt idx="2">
                  <c:v>січень 18</c:v>
                </c:pt>
                <c:pt idx="3">
                  <c:v>липень 18</c:v>
                </c:pt>
                <c:pt idx="4">
                  <c:v>січень 19</c:v>
                </c:pt>
                <c:pt idx="5">
                  <c:v>липень 19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1286.3</c:v>
                </c:pt>
                <c:pt idx="1">
                  <c:v>802.7</c:v>
                </c:pt>
                <c:pt idx="2">
                  <c:v>842.1</c:v>
                </c:pt>
                <c:pt idx="3">
                  <c:v>592.20000000000005</c:v>
                </c:pt>
                <c:pt idx="4">
                  <c:v>708.2</c:v>
                </c:pt>
                <c:pt idx="5">
                  <c:v>393.1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06-4821-8899-B72B32F773C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чисельність  осіб, яким нараховано з/п від 3200,01/3723,01/4173,01 грн. до 3–х мін. з/п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липень 17</c:v>
                </c:pt>
                <c:pt idx="2">
                  <c:v>січень 18</c:v>
                </c:pt>
                <c:pt idx="3">
                  <c:v>липень 18</c:v>
                </c:pt>
                <c:pt idx="4">
                  <c:v>січень 19</c:v>
                </c:pt>
                <c:pt idx="5">
                  <c:v>липень 19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5929.9</c:v>
                </c:pt>
                <c:pt idx="1">
                  <c:v>6097.7</c:v>
                </c:pt>
                <c:pt idx="2">
                  <c:v>6446.9</c:v>
                </c:pt>
                <c:pt idx="3">
                  <c:v>6329.7</c:v>
                </c:pt>
                <c:pt idx="4">
                  <c:v>6602.8</c:v>
                </c:pt>
                <c:pt idx="5">
                  <c:v>6465.6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06-4821-8899-B72B32F773C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06-4821-8899-B72B32F77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липень 17</c:v>
                </c:pt>
                <c:pt idx="2">
                  <c:v>січень 18</c:v>
                </c:pt>
                <c:pt idx="3">
                  <c:v>липень 18</c:v>
                </c:pt>
                <c:pt idx="4">
                  <c:v>січень 19</c:v>
                </c:pt>
                <c:pt idx="5">
                  <c:v>липень 19</c:v>
                </c:pt>
              </c:strCache>
            </c:strRef>
          </c:cat>
          <c:val>
            <c:numRef>
              <c:f>Лист1!$E$2:$E$7</c:f>
              <c:numCache>
                <c:formatCode>#,##0.0</c:formatCode>
                <c:ptCount val="6"/>
                <c:pt idx="0">
                  <c:v>1099.3999999999987</c:v>
                </c:pt>
                <c:pt idx="1">
                  <c:v>1821.2</c:v>
                </c:pt>
                <c:pt idx="2">
                  <c:v>1355.2</c:v>
                </c:pt>
                <c:pt idx="3">
                  <c:v>2086.4</c:v>
                </c:pt>
                <c:pt idx="4">
                  <c:v>1706.5</c:v>
                </c:pt>
                <c:pt idx="5">
                  <c:v>2451.6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06-4821-8899-B72B32F77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1030016"/>
        <c:axId val="151044096"/>
        <c:axId val="0"/>
      </c:bar3DChart>
      <c:catAx>
        <c:axId val="151030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51044096"/>
        <c:crosses val="autoZero"/>
        <c:auto val="1"/>
        <c:lblAlgn val="ctr"/>
        <c:lblOffset val="100"/>
        <c:noMultiLvlLbl val="0"/>
      </c:catAx>
      <c:valAx>
        <c:axId val="15104409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51030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148339945759065"/>
          <c:y val="0"/>
          <c:w val="0.14453749660156107"/>
          <c:h val="1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451565082142507E-2"/>
          <c:y val="2.4744206503691371E-2"/>
          <c:w val="0.74345267795637227"/>
          <c:h val="0.901858887825249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2018</c:v>
                </c:pt>
                <c:pt idx="1">
                  <c:v>грудень 2018</c:v>
                </c:pt>
                <c:pt idx="2">
                  <c:v>липень 2019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10199.6</c:v>
                </c:pt>
                <c:pt idx="1">
                  <c:v>10385.700000000001</c:v>
                </c:pt>
                <c:pt idx="2">
                  <c:v>10485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2-46DA-AF68-A035275FFC2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3796815064992232E-3"/>
                  <c:y val="1.1452551448107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5E2-46DA-AF68-A035275FFC25}"/>
                </c:ext>
              </c:extLst>
            </c:dLbl>
            <c:dLbl>
              <c:idx val="1"/>
              <c:layout>
                <c:manualLayout>
                  <c:x val="2.7593630129984464E-3"/>
                  <c:y val="9.1620411584859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5E2-46DA-AF68-A035275FFC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2018</c:v>
                </c:pt>
                <c:pt idx="1">
                  <c:v>грудень 2018</c:v>
                </c:pt>
                <c:pt idx="2">
                  <c:v>липень 2019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1320.4</c:v>
                </c:pt>
                <c:pt idx="1">
                  <c:v>1301.7</c:v>
                </c:pt>
                <c:pt idx="2">
                  <c:v>1467.9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E2-46DA-AF68-A035275FFC2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2018</c:v>
                </c:pt>
                <c:pt idx="1">
                  <c:v>грудень 2018</c:v>
                </c:pt>
                <c:pt idx="2">
                  <c:v>липень 2019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399.9</c:v>
                </c:pt>
                <c:pt idx="1">
                  <c:v>404.2</c:v>
                </c:pt>
                <c:pt idx="2">
                  <c:v>398.4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E2-46DA-AF68-A035275FFC2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E2-46DA-AF68-A035275FFC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2018</c:v>
                </c:pt>
                <c:pt idx="1">
                  <c:v>грудень 2018</c:v>
                </c:pt>
                <c:pt idx="2">
                  <c:v>липень 2019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1093.2</c:v>
                </c:pt>
                <c:pt idx="1">
                  <c:v>1094.5</c:v>
                </c:pt>
                <c:pt idx="2">
                  <c:v>1263.9000000000001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E2-46DA-AF68-A035275FFC2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особи,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2.9776633765079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5E2-46DA-AF68-A035275FFC25}"/>
                </c:ext>
              </c:extLst>
            </c:dLbl>
            <c:dLbl>
              <c:idx val="1"/>
              <c:layout>
                <c:manualLayout>
                  <c:x val="0"/>
                  <c:y val="-2.7486123475458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5E2-46DA-AF68-A035275FFC25}"/>
                </c:ext>
              </c:extLst>
            </c:dLbl>
            <c:dLbl>
              <c:idx val="2"/>
              <c:layout>
                <c:manualLayout>
                  <c:x val="2.0376425855106604E-2"/>
                  <c:y val="-2.7486123475457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5E2-46DA-AF68-A035275FFC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1" i="0" u="none" strike="noStrike" kern="1200" baseline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2018</c:v>
                </c:pt>
                <c:pt idx="1">
                  <c:v>грудень 2018</c:v>
                </c:pt>
                <c:pt idx="2">
                  <c:v>липень 2019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3.1</c:v>
                </c:pt>
                <c:pt idx="1">
                  <c:v>5.4</c:v>
                </c:pt>
                <c:pt idx="2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5E2-46DA-AF68-A035275FF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6489216"/>
        <c:axId val="196490752"/>
        <c:axId val="0"/>
      </c:bar3DChart>
      <c:catAx>
        <c:axId val="196489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96490752"/>
        <c:crosses val="autoZero"/>
        <c:auto val="1"/>
        <c:lblAlgn val="ctr"/>
        <c:lblOffset val="100"/>
        <c:noMultiLvlLbl val="0"/>
      </c:catAx>
      <c:valAx>
        <c:axId val="196490752"/>
        <c:scaling>
          <c:orientation val="minMax"/>
        </c:scaling>
        <c:delete val="0"/>
        <c:axPos val="l"/>
        <c:majorGridlines/>
        <c:numFmt formatCode="#,##0.0_ ;[Red]\-#,##0.0\ 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964892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937553985470754"/>
          <c:y val="0"/>
          <c:w val="0.2106244601452924"/>
          <c:h val="1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7632582592201815E-2"/>
                  <c:y val="1.2749587395242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66-43B6-A28E-C90D33C65100}"/>
                </c:ext>
              </c:extLst>
            </c:dLbl>
            <c:dLbl>
              <c:idx val="1"/>
              <c:layout>
                <c:manualLayout>
                  <c:x val="4.763258259220184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66-43B6-A28E-C90D33C65100}"/>
                </c:ext>
              </c:extLst>
            </c:dLbl>
            <c:dLbl>
              <c:idx val="2"/>
              <c:layout>
                <c:manualLayout>
                  <c:x val="3.8619999237716491E-3"/>
                  <c:y val="-2.97492045729858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66-43B6-A28E-C90D33C65100}"/>
                </c:ext>
              </c:extLst>
            </c:dLbl>
            <c:dLbl>
              <c:idx val="3"/>
              <c:layout>
                <c:manualLayout>
                  <c:x val="9.2469449866477808E-3"/>
                  <c:y val="-2.9595105229271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66-43B6-A28E-C90D33C65100}"/>
                </c:ext>
              </c:extLst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66-43B6-A28E-C90D33C65100}"/>
                </c:ext>
              </c:extLst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66-43B6-A28E-C90D33C65100}"/>
                </c:ext>
              </c:extLst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66-43B6-A28E-C90D33C65100}"/>
                </c:ext>
              </c:extLst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66-43B6-A28E-C90D33C65100}"/>
                </c:ext>
              </c:extLst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66-43B6-A28E-C90D33C65100}"/>
                </c:ext>
              </c:extLst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66-43B6-A28E-C90D33C65100}"/>
                </c:ext>
              </c:extLst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66-43B6-A28E-C90D33C65100}"/>
                </c:ext>
              </c:extLst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66-43B6-A28E-C90D33C65100}"/>
                </c:ext>
              </c:extLst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2017</c:v>
                </c:pt>
                <c:pt idx="1">
                  <c:v>липень 2017</c:v>
                </c:pt>
                <c:pt idx="2">
                  <c:v>січень 2018 </c:v>
                </c:pt>
                <c:pt idx="3">
                  <c:v>липень 2018 </c:v>
                </c:pt>
                <c:pt idx="4">
                  <c:v>січень 2019 </c:v>
                </c:pt>
                <c:pt idx="5">
                  <c:v>липень 2019 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265997</c:v>
                </c:pt>
                <c:pt idx="1">
                  <c:v>300781</c:v>
                </c:pt>
                <c:pt idx="2">
                  <c:v>237052</c:v>
                </c:pt>
                <c:pt idx="3">
                  <c:v>275322</c:v>
                </c:pt>
                <c:pt idx="4">
                  <c:v>190250</c:v>
                </c:pt>
                <c:pt idx="5">
                  <c:v>274962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566-43B6-A28E-C90D33C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8101095012152172E-3"/>
                  <c:y val="-3.3998899720646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566-43B6-A28E-C90D33C65100}"/>
                </c:ext>
              </c:extLst>
            </c:dLbl>
            <c:dLbl>
              <c:idx val="1"/>
              <c:layout>
                <c:manualLayout>
                  <c:x val="1.1774644666407706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566-43B6-A28E-C90D33C65100}"/>
                </c:ext>
              </c:extLst>
            </c:dLbl>
            <c:dLbl>
              <c:idx val="2"/>
              <c:layout>
                <c:manualLayout>
                  <c:x val="9.4822189262020358E-3"/>
                  <c:y val="-3.2146361247679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566-43B6-A28E-C90D33C65100}"/>
                </c:ext>
              </c:extLst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566-43B6-A28E-C90D33C65100}"/>
                </c:ext>
              </c:extLst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566-43B6-A28E-C90D33C65100}"/>
                </c:ext>
              </c:extLst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566-43B6-A28E-C90D33C65100}"/>
                </c:ext>
              </c:extLst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566-43B6-A28E-C90D33C65100}"/>
                </c:ext>
              </c:extLst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566-43B6-A28E-C90D33C65100}"/>
                </c:ext>
              </c:extLst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566-43B6-A28E-C90D33C65100}"/>
                </c:ext>
              </c:extLst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566-43B6-A28E-C90D33C65100}"/>
                </c:ext>
              </c:extLst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566-43B6-A28E-C90D33C65100}"/>
                </c:ext>
              </c:extLst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566-43B6-A28E-C90D33C65100}"/>
                </c:ext>
              </c:extLst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566-43B6-A28E-C90D33C65100}"/>
                </c:ext>
              </c:extLst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566-43B6-A28E-C90D33C65100}"/>
                </c:ext>
              </c:extLst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2017</c:v>
                </c:pt>
                <c:pt idx="1">
                  <c:v>липень 2017</c:v>
                </c:pt>
                <c:pt idx="2">
                  <c:v>січень 2018 </c:v>
                </c:pt>
                <c:pt idx="3">
                  <c:v>липень 2018 </c:v>
                </c:pt>
                <c:pt idx="4">
                  <c:v>січень 2019 </c:v>
                </c:pt>
                <c:pt idx="5">
                  <c:v>липень 2019 </c:v>
                </c:pt>
              </c:strCache>
            </c:strRef>
          </c:cat>
          <c:val>
            <c:numRef>
              <c:f>Лист1!$C$2:$C$7</c:f>
              <c:numCache>
                <c:formatCode>#,##0</c:formatCode>
                <c:ptCount val="6"/>
                <c:pt idx="0">
                  <c:v>18916</c:v>
                </c:pt>
                <c:pt idx="1">
                  <c:v>23063</c:v>
                </c:pt>
                <c:pt idx="2">
                  <c:v>18962</c:v>
                </c:pt>
                <c:pt idx="3">
                  <c:v>27862</c:v>
                </c:pt>
                <c:pt idx="4">
                  <c:v>20305</c:v>
                </c:pt>
                <c:pt idx="5">
                  <c:v>39062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D566-43B6-A28E-C90D33C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6650880"/>
        <c:axId val="196652416"/>
        <c:axId val="0"/>
      </c:bar3DChart>
      <c:catAx>
        <c:axId val="196650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96652416"/>
        <c:crosses val="autoZero"/>
        <c:auto val="1"/>
        <c:lblAlgn val="ctr"/>
        <c:lblOffset val="100"/>
        <c:noMultiLvlLbl val="0"/>
      </c:catAx>
      <c:valAx>
        <c:axId val="196652416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96650880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6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389174673959568"/>
          <c:y val="2.4063665797252515E-2"/>
          <c:w val="0.80980472453965058"/>
          <c:h val="0.9034705807249291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липень 2017 рік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#,##0.0</c:formatCode>
                <c:ptCount val="1"/>
                <c:pt idx="0">
                  <c:v>10108.299999999999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E8-412C-8FF9-697A82155BA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липень 2018 рік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0821868198968418E-2"/>
                  <c:y val="-1.719620376426766E-2"/>
                </c:manualLayout>
              </c:layout>
              <c:numFmt formatCode="#,##0.0" sourceLinked="0"/>
              <c:spPr/>
              <c:txPr>
                <a:bodyPr rot="0" vert="horz"/>
                <a:lstStyle/>
                <a:p>
                  <a:pPr>
                    <a:defRPr sz="1800" b="1">
                      <a:effectLst/>
                      <a:latin typeface="Times New Roman" pitchFamily="18" charset="0"/>
                      <a:cs typeface="Times New Roman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4E8-412C-8FF9-697A82155BA0}"/>
                </c:ext>
              </c:extLst>
            </c:dLbl>
            <c:dLbl>
              <c:idx val="1"/>
              <c:layout>
                <c:manualLayout>
                  <c:x val="5.7825997475690312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4E8-412C-8FF9-697A82155BA0}"/>
                </c:ext>
              </c:extLst>
            </c:dLbl>
            <c:dLbl>
              <c:idx val="2"/>
              <c:layout>
                <c:manualLayout>
                  <c:x val="7.0599390765367154E-4"/>
                  <c:y val="0.15771315184270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E8-412C-8FF9-697A82155BA0}"/>
                </c:ext>
              </c:extLst>
            </c:dLbl>
            <c:dLbl>
              <c:idx val="3"/>
              <c:layout>
                <c:manualLayout>
                  <c:x val="7.2282496844612897E-3"/>
                  <c:y val="0.155248830831358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4E8-412C-8FF9-697A82155BA0}"/>
                </c:ext>
              </c:extLst>
            </c:dLbl>
            <c:dLbl>
              <c:idx val="4"/>
              <c:layout>
                <c:manualLayout>
                  <c:x val="7.2282496844612897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4E8-412C-8FF9-697A82155BA0}"/>
                </c:ext>
              </c:extLst>
            </c:dLbl>
            <c:dLbl>
              <c:idx val="5"/>
              <c:layout>
                <c:manualLayout>
                  <c:x val="1.0119549558245806E-2"/>
                  <c:y val="0.147856029363198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E8-412C-8FF9-697A82155BA0}"/>
                </c:ext>
              </c:extLst>
            </c:dLbl>
            <c:dLbl>
              <c:idx val="6"/>
              <c:layout>
                <c:manualLayout>
                  <c:x val="1.2349618345592953E-2"/>
                  <c:y val="0.15493913064666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4E8-412C-8FF9-697A82155BA0}"/>
                </c:ext>
              </c:extLst>
            </c:dLbl>
            <c:dLbl>
              <c:idx val="7"/>
              <c:layout>
                <c:manualLayout>
                  <c:x val="1.230483434657131E-2"/>
                  <c:y val="0.145492911107486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4E8-412C-8FF9-697A82155BA0}"/>
                </c:ext>
              </c:extLst>
            </c:dLbl>
            <c:dLbl>
              <c:idx val="8"/>
              <c:layout>
                <c:manualLayout>
                  <c:x val="3.14456877745711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4E8-412C-8FF9-697A82155BA0}"/>
                </c:ext>
              </c:extLst>
            </c:dLbl>
            <c:dLbl>
              <c:idx val="9"/>
              <c:layout>
                <c:manualLayout>
                  <c:x val="2.7344076325714024E-2"/>
                  <c:y val="0.14087408853264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4E8-412C-8FF9-697A82155BA0}"/>
                </c:ext>
              </c:extLst>
            </c:dLbl>
            <c:dLbl>
              <c:idx val="10"/>
              <c:layout>
                <c:manualLayout>
                  <c:x val="3.41800954071425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4E8-412C-8FF9-697A82155BA0}"/>
                </c:ext>
              </c:extLst>
            </c:dLbl>
            <c:dLbl>
              <c:idx val="11"/>
              <c:layout>
                <c:manualLayout>
                  <c:x val="3.8281706855999638E-2"/>
                  <c:y val="7.3901161197453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4E8-412C-8FF9-697A82155BA0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#,##0.0</c:formatCode>
                <c:ptCount val="1"/>
                <c:pt idx="0">
                  <c:v>10199.6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4E8-412C-8FF9-697A82155BA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липень 2019 рік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#,##0.0</c:formatCode>
                <c:ptCount val="1"/>
                <c:pt idx="0">
                  <c:v>10485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4E8-412C-8FF9-697A82155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5665792"/>
        <c:axId val="205667328"/>
        <c:axId val="196645760"/>
      </c:bar3DChart>
      <c:catAx>
        <c:axId val="205665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667328"/>
        <c:crosses val="autoZero"/>
        <c:auto val="1"/>
        <c:lblAlgn val="ctr"/>
        <c:lblOffset val="100"/>
        <c:noMultiLvlLbl val="0"/>
      </c:catAx>
      <c:valAx>
        <c:axId val="20566732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600" i="1"/>
            </a:pPr>
            <a:endParaRPr lang="ru-UA"/>
          </a:p>
        </c:txPr>
        <c:crossAx val="205665792"/>
        <c:crosses val="autoZero"/>
        <c:crossBetween val="between"/>
        <c:majorUnit val="250"/>
        <c:minorUnit val="100"/>
      </c:valAx>
      <c:serAx>
        <c:axId val="196645760"/>
        <c:scaling>
          <c:orientation val="minMax"/>
        </c:scaling>
        <c:delete val="1"/>
        <c:axPos val="b"/>
        <c:majorTickMark val="out"/>
        <c:minorTickMark val="none"/>
        <c:tickLblPos val="nextTo"/>
        <c:crossAx val="205667328"/>
        <c:crosses val="autoZero"/>
      </c:serAx>
    </c:plotArea>
    <c:legend>
      <c:legendPos val="b"/>
      <c:layout>
        <c:manualLayout>
          <c:xMode val="edge"/>
          <c:yMode val="edge"/>
          <c:x val="2.3610423067746585E-2"/>
          <c:y val="0.91681817705546076"/>
          <c:w val="0.94503453104693791"/>
          <c:h val="6.409816489087485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75163588226542"/>
          <c:y val="3.885453922654894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C-49DB-B3C6-588047370714}"/>
                </c:ext>
              </c:extLst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C-49DB-B3C6-588047370714}"/>
                </c:ext>
              </c:extLst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C-49DB-B3C6-588047370714}"/>
                </c:ext>
              </c:extLst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C-49DB-B3C6-588047370714}"/>
                </c:ext>
              </c:extLst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C-49DB-B3C6-588047370714}"/>
                </c:ext>
              </c:extLst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C-49DB-B3C6-588047370714}"/>
                </c:ext>
              </c:extLst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FC-49DB-B3C6-588047370714}"/>
                </c:ext>
              </c:extLst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C-49DB-B3C6-588047370714}"/>
                </c:ext>
              </c:extLst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C-49DB-B3C6-588047370714}"/>
                </c:ext>
              </c:extLst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C-49DB-B3C6-588047370714}"/>
                </c:ext>
              </c:extLst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C-49DB-B3C6-588047370714}"/>
                </c:ext>
              </c:extLst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C-49DB-B3C6-588047370714}"/>
                </c:ext>
              </c:extLst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C-49DB-B3C6-588047370714}"/>
                </c:ext>
              </c:extLst>
            </c:dLbl>
            <c:dLbl>
              <c:idx val="13"/>
              <c:layout>
                <c:manualLayout>
                  <c:x val="2.7133737277054686E-3"/>
                  <c:y val="0.1433883119293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FC-49DB-B3C6-588047370714}"/>
                </c:ext>
              </c:extLst>
            </c:dLbl>
            <c:dLbl>
              <c:idx val="14"/>
              <c:layout>
                <c:manualLayout>
                  <c:x val="2.713265353769066E-3"/>
                  <c:y val="0.12385014494612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C-49DB-B3C6-588047370714}"/>
                </c:ext>
              </c:extLst>
            </c:dLbl>
            <c:dLbl>
              <c:idx val="15"/>
              <c:layout>
                <c:manualLayout>
                  <c:x val="-1.0063294085164826E-7"/>
                  <c:y val="0.15459062365072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C-49DB-B3C6-588047370714}"/>
                </c:ext>
              </c:extLst>
            </c:dLbl>
            <c:dLbl>
              <c:idx val="16"/>
              <c:layout>
                <c:manualLayout>
                  <c:x val="-1.3566868638527343E-3"/>
                  <c:y val="0.111794277097482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C-49DB-B3C6-588047370714}"/>
                </c:ext>
              </c:extLst>
            </c:dLbl>
            <c:dLbl>
              <c:idx val="17"/>
              <c:layout>
                <c:manualLayout>
                  <c:x val="4.0700605915582029E-3"/>
                  <c:y val="0.12880644969927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C-49DB-B3C6-588047370714}"/>
                </c:ext>
              </c:extLst>
            </c:dLbl>
            <c:dLbl>
              <c:idx val="18"/>
              <c:layout>
                <c:manualLayout>
                  <c:x val="-9.6519393224081915E-17"/>
                  <c:y val="8.9429523112387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C-49DB-B3C6-588047370714}"/>
                </c:ext>
              </c:extLst>
            </c:dLbl>
            <c:dLbl>
              <c:idx val="19"/>
              <c:layout>
                <c:manualLayout>
                  <c:x val="-1.1254788115330182E-3"/>
                  <c:y val="6.112978071004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C-49DB-B3C6-588047370714}"/>
                </c:ext>
              </c:extLst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7FC-49DB-B3C6-588047370714}"/>
                </c:ext>
              </c:extLst>
            </c:dLbl>
            <c:dLbl>
              <c:idx val="21"/>
              <c:layout>
                <c:manualLayout>
                  <c:x val="2.5560767000123979E-3"/>
                  <c:y val="8.27528686575138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7FC-49DB-B3C6-588047370714}"/>
                </c:ext>
              </c:extLst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C-49DB-B3C6-5880473707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Лист1!$A$2:$A$20</c:f>
              <c:strCache>
                <c:ptCount val="19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  <c:pt idx="17">
                  <c:v>черв.19</c:v>
                </c:pt>
                <c:pt idx="18">
                  <c:v>лип.19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45.8</c:v>
                </c:pt>
                <c:pt idx="1">
                  <c:v>44.2</c:v>
                </c:pt>
                <c:pt idx="2">
                  <c:v>42.6</c:v>
                </c:pt>
                <c:pt idx="3">
                  <c:v>41.3</c:v>
                </c:pt>
                <c:pt idx="4">
                  <c:v>40.5</c:v>
                </c:pt>
                <c:pt idx="5">
                  <c:v>40.799999999999997</c:v>
                </c:pt>
                <c:pt idx="6">
                  <c:v>39.299999999999997</c:v>
                </c:pt>
                <c:pt idx="7" formatCode="0.0">
                  <c:v>39</c:v>
                </c:pt>
                <c:pt idx="8">
                  <c:v>38.799999999999997</c:v>
                </c:pt>
                <c:pt idx="9">
                  <c:v>38.799999999999997</c:v>
                </c:pt>
                <c:pt idx="10" formatCode="0.0">
                  <c:v>33</c:v>
                </c:pt>
                <c:pt idx="11" formatCode="0.0">
                  <c:v>32.1</c:v>
                </c:pt>
                <c:pt idx="12" formatCode="0.0">
                  <c:v>38.299999999999997</c:v>
                </c:pt>
                <c:pt idx="13" formatCode="0.0">
                  <c:v>36.700000000000003</c:v>
                </c:pt>
                <c:pt idx="14" formatCode="0.0">
                  <c:v>35.5</c:v>
                </c:pt>
                <c:pt idx="15" formatCode="0.0">
                  <c:v>34.9</c:v>
                </c:pt>
                <c:pt idx="16" formatCode="0.0">
                  <c:v>34.200000000000003</c:v>
                </c:pt>
                <c:pt idx="17" formatCode="0.0">
                  <c:v>34.6</c:v>
                </c:pt>
                <c:pt idx="18" formatCode="0.0">
                  <c:v>29.8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799424"/>
        <c:axId val="20580096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C-49DB-B3C6-588047370714}"/>
                </c:ext>
              </c:extLst>
            </c:dLbl>
            <c:dLbl>
              <c:idx val="1"/>
              <c:layout>
                <c:manualLayout>
                  <c:x val="-3.0672920400148775E-2"/>
                  <c:y val="-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C-49DB-B3C6-588047370714}"/>
                </c:ext>
              </c:extLst>
            </c:dLbl>
            <c:dLbl>
              <c:idx val="2"/>
              <c:layout>
                <c:manualLayout>
                  <c:x val="-1.9170575250092983E-2"/>
                  <c:y val="-3.2665606049018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C-49DB-B3C6-588047370714}"/>
                </c:ext>
              </c:extLst>
            </c:dLbl>
            <c:dLbl>
              <c:idx val="3"/>
              <c:layout>
                <c:manualLayout>
                  <c:x val="-2.3004690300111583E-2"/>
                  <c:y val="-5.0087262608495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FC-49DB-B3C6-588047370714}"/>
                </c:ext>
              </c:extLst>
            </c:dLbl>
            <c:dLbl>
              <c:idx val="4"/>
              <c:layout>
                <c:manualLayout>
                  <c:x val="-2.6838805350130179E-2"/>
                  <c:y val="-2.3954777769280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7FC-49DB-B3C6-588047370714}"/>
                </c:ext>
              </c:extLst>
            </c:dLbl>
            <c:dLbl>
              <c:idx val="5"/>
              <c:layout>
                <c:manualLayout>
                  <c:x val="-2.3004690300111583E-2"/>
                  <c:y val="1.9599363629411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FC-49DB-B3C6-588047370714}"/>
                </c:ext>
              </c:extLst>
            </c:dLbl>
            <c:dLbl>
              <c:idx val="6"/>
              <c:layout>
                <c:manualLayout>
                  <c:x val="-2.683880535013013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7FC-49DB-B3C6-588047370714}"/>
                </c:ext>
              </c:extLst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FC-49DB-B3C6-588047370714}"/>
                </c:ext>
              </c:extLst>
            </c:dLbl>
            <c:dLbl>
              <c:idx val="8"/>
              <c:layout>
                <c:manualLayout>
                  <c:x val="-2.5560767000123979E-2"/>
                  <c:y val="-3.7021020188887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7FC-49DB-B3C6-588047370714}"/>
                </c:ext>
              </c:extLst>
            </c:dLbl>
            <c:dLbl>
              <c:idx val="9"/>
              <c:layout>
                <c:manualLayout>
                  <c:x val="-2.9394882050142578E-2"/>
                  <c:y val="3.0487898979084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7FC-49DB-B3C6-588047370714}"/>
                </c:ext>
              </c:extLst>
            </c:dLbl>
            <c:dLbl>
              <c:idx val="10"/>
              <c:layout>
                <c:manualLayout>
                  <c:x val="-2.6838805350130179E-2"/>
                  <c:y val="-8.0575161587579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7FC-49DB-B3C6-588047370714}"/>
                </c:ext>
              </c:extLst>
            </c:dLbl>
            <c:dLbl>
              <c:idx val="11"/>
              <c:layout>
                <c:manualLayout>
                  <c:x val="-2.8116843700136378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7FC-49DB-B3C6-588047370714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7FC-49DB-B3C6-588047370714}"/>
                </c:ext>
              </c:extLst>
            </c:dLbl>
            <c:dLbl>
              <c:idx val="13"/>
              <c:layout>
                <c:manualLayout>
                  <c:x val="-2.3004690300111489E-2"/>
                  <c:y val="-5.879809088823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7FC-49DB-B3C6-588047370714}"/>
                </c:ext>
              </c:extLst>
            </c:dLbl>
            <c:dLbl>
              <c:idx val="14"/>
              <c:layout>
                <c:manualLayout>
                  <c:x val="-3.1950958750154974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7FC-49DB-B3C6-588047370714}"/>
                </c:ext>
              </c:extLst>
            </c:dLbl>
            <c:dLbl>
              <c:idx val="15"/>
              <c:layout>
                <c:manualLayout>
                  <c:x val="-2.3004690300111583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7FC-49DB-B3C6-588047370714}"/>
                </c:ext>
              </c:extLst>
            </c:dLbl>
            <c:dLbl>
              <c:idx val="16"/>
              <c:layout>
                <c:manualLayout>
                  <c:x val="-3.195095875015488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7FC-49DB-B3C6-588047370714}"/>
                </c:ext>
              </c:extLst>
            </c:dLbl>
            <c:dLbl>
              <c:idx val="17"/>
              <c:layout>
                <c:manualLayout>
                  <c:x val="-3.4507035450167374E-2"/>
                  <c:y val="-5.8798090888233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7FC-49DB-B3C6-588047370714}"/>
                </c:ext>
              </c:extLst>
            </c:dLbl>
            <c:dLbl>
              <c:idx val="18"/>
              <c:layout>
                <c:manualLayout>
                  <c:x val="-2.4282728650117689E-2"/>
                  <c:y val="-4.3554141398691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7FC-49DB-B3C6-588047370714}"/>
                </c:ext>
              </c:extLst>
            </c:dLbl>
            <c:dLbl>
              <c:idx val="19"/>
              <c:layout>
                <c:manualLayout>
                  <c:x val="-2.8116843700136378E-2"/>
                  <c:y val="3.266560604901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7FC-49DB-B3C6-588047370714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7FC-49DB-B3C6-588047370714}"/>
                </c:ext>
              </c:extLst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7FC-49DB-B3C6-588047370714}"/>
                </c:ext>
              </c:extLst>
            </c:dLbl>
            <c:dLbl>
              <c:idx val="22"/>
              <c:layout>
                <c:manualLayout>
                  <c:x val="-2.3004690300111583E-2"/>
                  <c:y val="-4.3554141398691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7FC-49DB-B3C6-5880473707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Лист1!$A$2:$A$20</c:f>
              <c:strCache>
                <c:ptCount val="19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  <c:pt idx="17">
                  <c:v>черв.19</c:v>
                </c:pt>
                <c:pt idx="18">
                  <c:v>лип.19</c:v>
                </c:pt>
              </c:strCache>
            </c:strRef>
          </c:cat>
          <c:val>
            <c:numRef>
              <c:f>Лист1!$C$2:$C$20</c:f>
              <c:numCache>
                <c:formatCode>0.0</c:formatCode>
                <c:ptCount val="19"/>
                <c:pt idx="0">
                  <c:v>100</c:v>
                </c:pt>
                <c:pt idx="1">
                  <c:v>96.506550218340621</c:v>
                </c:pt>
                <c:pt idx="2">
                  <c:v>96.380090497737555</c:v>
                </c:pt>
                <c:pt idx="3">
                  <c:v>96.948356807511729</c:v>
                </c:pt>
                <c:pt idx="4">
                  <c:v>98.062953995157386</c:v>
                </c:pt>
                <c:pt idx="5">
                  <c:v>100.74074074074073</c:v>
                </c:pt>
                <c:pt idx="6">
                  <c:v>96.32352941176471</c:v>
                </c:pt>
                <c:pt idx="7">
                  <c:v>99.236641221374057</c:v>
                </c:pt>
                <c:pt idx="8">
                  <c:v>99.487179487179475</c:v>
                </c:pt>
                <c:pt idx="9">
                  <c:v>100</c:v>
                </c:pt>
                <c:pt idx="10">
                  <c:v>85.051546391752581</c:v>
                </c:pt>
                <c:pt idx="11">
                  <c:v>97.27272727272728</c:v>
                </c:pt>
                <c:pt idx="12">
                  <c:v>119.31464174454827</c:v>
                </c:pt>
                <c:pt idx="13">
                  <c:v>95.822454308094009</c:v>
                </c:pt>
                <c:pt idx="14">
                  <c:v>96.730245231607626</c:v>
                </c:pt>
                <c:pt idx="15">
                  <c:v>98.309859154929569</c:v>
                </c:pt>
                <c:pt idx="16">
                  <c:v>97.994269340974228</c:v>
                </c:pt>
                <c:pt idx="17">
                  <c:v>101.16959064327484</c:v>
                </c:pt>
                <c:pt idx="18">
                  <c:v>87.134502923976598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F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828864"/>
        <c:axId val="205802496"/>
      </c:lineChart>
      <c:catAx>
        <c:axId val="205799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800960"/>
        <c:crosses val="autoZero"/>
        <c:auto val="1"/>
        <c:lblAlgn val="ctr"/>
        <c:lblOffset val="100"/>
        <c:noMultiLvlLbl val="1"/>
      </c:catAx>
      <c:valAx>
        <c:axId val="205800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799424"/>
        <c:crosses val="autoZero"/>
        <c:crossBetween val="between"/>
      </c:valAx>
      <c:valAx>
        <c:axId val="205802496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828864"/>
        <c:crosses val="max"/>
        <c:crossBetween val="between"/>
      </c:valAx>
      <c:catAx>
        <c:axId val="2058288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5802496"/>
        <c:crosses val="autoZero"/>
        <c:auto val="1"/>
        <c:lblAlgn val="ctr"/>
        <c:lblOffset val="100"/>
        <c:noMultiLvlLbl val="1"/>
      </c:cat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7840956974924955E-3"/>
                  <c:y val="0.259118925740035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4CC5-9EE0-4EDFBB9DE651}"/>
                </c:ext>
              </c:extLst>
            </c:dLbl>
            <c:dLbl>
              <c:idx val="1"/>
              <c:layout>
                <c:manualLayout>
                  <c:x val="4.0700605915582029E-3"/>
                  <c:y val="0.243344972921433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9-4CC5-9EE0-4EDFBB9DE651}"/>
                </c:ext>
              </c:extLst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9-4CC5-9EE0-4EDFBB9DE651}"/>
                </c:ext>
              </c:extLst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79-4CC5-9EE0-4EDFBB9DE651}"/>
                </c:ext>
              </c:extLst>
            </c:dLbl>
            <c:dLbl>
              <c:idx val="4"/>
              <c:layout>
                <c:manualLayout>
                  <c:x val="1.6075247878267747E-3"/>
                  <c:y val="0.30239959366674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79-4CC5-9EE0-4EDFBB9DE651}"/>
                </c:ext>
              </c:extLst>
            </c:dLbl>
            <c:dLbl>
              <c:idx val="5"/>
              <c:layout>
                <c:manualLayout>
                  <c:x val="-4.3095387816103074E-4"/>
                  <c:y val="0.348090565531914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79-4CC5-9EE0-4EDFBB9DE651}"/>
                </c:ext>
              </c:extLst>
            </c:dLbl>
            <c:dLbl>
              <c:idx val="6"/>
              <c:layout>
                <c:manualLayout>
                  <c:x val="-1.3921974508793863E-3"/>
                  <c:y val="0.34647252601758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79-4CC5-9EE0-4EDFBB9DE651}"/>
                </c:ext>
              </c:extLst>
            </c:dLbl>
            <c:dLbl>
              <c:idx val="7"/>
              <c:layout>
                <c:manualLayout>
                  <c:x val="2.8034442400436039E-3"/>
                  <c:y val="0.344214991292154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79-4CC5-9EE0-4EDFBB9DE651}"/>
                </c:ext>
              </c:extLst>
            </c:dLbl>
            <c:dLbl>
              <c:idx val="8"/>
              <c:layout>
                <c:manualLayout>
                  <c:x val="-3.8900544003223425E-3"/>
                  <c:y val="0.337361074470227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279-4CC5-9EE0-4EDFBB9DE651}"/>
                </c:ext>
              </c:extLst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79-4CC5-9EE0-4EDFBB9DE651}"/>
                </c:ext>
              </c:extLst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279-4CC5-9EE0-4EDFBB9DE651}"/>
                </c:ext>
              </c:extLst>
            </c:dLbl>
            <c:dLbl>
              <c:idx val="11"/>
              <c:layout>
                <c:manualLayout>
                  <c:x val="1.1346823123902911E-3"/>
                  <c:y val="0.494103601181020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79-4CC5-9EE0-4EDFBB9DE651}"/>
                </c:ext>
              </c:extLst>
            </c:dLbl>
            <c:dLbl>
              <c:idx val="12"/>
              <c:layout>
                <c:manualLayout>
                  <c:x val="-2.57515138489188E-3"/>
                  <c:y val="0.47310703339600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279-4CC5-9EE0-4EDFBB9DE651}"/>
                </c:ext>
              </c:extLst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79-4CC5-9EE0-4EDFBB9DE651}"/>
                </c:ext>
              </c:extLst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279-4CC5-9EE0-4EDFBB9DE651}"/>
                </c:ext>
              </c:extLst>
            </c:dLbl>
            <c:dLbl>
              <c:idx val="15"/>
              <c:layout>
                <c:manualLayout>
                  <c:x val="-1.1828541992570758E-3"/>
                  <c:y val="0.356320555146893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79-4CC5-9EE0-4EDFBB9DE651}"/>
                </c:ext>
              </c:extLst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279-4CC5-9EE0-4EDFBB9DE651}"/>
                </c:ext>
              </c:extLst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79-4CC5-9EE0-4EDFBB9DE651}"/>
                </c:ext>
              </c:extLst>
            </c:dLbl>
            <c:dLbl>
              <c:idx val="18"/>
              <c:layout>
                <c:manualLayout>
                  <c:x val="2.5332627876163342E-3"/>
                  <c:y val="0.308758078288143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279-4CC5-9EE0-4EDFBB9DE651}"/>
                </c:ext>
              </c:extLst>
            </c:dLbl>
            <c:dLbl>
              <c:idx val="19"/>
              <c:layout>
                <c:manualLayout>
                  <c:x val="1.2666313938081671E-3"/>
                  <c:y val="0.292068452434730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279-4CC5-9EE0-4EDFBB9DE651}"/>
                </c:ext>
              </c:extLst>
            </c:dLbl>
            <c:dLbl>
              <c:idx val="20"/>
              <c:layout>
                <c:manualLayout>
                  <c:x val="0"/>
                  <c:y val="0.331706313836586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279-4CC5-9EE0-4EDFBB9DE651}"/>
                </c:ext>
              </c:extLst>
            </c:dLbl>
            <c:dLbl>
              <c:idx val="21"/>
              <c:layout>
                <c:manualLayout>
                  <c:x val="-9.2885229194505063E-17"/>
                  <c:y val="0.421413052798682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79-4CC5-9EE0-4EDFBB9DE651}"/>
                </c:ext>
              </c:extLst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279-4CC5-9EE0-4EDFBB9DE651}"/>
                </c:ext>
              </c:extLst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279-4CC5-9EE0-4EDFBB9DE651}"/>
                </c:ext>
              </c:extLst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6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Лист1!$A$2:$A$20</c:f>
              <c:strCache>
                <c:ptCount val="19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  <c:pt idx="17">
                  <c:v>черв.19</c:v>
                </c:pt>
                <c:pt idx="18">
                  <c:v>лип.19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1803.9</c:v>
                </c:pt>
                <c:pt idx="1">
                  <c:v>1804.6</c:v>
                </c:pt>
                <c:pt idx="2">
                  <c:v>1800.7</c:v>
                </c:pt>
                <c:pt idx="3">
                  <c:v>1810</c:v>
                </c:pt>
                <c:pt idx="4">
                  <c:v>1816.5</c:v>
                </c:pt>
                <c:pt idx="5">
                  <c:v>1823.9</c:v>
                </c:pt>
                <c:pt idx="6">
                  <c:v>1833.4</c:v>
                </c:pt>
                <c:pt idx="7">
                  <c:v>1841.9</c:v>
                </c:pt>
                <c:pt idx="8">
                  <c:v>1853.4</c:v>
                </c:pt>
                <c:pt idx="9">
                  <c:v>1886.7</c:v>
                </c:pt>
                <c:pt idx="10">
                  <c:v>1895.5</c:v>
                </c:pt>
                <c:pt idx="11">
                  <c:v>1881.6</c:v>
                </c:pt>
                <c:pt idx="12">
                  <c:v>1876.4</c:v>
                </c:pt>
                <c:pt idx="13">
                  <c:v>1878.7</c:v>
                </c:pt>
                <c:pt idx="14">
                  <c:v>1888.7</c:v>
                </c:pt>
                <c:pt idx="15">
                  <c:v>1894.3</c:v>
                </c:pt>
                <c:pt idx="16">
                  <c:v>1899.6</c:v>
                </c:pt>
                <c:pt idx="17">
                  <c:v>1906.4</c:v>
                </c:pt>
                <c:pt idx="18">
                  <c:v>1911.9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497088"/>
        <c:axId val="205498624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79-4CC5-9EE0-4EDFBB9DE651}"/>
                </c:ext>
              </c:extLst>
            </c:dLbl>
            <c:dLbl>
              <c:idx val="1"/>
              <c:layout>
                <c:manualLayout>
                  <c:x val="-2.84904241409074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79-4CC5-9EE0-4EDFBB9DE651}"/>
                </c:ext>
              </c:extLst>
            </c:dLbl>
            <c:dLbl>
              <c:idx val="2"/>
              <c:layout>
                <c:manualLayout>
                  <c:x val="-3.2560505336058754E-2"/>
                  <c:y val="-3.7660239299009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7279-4CC5-9EE0-4EDFBB9DE651}"/>
                </c:ext>
              </c:extLst>
            </c:dLbl>
            <c:dLbl>
              <c:idx val="3"/>
              <c:layout>
                <c:manualLayout>
                  <c:x val="-3.1023692489823316E-2"/>
                  <c:y val="-6.262387858362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79-4CC5-9EE0-4EDFBB9DE651}"/>
                </c:ext>
              </c:extLst>
            </c:dLbl>
            <c:dLbl>
              <c:idx val="4"/>
              <c:layout>
                <c:manualLayout>
                  <c:x val="-4.0700605915582028E-2"/>
                  <c:y val="-3.1255317622936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79-4CC5-9EE0-4EDFBB9DE651}"/>
                </c:ext>
              </c:extLst>
            </c:dLbl>
            <c:dLbl>
              <c:idx val="5"/>
              <c:layout>
                <c:manualLayout>
                  <c:x val="-2.0164372850404351E-2"/>
                  <c:y val="-3.6159322847999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79-4CC5-9EE0-4EDFBB9DE651}"/>
                </c:ext>
              </c:extLst>
            </c:dLbl>
            <c:dLbl>
              <c:idx val="6"/>
              <c:layout>
                <c:manualLayout>
                  <c:x val="-2.7043777074869386E-2"/>
                  <c:y val="4.253111317504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79-4CC5-9EE0-4EDFBB9DE651}"/>
                </c:ext>
              </c:extLst>
            </c:dLbl>
            <c:dLbl>
              <c:idx val="7"/>
              <c:layout>
                <c:manualLayout>
                  <c:x val="-3.590421274620148E-2"/>
                  <c:y val="-3.3634195597815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279-4CC5-9EE0-4EDFBB9DE651}"/>
                </c:ext>
              </c:extLst>
            </c:dLbl>
            <c:dLbl>
              <c:idx val="8"/>
              <c:layout>
                <c:manualLayout>
                  <c:x val="-2.7865890663779723E-2"/>
                  <c:y val="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279-4CC5-9EE0-4EDFBB9DE651}"/>
                </c:ext>
              </c:extLst>
            </c:dLbl>
            <c:dLbl>
              <c:idx val="9"/>
              <c:layout>
                <c:manualLayout>
                  <c:x val="-3.6732310420436849E-2"/>
                  <c:y val="-3.5465454938502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279-4CC5-9EE0-4EDFBB9DE651}"/>
                </c:ext>
              </c:extLst>
            </c:dLbl>
            <c:dLbl>
              <c:idx val="10"/>
              <c:layout>
                <c:manualLayout>
                  <c:x val="-3.2932416239012344E-2"/>
                  <c:y val="-3.963786140185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279-4CC5-9EE0-4EDFBB9DE651}"/>
                </c:ext>
              </c:extLst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279-4CC5-9EE0-4EDFBB9DE651}"/>
                </c:ext>
              </c:extLst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279-4CC5-9EE0-4EDFBB9DE651}"/>
                </c:ext>
              </c:extLst>
            </c:dLbl>
            <c:dLbl>
              <c:idx val="13"/>
              <c:layout>
                <c:manualLayout>
                  <c:x val="-3.166578484520418E-2"/>
                  <c:y val="-3.3379251706826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279-4CC5-9EE0-4EDFBB9DE651}"/>
                </c:ext>
              </c:extLst>
            </c:dLbl>
            <c:dLbl>
              <c:idx val="14"/>
              <c:layout>
                <c:manualLayout>
                  <c:x val="-3.0399153451396013E-2"/>
                  <c:y val="-2.5034438780119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279-4CC5-9EE0-4EDFBB9DE651}"/>
                </c:ext>
              </c:extLst>
            </c:dLbl>
            <c:dLbl>
              <c:idx val="15"/>
              <c:layout>
                <c:manualLayout>
                  <c:x val="-2.6389716548838364E-2"/>
                  <c:y val="-9.3838242700670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279-4CC5-9EE0-4EDFBB9DE651}"/>
                </c:ext>
              </c:extLst>
            </c:dLbl>
            <c:dLbl>
              <c:idx val="16"/>
              <c:layout>
                <c:manualLayout>
                  <c:x val="-3.799894181424511E-2"/>
                  <c:y val="-3.9637861401856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279-4CC5-9EE0-4EDFBB9DE651}"/>
                </c:ext>
              </c:extLst>
            </c:dLbl>
            <c:dLbl>
              <c:idx val="17"/>
              <c:layout>
                <c:manualLayout>
                  <c:x val="-3.4199147367575934E-2"/>
                  <c:y val="-6.8844706645329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279-4CC5-9EE0-4EDFBB9DE651}"/>
                </c:ext>
              </c:extLst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279-4CC5-9EE0-4EDFBB9DE651}"/>
                </c:ext>
              </c:extLst>
            </c:dLbl>
            <c:dLbl>
              <c:idx val="19"/>
              <c:layout>
                <c:manualLayout>
                  <c:x val="-2.9132522057587845E-2"/>
                  <c:y val="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279-4CC5-9EE0-4EDFBB9DE651}"/>
                </c:ext>
              </c:extLst>
            </c:dLbl>
            <c:dLbl>
              <c:idx val="20"/>
              <c:layout>
                <c:manualLayout>
                  <c:x val="-3.0399153451396106E-2"/>
                  <c:y val="-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7279-4CC5-9EE0-4EDFBB9DE651}"/>
                </c:ext>
              </c:extLst>
            </c:dLbl>
            <c:dLbl>
              <c:idx val="22"/>
              <c:layout>
                <c:manualLayout>
                  <c:x val="-1.7732839513314339E-2"/>
                  <c:y val="-3.7551658170179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7279-4CC5-9EE0-4EDFBB9DE651}"/>
                </c:ext>
              </c:extLst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7279-4CC5-9EE0-4EDFBB9DE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i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Лист1!$A$2:$A$20</c:f>
              <c:strCache>
                <c:ptCount val="19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  <c:pt idx="17">
                  <c:v>черв.19</c:v>
                </c:pt>
                <c:pt idx="18">
                  <c:v>лип.19</c:v>
                </c:pt>
              </c:strCache>
            </c:strRef>
          </c:cat>
          <c:val>
            <c:numRef>
              <c:f>Лист1!$C$2:$C$20</c:f>
              <c:numCache>
                <c:formatCode>0.0</c:formatCode>
                <c:ptCount val="19"/>
                <c:pt idx="0">
                  <c:v>100</c:v>
                </c:pt>
                <c:pt idx="1">
                  <c:v>100.03880481179665</c:v>
                </c:pt>
                <c:pt idx="2">
                  <c:v>99.783885625623412</c:v>
                </c:pt>
                <c:pt idx="3">
                  <c:v>100.51646581884823</c:v>
                </c:pt>
                <c:pt idx="4">
                  <c:v>100.35911602209944</c:v>
                </c:pt>
                <c:pt idx="5">
                  <c:v>100.4073768235618</c:v>
                </c:pt>
                <c:pt idx="6">
                  <c:v>100.52086188935796</c:v>
                </c:pt>
                <c:pt idx="7">
                  <c:v>100.46361950474527</c:v>
                </c:pt>
                <c:pt idx="8">
                  <c:v>100.62435528530322</c:v>
                </c:pt>
                <c:pt idx="9">
                  <c:v>101.79669796050501</c:v>
                </c:pt>
                <c:pt idx="10">
                  <c:v>100.46642285471987</c:v>
                </c:pt>
                <c:pt idx="11">
                  <c:v>99.266684252176205</c:v>
                </c:pt>
                <c:pt idx="12">
                  <c:v>99.723639455782319</c:v>
                </c:pt>
                <c:pt idx="13">
                  <c:v>100.12257514389256</c:v>
                </c:pt>
                <c:pt idx="14">
                  <c:v>100.5322829616224</c:v>
                </c:pt>
                <c:pt idx="15">
                  <c:v>100.29650023825911</c:v>
                </c:pt>
                <c:pt idx="16">
                  <c:v>100.27978672860687</c:v>
                </c:pt>
                <c:pt idx="17">
                  <c:v>100.35797009896821</c:v>
                </c:pt>
                <c:pt idx="18" formatCode="#,##0.0">
                  <c:v>100.64750473783954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0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526528"/>
        <c:axId val="205524992"/>
      </c:lineChart>
      <c:catAx>
        <c:axId val="205497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 baseline="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498624"/>
        <c:crosses val="autoZero"/>
        <c:auto val="1"/>
        <c:lblAlgn val="ctr"/>
        <c:lblOffset val="100"/>
        <c:noMultiLvlLbl val="0"/>
      </c:catAx>
      <c:valAx>
        <c:axId val="205498624"/>
        <c:scaling>
          <c:orientation val="minMax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497088"/>
        <c:crosses val="autoZero"/>
        <c:crossBetween val="between"/>
      </c:valAx>
      <c:valAx>
        <c:axId val="205524992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526528"/>
        <c:crosses val="max"/>
        <c:crossBetween val="between"/>
      </c:valAx>
      <c:catAx>
        <c:axId val="2055265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5524992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1.5398182253253914E-2"/>
          <c:y val="0.9218385017698455"/>
          <c:w val="0.48093470383632586"/>
          <c:h val="6.196410666044138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</c:view3D>
    <c:floor>
      <c:thickness val="0"/>
    </c:floor>
    <c:sideWall>
      <c:thickness val="0"/>
      <c:spPr>
        <a:solidFill>
          <a:schemeClr val="accent1">
            <a:lumMod val="20000"/>
            <a:lumOff val="80000"/>
          </a:schemeClr>
        </a:solidFill>
      </c:spPr>
    </c:sideWall>
    <c:backWall>
      <c:thickness val="0"/>
      <c:spPr>
        <a:blipFill>
          <a:blip xmlns:r="http://schemas.openxmlformats.org/officeDocument/2006/relationships" r:embed="rId2"/>
          <a:stretch>
            <a:fillRect/>
          </a:stretch>
        </a:blipFill>
      </c:spPr>
    </c:backWall>
    <c:plotArea>
      <c:layout>
        <c:manualLayout>
          <c:layoutTarget val="inner"/>
          <c:xMode val="edge"/>
          <c:yMode val="edge"/>
          <c:x val="8.870785382596405E-2"/>
          <c:y val="1.4484443913876753E-2"/>
          <c:w val="0.89206141178111997"/>
          <c:h val="0.7738920667250415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т.ч. із з/п від 0 до 3200,0/3723,0/4173,0</c:v>
                </c:pt>
              </c:strCache>
            </c:strRef>
          </c:tx>
          <c:spPr>
            <a:solidFill>
              <a:srgbClr val="1AB39F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1.6982636785786392E-3"/>
                  <c:y val="1.5432166848544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471-4E5D-9152-8D1D61CB2B68}"/>
                </c:ext>
              </c:extLst>
            </c:dLbl>
            <c:dLbl>
              <c:idx val="1"/>
              <c:layout>
                <c:manualLayout>
                  <c:x val="1.0361397133050677E-3"/>
                  <c:y val="-1.12192359046690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71-4E5D-9152-8D1D61CB2B68}"/>
                </c:ext>
              </c:extLst>
            </c:dLbl>
            <c:dLbl>
              <c:idx val="2"/>
              <c:layout>
                <c:manualLayout>
                  <c:x val="1.2915404805168584E-3"/>
                  <c:y val="-8.228304719442869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471-4E5D-9152-8D1D61CB2B68}"/>
                </c:ext>
              </c:extLst>
            </c:dLbl>
            <c:dLbl>
              <c:idx val="3"/>
              <c:layout>
                <c:manualLayout>
                  <c:x val="3.6853422168383267E-3"/>
                  <c:y val="7.3420548281155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471-4E5D-9152-8D1D61CB2B68}"/>
                </c:ext>
              </c:extLst>
            </c:dLbl>
            <c:dLbl>
              <c:idx val="4"/>
              <c:layout>
                <c:manualLayout>
                  <c:x val="9.4589137896224508E-5"/>
                  <c:y val="7.04296170959290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471-4E5D-9152-8D1D61CB2B68}"/>
                </c:ext>
              </c:extLst>
            </c:dLbl>
            <c:dLbl>
              <c:idx val="5"/>
              <c:layout>
                <c:manualLayout>
                  <c:x val="3.6853422168382798E-3"/>
                  <c:y val="1.16231089334767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471-4E5D-9152-8D1D61CB2B68}"/>
                </c:ext>
              </c:extLst>
            </c:dLbl>
            <c:dLbl>
              <c:idx val="6"/>
              <c:layout>
                <c:manualLayout>
                  <c:x val="9.5093882495457299E-4"/>
                  <c:y val="7.2672815484848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471-4E5D-9152-8D1D61CB2B68}"/>
                </c:ext>
              </c:extLst>
            </c:dLbl>
            <c:dLbl>
              <c:idx val="7"/>
              <c:layout>
                <c:manualLayout>
                  <c:x val="2.4884918231374924E-3"/>
                  <c:y val="3.07267897900898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471-4E5D-9152-8D1D61CB2B68}"/>
                </c:ext>
              </c:extLst>
            </c:dLbl>
            <c:dLbl>
              <c:idx val="8"/>
              <c:layout>
                <c:manualLayout>
                  <c:x val="9.5093882495457299E-4"/>
                  <c:y val="8.632177748250531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471-4E5D-9152-8D1D61CB2B68}"/>
                </c:ext>
              </c:extLst>
            </c:dLbl>
            <c:dLbl>
              <c:idx val="9"/>
              <c:layout>
                <c:manualLayout>
                  <c:x val="-5.0141328487785181E-4"/>
                  <c:y val="-3.10706495575887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471-4E5D-9152-8D1D61CB2B68}"/>
                </c:ext>
              </c:extLst>
            </c:dLbl>
            <c:dLbl>
              <c:idx val="10"/>
              <c:layout>
                <c:manualLayout>
                  <c:x val="3.9360993337371293E-3"/>
                  <c:y val="5.05782034430094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471-4E5D-9152-8D1D61CB2B68}"/>
                </c:ext>
              </c:extLst>
            </c:dLbl>
            <c:dLbl>
              <c:idx val="12"/>
              <c:layout>
                <c:manualLayout>
                  <c:x val="0"/>
                  <c:y val="-2.4718975739071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471-4E5D-9152-8D1D61CB2B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400" b="1" i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липень 2017</c:v>
                </c:pt>
                <c:pt idx="1">
                  <c:v>липень 2018</c:v>
                </c:pt>
                <c:pt idx="2">
                  <c:v>липень 2019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2216.9</c:v>
                </c:pt>
                <c:pt idx="1">
                  <c:v>1783.6</c:v>
                </c:pt>
                <c:pt idx="2">
                  <c:v>1567.8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471-4E5D-9152-8D1D61CB2B6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Всього найманих працівників</c:v>
                </c:pt>
              </c:strCache>
            </c:strRef>
          </c:tx>
          <c:spPr>
            <a:solidFill>
              <a:srgbClr val="FEB80A">
                <a:lumMod val="75000"/>
              </a:srgbClr>
            </a:solidFill>
            <a:ln>
              <a:solidFill>
                <a:schemeClr val="accent5">
                  <a:lumMod val="7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EB80A">
                  <a:lumMod val="75000"/>
                </a:srgbClr>
              </a:solidFill>
              <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c:spPr>
            <c:extLst>
              <c:ext xmlns:c16="http://schemas.microsoft.com/office/drawing/2014/chart" uri="{C3380CC4-5D6E-409C-BE32-E72D297353CC}">
                <c16:uniqueId val="{0000000E-1471-4E5D-9152-8D1D61CB2B68}"/>
              </c:ext>
            </c:extLst>
          </c:dPt>
          <c:cat>
            <c:strRef>
              <c:f>Лист1!$A$2:$A$4</c:f>
              <c:strCache>
                <c:ptCount val="3"/>
                <c:pt idx="0">
                  <c:v>липень 2017</c:v>
                </c:pt>
                <c:pt idx="1">
                  <c:v>липень 2018</c:v>
                </c:pt>
                <c:pt idx="2">
                  <c:v>липень 2019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7918.9</c:v>
                </c:pt>
                <c:pt idx="1">
                  <c:v>8416</c:v>
                </c:pt>
                <c:pt idx="2">
                  <c:v>8917.2000000000007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1471-4E5D-9152-8D1D61CB2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05920512"/>
        <c:axId val="205946880"/>
        <c:axId val="0"/>
      </c:bar3DChart>
      <c:catAx>
        <c:axId val="205920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0" i="1" baseline="0"/>
            </a:pPr>
            <a:endParaRPr lang="ru-UA"/>
          </a:p>
        </c:txPr>
        <c:crossAx val="205946880"/>
        <c:crosses val="autoZero"/>
        <c:auto val="1"/>
        <c:lblAlgn val="ctr"/>
        <c:lblOffset val="100"/>
        <c:noMultiLvlLbl val="0"/>
      </c:catAx>
      <c:valAx>
        <c:axId val="205946880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UA"/>
          </a:p>
        </c:txPr>
        <c:crossAx val="205920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3090892570937423E-2"/>
          <c:y val="0.90795407175322052"/>
          <c:w val="0.32750551877282785"/>
          <c:h val="9.2045935597331555E-2"/>
        </c:manualLayout>
      </c:layout>
      <c:overlay val="0"/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txPr>
    <a:bodyPr/>
    <a:lstStyle/>
    <a:p>
      <a:pPr>
        <a:defRPr sz="1800"/>
      </a:pPr>
      <a:endParaRPr lang="ru-UA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1482619587165961E-2"/>
          <c:w val="0.64581311829710997"/>
          <c:h val="0.846667878927923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липень 2018 року (10 199,6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(55845,01/62595,01)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56.2</c:v>
                </c:pt>
                <c:pt idx="1">
                  <c:v>501.8</c:v>
                </c:pt>
                <c:pt idx="2">
                  <c:v>2006.2</c:v>
                </c:pt>
                <c:pt idx="3">
                  <c:v>3139.4</c:v>
                </c:pt>
                <c:pt idx="4">
                  <c:v>2712.4</c:v>
                </c:pt>
                <c:pt idx="5">
                  <c:v>1783.6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7-490E-82BB-8886EA69E1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2018 року (10 385,7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(55845,01/62595,01)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86.4</c:v>
                </c:pt>
                <c:pt idx="1">
                  <c:v>771.4</c:v>
                </c:pt>
                <c:pt idx="2">
                  <c:v>2389.9</c:v>
                </c:pt>
                <c:pt idx="3">
                  <c:v>2975.1</c:v>
                </c:pt>
                <c:pt idx="4">
                  <c:v>2721.5</c:v>
                </c:pt>
                <c:pt idx="5">
                  <c:v>1441.4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E7-490E-82BB-8886EA69E1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липень 2019 року (10 485,0 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(55845,01/62595,01)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66.7</c:v>
                </c:pt>
                <c:pt idx="1">
                  <c:v>846</c:v>
                </c:pt>
                <c:pt idx="2">
                  <c:v>2624.8</c:v>
                </c:pt>
                <c:pt idx="3">
                  <c:v>3027</c:v>
                </c:pt>
                <c:pt idx="4">
                  <c:v>2352.6999999999998</c:v>
                </c:pt>
                <c:pt idx="5">
                  <c:v>1567.8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E7-490E-82BB-8886EA69E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026240"/>
        <c:axId val="206027776"/>
      </c:barChart>
      <c:catAx>
        <c:axId val="2060262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6027776"/>
        <c:crosses val="autoZero"/>
        <c:auto val="1"/>
        <c:lblAlgn val="ctr"/>
        <c:lblOffset val="100"/>
        <c:tickLblSkip val="1"/>
        <c:noMultiLvlLbl val="0"/>
      </c:catAx>
      <c:valAx>
        <c:axId val="20602777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6026240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"/>
          <c:y val="0.89367260865244968"/>
          <c:w val="0.98729023538463001"/>
          <c:h val="0.10632739134755036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0.54032</cdr:x>
      <cdr:y>0.41436</cdr:y>
    </cdr:from>
    <cdr:to>
      <cdr:x>0.72379</cdr:x>
      <cdr:y>0.58865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4824536" y="2304256"/>
          <a:ext cx="1638202" cy="9692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0.39516</cdr:x>
      <cdr:y>0.14244</cdr:y>
    </cdr:from>
    <cdr:to>
      <cdr:x>0.50794</cdr:x>
      <cdr:y>0.27193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28393" y="792100"/>
          <a:ext cx="1007000" cy="72008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>
              <a:latin typeface="Times New Roman" pitchFamily="18" charset="0"/>
              <a:cs typeface="Times New Roman" pitchFamily="18" charset="0"/>
            </a:rPr>
            <a:t>1 753,6 (</a:t>
          </a:r>
          <a:r>
            <a:rPr lang="en-US" sz="1800" dirty="0">
              <a:latin typeface="Times New Roman" pitchFamily="18" charset="0"/>
              <a:cs typeface="Times New Roman" pitchFamily="18" charset="0"/>
            </a:rPr>
            <a:t>1</a:t>
          </a:r>
          <a:r>
            <a:rPr lang="uk-UA" sz="1800" dirty="0">
              <a:latin typeface="Times New Roman" pitchFamily="18" charset="0"/>
              <a:cs typeface="Times New Roman" pitchFamily="18" charset="0"/>
            </a:rPr>
            <a:t>6,7</a:t>
          </a:r>
          <a:r>
            <a:rPr lang="en-US" sz="1800" dirty="0">
              <a:latin typeface="Times New Roman" pitchFamily="18" charset="0"/>
              <a:cs typeface="Times New Roman" pitchFamily="18" charset="0"/>
            </a:rPr>
            <a:t>%)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0.56452</cdr:x>
      <cdr:y>0.6086</cdr:y>
    </cdr:from>
    <cdr:to>
      <cdr:x>0.67742</cdr:x>
      <cdr:y>0.67334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040560" y="3384376"/>
          <a:ext cx="1008083" cy="360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>
              <a:latin typeface="Times New Roman" pitchFamily="18" charset="0"/>
              <a:cs typeface="Times New Roman" pitchFamily="18" charset="0"/>
            </a:rPr>
            <a:t>83,3%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0.45154</cdr:x>
      <cdr:y>0.70636</cdr:y>
    </cdr:from>
    <cdr:to>
      <cdr:x>0.45962</cdr:x>
      <cdr:y>0.72227</cdr:y>
    </cdr:to>
    <cdr:cxnSp macro="">
      <cdr:nvCxnSpPr>
        <cdr:cNvPr id="4" name="Прямая соединительная линия 3">
          <a:extLst xmlns:a="http://schemas.openxmlformats.org/drawingml/2006/main">
            <a:ext uri="{FF2B5EF4-FFF2-40B4-BE49-F238E27FC236}">
              <a16:creationId xmlns:a16="http://schemas.microsoft.com/office/drawing/2014/main" id="{E2962AE2-8C5D-4D2E-9CF6-A9EF9A036D60}"/>
            </a:ext>
          </a:extLst>
        </cdr:cNvPr>
        <cdr:cNvCxnSpPr/>
      </cdr:nvCxnSpPr>
      <cdr:spPr>
        <a:xfrm xmlns:a="http://schemas.openxmlformats.org/drawingml/2006/main" flipH="1">
          <a:off x="4025652" y="3196952"/>
          <a:ext cx="72008" cy="7200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</cdr:x>
      <cdr:y>0.26168</cdr:y>
    </cdr:from>
    <cdr:to>
      <cdr:x>1</cdr:x>
      <cdr:y>0.33645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id="{4B3EFF3B-6D4E-4F8C-97CF-85F2EEC47AA1}"/>
            </a:ext>
          </a:extLst>
        </cdr:cNvPr>
        <cdr:cNvCxnSpPr/>
      </cdr:nvCxnSpPr>
      <cdr:spPr>
        <a:xfrm xmlns:a="http://schemas.openxmlformats.org/drawingml/2006/main" flipH="1">
          <a:off x="1944216" y="1008112"/>
          <a:ext cx="1944210" cy="288032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0.03704</cdr:x>
      <cdr:y>0.61682</cdr:y>
    </cdr:from>
    <cdr:to>
      <cdr:x>0.92593</cdr:x>
      <cdr:y>0.93457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144016" y="2376264"/>
          <a:ext cx="3456384" cy="1224136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4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4173,0 грн. –         1 174,6 тис. осіб</a:t>
          </a:r>
          <a:r>
            <a:rPr kumimoji="0" lang="en-US" sz="14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kumimoji="0" lang="uk-UA" sz="14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11,2</a:t>
          </a:r>
          <a:r>
            <a:rPr kumimoji="0" lang="en-US" sz="14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4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0.80702</cdr:x>
      <cdr:y>0.44157</cdr:y>
    </cdr:from>
    <cdr:to>
      <cdr:x>0.98313</cdr:x>
      <cdr:y>0.60716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312368" y="1728192"/>
          <a:ext cx="722835" cy="648083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0.1369</cdr:x>
      <cdr:y>0.08974</cdr:y>
    </cdr:from>
    <cdr:to>
      <cdr:x>0.20297</cdr:x>
      <cdr:y>0.13852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1368152" y="504056"/>
          <a:ext cx="660275" cy="273979"/>
        </a:xfrm>
        <a:prstGeom xmlns:a="http://schemas.openxmlformats.org/drawingml/2006/main" prst="wedgeRoundRectCallout">
          <a:avLst>
            <a:gd name="adj1" fmla="val -16809"/>
            <a:gd name="adj2" fmla="val 53811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r>
            <a: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</a:t>
          </a:r>
          <a:r>
            <a:rPr lang="uk-UA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982,3</a:t>
          </a:r>
        </a:p>
      </cdr:txBody>
    </cdr:sp>
  </cdr:relSizeAnchor>
  <cdr:relSizeAnchor xmlns:cdr="http://schemas.openxmlformats.org/drawingml/2006/chartDrawing">
    <cdr:from>
      <cdr:x>0.2594</cdr:x>
      <cdr:y>0.08974</cdr:y>
    </cdr:from>
    <cdr:to>
      <cdr:x>0.32425</cdr:x>
      <cdr:y>0.13852</cdr:y>
    </cdr:to>
    <cdr:sp macro="" textlink="">
      <cdr:nvSpPr>
        <cdr:cNvPr id="13" name="Прямоугольная выноска 12"/>
        <cdr:cNvSpPr/>
      </cdr:nvSpPr>
      <cdr:spPr>
        <a:xfrm xmlns:a="http://schemas.openxmlformats.org/drawingml/2006/main">
          <a:off x="2592288" y="504056"/>
          <a:ext cx="648082" cy="27397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10 135,8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0.38189</cdr:x>
      <cdr:y>0.07692</cdr:y>
    </cdr:from>
    <cdr:to>
      <cdr:x>0.44674</cdr:x>
      <cdr:y>0.1257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816424" y="432048"/>
          <a:ext cx="648082" cy="27397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10 003,0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0.61967</cdr:x>
      <cdr:y>0.07692</cdr:y>
    </cdr:from>
    <cdr:to>
      <cdr:x>0.69173</cdr:x>
      <cdr:y>0.1257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6192688" y="432048"/>
          <a:ext cx="720136" cy="273979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10 242,7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0.49718</cdr:x>
      <cdr:y>0.08974</cdr:y>
    </cdr:from>
    <cdr:to>
      <cdr:x>0.56924</cdr:x>
      <cdr:y>0.13852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4968552" y="504056"/>
          <a:ext cx="720136" cy="27397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10 199,6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0.73495</cdr:x>
      <cdr:y>0.0641</cdr:y>
    </cdr:from>
    <cdr:to>
      <cdr:x>0.80701</cdr:x>
      <cdr:y>0.11538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7344816" y="360040"/>
          <a:ext cx="720080" cy="288032"/>
        </a:xfrm>
        <a:prstGeom xmlns:a="http://schemas.openxmlformats.org/drawingml/2006/main" prst="wedgeRectCallout">
          <a:avLst/>
        </a:prstGeom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>
              <a:latin typeface="Times New Roman" pitchFamily="18" charset="0"/>
              <a:cs typeface="Times New Roman" pitchFamily="18" charset="0"/>
            </a:rPr>
            <a:t>10 485,0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0.18742</cdr:x>
      <cdr:y>0.03896</cdr:y>
    </cdr:from>
    <cdr:to>
      <cdr:x>0.30727</cdr:x>
      <cdr:y>0.1039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1752195" y="216024"/>
          <a:ext cx="112048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13 016,2</a:t>
          </a:r>
        </a:p>
      </cdr:txBody>
    </cdr:sp>
  </cdr:relSizeAnchor>
  <cdr:relSizeAnchor xmlns:cdr="http://schemas.openxmlformats.org/drawingml/2006/chartDrawing">
    <cdr:from>
      <cdr:x>0.42234</cdr:x>
      <cdr:y>0.01299</cdr:y>
    </cdr:from>
    <cdr:to>
      <cdr:x>0.54858</cdr:x>
      <cdr:y>0.07793</cdr:y>
    </cdr:to>
    <cdr:sp macro="" textlink="">
      <cdr:nvSpPr>
        <cdr:cNvPr id="14" name="Скругленная прямоугольная выноска 13"/>
        <cdr:cNvSpPr/>
      </cdr:nvSpPr>
      <cdr:spPr>
        <a:xfrm xmlns:a="http://schemas.openxmlformats.org/drawingml/2006/main">
          <a:off x="3948439" y="72008"/>
          <a:ext cx="118022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13 191,5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0.638</cdr:x>
      <cdr:y>0.01299</cdr:y>
    </cdr:from>
    <cdr:to>
      <cdr:x>0.76123</cdr:x>
      <cdr:y>0.07793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5964663" y="72008"/>
          <a:ext cx="1152082" cy="360068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13 618,6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0.89053</cdr:x>
      <cdr:y>0</cdr:y>
    </cdr:from>
    <cdr:to>
      <cdr:x>0.99906</cdr:x>
      <cdr:y>0.18891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8785201" y="0"/>
          <a:ext cx="1070659" cy="1129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0.02326</cdr:x>
      <cdr:y>0.33533</cdr:y>
    </cdr:from>
    <cdr:to>
      <cdr:x>0.12169</cdr:x>
      <cdr:y>0.52294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189793" y="1754425"/>
          <a:ext cx="96686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/>
            <a:t>Тис. осіб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0.11609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72008" y="133723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0.12076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216024" y="187220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0.3876</cdr:x>
      <cdr:y>0.06052</cdr:y>
    </cdr:from>
    <cdr:to>
      <cdr:x>0.48604</cdr:x>
      <cdr:y>0.15735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00" y="360040"/>
          <a:ext cx="91440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0.30195</cdr:x>
      <cdr:y>0.06126</cdr:y>
    </cdr:from>
    <cdr:to>
      <cdr:x>0.39497</cdr:x>
      <cdr:y>0.12178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952328" y="360040"/>
          <a:ext cx="909507" cy="3556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/>
            <a:t>10 135,8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0.48837</cdr:x>
      <cdr:y>0.08473</cdr:y>
    </cdr:from>
    <cdr:to>
      <cdr:x>0.58681</cdr:x>
      <cdr:y>0.23842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536504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0.89096</cdr:x>
      <cdr:y>0.14015</cdr:y>
    </cdr:from>
    <cdr:to>
      <cdr:x>1</cdr:x>
      <cdr:y>0.23359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8985448" y="864096"/>
          <a:ext cx="108012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0.72173</cdr:x>
      <cdr:y>0.09802</cdr:y>
    </cdr:from>
    <cdr:to>
      <cdr:x>0.80896</cdr:x>
      <cdr:y>0.1681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7056784" y="576064"/>
          <a:ext cx="852894" cy="4118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/>
            <a:t>10 485,0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0.5008</cdr:x>
      <cdr:y>0.07351</cdr:y>
    </cdr:from>
    <cdr:to>
      <cdr:x>0.5953</cdr:x>
      <cdr:y>0.13191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896544" y="432048"/>
          <a:ext cx="923977" cy="343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/>
            <a:t>10 199,6</a:t>
          </a:r>
        </a:p>
        <a:p xmlns:a="http://schemas.openxmlformats.org/drawingml/2006/main">
          <a:endParaRPr lang="ru-RU" sz="1400" b="1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0.3973</cdr:x>
      <cdr:y>0.0245</cdr:y>
    </cdr:from>
    <cdr:to>
      <cdr:x>0.46168</cdr:x>
      <cdr:y>0.07351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9043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15,0%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0.44794</cdr:x>
      <cdr:y>0.09454</cdr:y>
    </cdr:from>
    <cdr:to>
      <cdr:x>0.55217</cdr:x>
      <cdr:y>0.13477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48944" y="576064"/>
          <a:ext cx="1035214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17,5%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0.34644</cdr:x>
      <cdr:y>0.23635</cdr:y>
    </cdr:from>
    <cdr:to>
      <cdr:x>0.47521</cdr:x>
      <cdr:y>0.26954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440832" y="1440160"/>
          <a:ext cx="1278945" cy="202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26,6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0.44265</cdr:x>
      <cdr:y>0.37816</cdr:y>
    </cdr:from>
    <cdr:to>
      <cdr:x>0.51419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5107" y="2304256"/>
          <a:ext cx="739408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30,8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0.36868</cdr:x>
      <cdr:y>0.51458</cdr:y>
    </cdr:from>
    <cdr:to>
      <cdr:x>0.43307</cdr:x>
      <cdr:y>0.57584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711011" y="3024336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19,7%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0.30294</cdr:x>
      <cdr:y>0.66178</cdr:y>
    </cdr:from>
    <cdr:to>
      <cdr:x>0.37509</cdr:x>
      <cdr:y>0.71061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008784" y="4032448"/>
          <a:ext cx="716595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4,9%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0.38691</cdr:x>
      <cdr:y>0.79178</cdr:y>
    </cdr:from>
    <cdr:to>
      <cdr:x>0.4513</cdr:x>
      <cdr:y>0.83905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999043" y="4824537"/>
          <a:ext cx="66546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0.41161</cdr:x>
      <cdr:y>0.17153</cdr:y>
    </cdr:from>
    <cdr:to>
      <cdr:x>0.51176</cdr:x>
      <cdr:y>0.20828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143059" y="1008112"/>
          <a:ext cx="100811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22,4%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0.54715</cdr:x>
      <cdr:y>0.30726</cdr:y>
    </cdr:from>
    <cdr:to>
      <cdr:x>0.62585</cdr:x>
      <cdr:y>0.34401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55227" y="1872208"/>
          <a:ext cx="813349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28,9%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0.39388</cdr:x>
      <cdr:y>0.44907</cdr:y>
    </cdr:from>
    <cdr:to>
      <cdr:x>0.47748</cdr:x>
      <cdr:y>0.49808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071051" y="2736304"/>
          <a:ext cx="864096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25,0%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0.32469</cdr:x>
      <cdr:y>0.59088</cdr:y>
    </cdr:from>
    <cdr:to>
      <cdr:x>0.38908</cdr:x>
      <cdr:y>0.63989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224808" y="3600400"/>
          <a:ext cx="639522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8,1%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0.37995</cdr:x>
      <cdr:y>0.73269</cdr:y>
    </cdr:from>
    <cdr:to>
      <cdr:x>0.44433</cdr:x>
      <cdr:y>0.7817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27035" y="4464496"/>
          <a:ext cx="665468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0.36601</cdr:x>
      <cdr:y>0.05909</cdr:y>
    </cdr:from>
    <cdr:to>
      <cdr:x>0.43568</cdr:x>
      <cdr:y>0.10636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783019" y="36004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13,9%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0.47748</cdr:x>
      <cdr:y>0.2009</cdr:y>
    </cdr:from>
    <cdr:to>
      <cdr:x>0.57502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935147" y="1224136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0.49142</cdr:x>
      <cdr:y>0.34271</cdr:y>
    </cdr:from>
    <cdr:to>
      <cdr:x>0.58895</cdr:x>
      <cdr:y>0.38998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079163" y="2088232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28,7%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0.44962</cdr:x>
      <cdr:y>0.48452</cdr:y>
    </cdr:from>
    <cdr:to>
      <cdr:x>0.51928</cdr:x>
      <cdr:y>0.51997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647115" y="2952328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23,0%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0.33118</cdr:x>
      <cdr:y>0.62633</cdr:y>
    </cdr:from>
    <cdr:to>
      <cdr:x>0.41478</cdr:x>
      <cdr:y>0.66178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422979" y="3816424"/>
          <a:ext cx="86409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7,4%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0.40085</cdr:x>
      <cdr:y>0.76814</cdr:y>
    </cdr:from>
    <cdr:to>
      <cdr:x>0.47052</cdr:x>
      <cdr:y>0.8036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143059" y="4680520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0,8%</a:t>
          </a:r>
          <a:endParaRPr lang="ru-RU" sz="1200" b="1" i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6130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7375" y="508000"/>
            <a:ext cx="36798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99" y="3227410"/>
            <a:ext cx="7947026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Образец текста</a:t>
            </a:r>
          </a:p>
          <a:p>
            <a:pPr lvl="1"/>
            <a:r>
              <a:rPr lang="uk-UA" noProof="0"/>
              <a:t>Второй уровень</a:t>
            </a:r>
          </a:p>
          <a:p>
            <a:pPr lvl="2"/>
            <a:r>
              <a:rPr lang="uk-UA" noProof="0"/>
              <a:t>Третий уровень</a:t>
            </a:r>
          </a:p>
          <a:p>
            <a:pPr lvl="3"/>
            <a:r>
              <a:rPr lang="uk-UA" noProof="0"/>
              <a:t>Четвертый уровень</a:t>
            </a:r>
          </a:p>
          <a:p>
            <a:pPr lvl="4"/>
            <a:r>
              <a:rPr lang="uk-UA" noProof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130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08325" y="504825"/>
            <a:ext cx="3649663" cy="25273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08325" y="504825"/>
            <a:ext cx="3649663" cy="25273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633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451320"/>
      </p:ext>
    </p:extLst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784060"/>
      </p:ext>
    </p:extLst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7108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291178"/>
      </p:ext>
    </p:extLst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770331"/>
      </p:ext>
    </p:extLst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83939"/>
      </p:ext>
    </p:extLst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597249"/>
      </p:ext>
    </p:extLst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763047"/>
      </p:ext>
    </p:extLst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3499" y="273133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236804"/>
      </p:ext>
    </p:extLst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456201"/>
      </p:ext>
    </p:extLst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164389"/>
      </p:ext>
    </p:extLst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724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8" y="274724"/>
            <a:ext cx="65341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824798"/>
      </p:ext>
    </p:extLst>
  </p:cSld>
  <p:clrMapOvr>
    <a:masterClrMapping/>
  </p:clrMapOvr>
  <p:transition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6"/>
            <a:ext cx="89154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82776"/>
      </p:ext>
    </p:extLst>
  </p:cSld>
  <p:clrMapOvr>
    <a:masterClrMapping/>
  </p:clrMapOvr>
  <p:transition>
    <p:check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548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599954"/>
      </p:ext>
    </p:extLst>
  </p:cSld>
  <p:clrMapOvr>
    <a:masterClrMapping/>
  </p:clrMapOvr>
  <p:transition>
    <p:check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198472"/>
      </p:ext>
    </p:extLst>
  </p:cSld>
  <p:clrMapOvr>
    <a:masterClrMapping/>
  </p:clrMapOvr>
  <p:transition>
    <p:check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70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496234"/>
      </p:ext>
    </p:extLst>
  </p:cSld>
  <p:clrMapOvr>
    <a:masterClrMapping/>
  </p:clrMapOvr>
  <p:transition>
    <p:check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389732"/>
      </p:ext>
    </p:extLst>
  </p:cSld>
  <p:clrMapOvr>
    <a:masterClrMapping/>
  </p:clrMapOvr>
  <p:transition>
    <p:check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182850"/>
      </p:ext>
    </p:extLst>
  </p:cSld>
  <p:clrMapOvr>
    <a:masterClrMapping/>
  </p:clrMapOvr>
  <p:transition>
    <p:check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71577"/>
      </p:ext>
    </p:extLst>
  </p:cSld>
  <p:clrMapOvr>
    <a:masterClrMapping/>
  </p:clrMapOvr>
  <p:transition>
    <p:check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472239"/>
      </p:ext>
    </p:extLst>
  </p:cSld>
  <p:clrMapOvr>
    <a:masterClrMapping/>
  </p:clrMapOvr>
  <p:transition>
    <p:check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9" y="273108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850220"/>
      </p:ext>
    </p:extLst>
  </p:cSld>
  <p:clrMapOvr>
    <a:masterClrMapping/>
  </p:clrMapOvr>
  <p:transition>
    <p:check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393603"/>
      </p:ext>
    </p:extLst>
  </p:cSld>
  <p:clrMapOvr>
    <a:masterClrMapping/>
  </p:clrMapOvr>
  <p:transition>
    <p:check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745255"/>
      </p:ext>
    </p:extLst>
  </p:cSld>
  <p:clrMapOvr>
    <a:masterClrMapping/>
  </p:clrMapOvr>
  <p:transition>
    <p:check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9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9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58746"/>
      </p:ext>
    </p:extLst>
  </p:cSld>
  <p:clrMapOvr>
    <a:masterClrMapping/>
  </p:clrMapOvr>
  <p:transition>
    <p:check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762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3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695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885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542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1480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451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4958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592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42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0621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627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6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6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49975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548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786652"/>
      </p:ext>
    </p:extLst>
  </p:cSld>
  <p:clrMapOvr>
    <a:masterClrMapping/>
  </p:clrMapOvr>
  <p:transition>
    <p:checker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893575"/>
      </p:ext>
    </p:extLst>
  </p:cSld>
  <p:clrMapOvr>
    <a:masterClrMapping/>
  </p:clrMapOvr>
  <p:transition>
    <p:checker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70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927692"/>
      </p:ext>
    </p:extLst>
  </p:cSld>
  <p:clrMapOvr>
    <a:masterClrMapping/>
  </p:clrMapOvr>
  <p:transition>
    <p:checker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186322"/>
      </p:ext>
    </p:extLst>
  </p:cSld>
  <p:clrMapOvr>
    <a:masterClrMapping/>
  </p:clrMapOvr>
  <p:transition>
    <p:checker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450944"/>
      </p:ext>
    </p:extLst>
  </p:cSld>
  <p:clrMapOvr>
    <a:masterClrMapping/>
  </p:clrMapOvr>
  <p:transition>
    <p:checker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392265"/>
      </p:ext>
    </p:extLst>
  </p:cSld>
  <p:clrMapOvr>
    <a:masterClrMapping/>
  </p:clrMapOvr>
  <p:transition>
    <p:checker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665408"/>
      </p:ext>
    </p:extLst>
  </p:cSld>
  <p:clrMapOvr>
    <a:masterClrMapping/>
  </p:clrMapOvr>
  <p:transition>
    <p:checker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9" y="273108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057403"/>
      </p:ext>
    </p:extLst>
  </p:cSld>
  <p:clrMapOvr>
    <a:masterClrMapping/>
  </p:clrMapOvr>
  <p:transition>
    <p:checker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856119"/>
      </p:ext>
    </p:extLst>
  </p:cSld>
  <p:clrMapOvr>
    <a:masterClrMapping/>
  </p:clrMapOvr>
  <p:transition>
    <p:checker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242349"/>
      </p:ext>
    </p:extLst>
  </p:cSld>
  <p:clrMapOvr>
    <a:masterClrMapping/>
  </p:clrMapOvr>
  <p:transition>
    <p:checker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9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9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966067"/>
      </p:ext>
    </p:extLst>
  </p:cSld>
  <p:clrMapOvr>
    <a:masterClrMapping/>
  </p:clrMapOvr>
  <p:transition>
    <p:checker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80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17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5035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870"/>
            <a:ext cx="31369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4030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10.09.2019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59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5035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870"/>
            <a:ext cx="31369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10ADF7-3226-43E5-96E0-02CB07292BB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69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  <p:sldLayoutId id="214748408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992560" y="116632"/>
            <a:ext cx="8424936" cy="86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ЗАСТРАХОВАНИХ ОСІБ</a:t>
            </a:r>
            <a:br>
              <a:rPr lang="uk-UA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липні </a:t>
            </a:r>
            <a:r>
              <a:rPr lang="uk-UA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року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</p:nvPr>
        </p:nvGraphicFramePr>
        <p:xfrm>
          <a:off x="488504" y="836712"/>
          <a:ext cx="8928992" cy="5560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64968" y="5805264"/>
            <a:ext cx="5241032" cy="792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u="sng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Всього застрахованих осіб (найманих працівників</a:t>
            </a:r>
            <a:r>
              <a:rPr lang="en-US" sz="1600" b="1" u="sng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1600" b="1" u="sng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10 485,0 тис. осіб 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/>
        </p:nvGraphicFramePr>
        <p:xfrm>
          <a:off x="200472" y="2204864"/>
          <a:ext cx="3888426" cy="3852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8337488" y="89308"/>
            <a:ext cx="1280921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928664" y="1484784"/>
            <a:ext cx="2376264" cy="19442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47346949"/>
      </p:ext>
    </p:extLst>
  </p:cSld>
  <p:clrMapOvr>
    <a:masterClrMapping/>
  </p:clrMapOvr>
  <p:transition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12" y="116632"/>
            <a:ext cx="8915400" cy="576064"/>
          </a:xfrm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Інформація про чисельність найманих працівників,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-87560" y="836712"/>
          <a:ext cx="9993559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14989"/>
      </p:ext>
    </p:extLst>
  </p:cSld>
  <p:clrMapOvr>
    <a:masterClrMapping/>
  </p:clrMapOvr>
  <p:transition>
    <p:check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332657"/>
            <a:ext cx="8915400" cy="576064"/>
          </a:xfrm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Інформація про чисельність застрахованих осіб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28497" y="836712"/>
          <a:ext cx="9349039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99553"/>
      </p:ext>
    </p:extLst>
  </p:cSld>
  <p:clrMapOvr>
    <a:masterClrMapping/>
  </p:clrMapOvr>
  <p:transition>
    <p:check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186074" cy="720080"/>
          </a:xfrm>
        </p:spPr>
        <p:txBody>
          <a:bodyPr>
            <a:normAutofit/>
          </a:bodyPr>
          <a:lstStyle/>
          <a:p>
            <a:r>
              <a:rPr lang="uk-UA" sz="1800" b="1" dirty="0"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1196" y="881336"/>
          <a:ext cx="986509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8238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6988" y="466460"/>
            <a:ext cx="516724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Динаміка чисельності найманих працівників</a:t>
            </a: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28464" y="851180"/>
          <a:ext cx="9289032" cy="549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773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464" y="272709"/>
            <a:ext cx="97775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28464" y="1026178"/>
          <a:ext cx="9937104" cy="5831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7745992"/>
      </p:ext>
    </p:extLst>
  </p:cSld>
  <p:clrMapOvr>
    <a:masterClrMapping/>
  </p:clrMapOvr>
  <p:transition>
    <p:check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4641" y="379985"/>
            <a:ext cx="841147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Динаміка кількості фізичних осіб-підприємців, що перебувають на обліку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-87560" y="764706"/>
          <a:ext cx="10026595" cy="6087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50096458"/>
      </p:ext>
    </p:extLst>
  </p:cSld>
  <p:clrMapOvr>
    <a:masterClrMapping/>
  </p:clrMapOvr>
  <p:transition>
    <p:check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uk-UA" sz="2000" b="1" dirty="0"/>
              <a:t>Динаміка застрахованих осіб, яким нараховано заробітну плату на рівні та менше 3200,0 /3723,0 /4173,0 грн., тис. осіб</a:t>
            </a:r>
            <a:endParaRPr lang="ru-RU" sz="2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28464" y="980728"/>
          <a:ext cx="9777536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8890607"/>
      </p:ext>
    </p:extLst>
  </p:cSld>
  <p:clrMapOvr>
    <a:masterClrMapping/>
  </p:clrMapOvr>
  <p:transition>
    <p:check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088899" cy="576064"/>
          </a:xfrm>
        </p:spPr>
        <p:txBody>
          <a:bodyPr>
            <a:normAutofit/>
          </a:bodyPr>
          <a:lstStyle/>
          <a:p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Розподіл застрахованих осіб по діапазонах заробітної плати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764704"/>
          <a:ext cx="9932014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9113270"/>
      </p:ext>
    </p:extLst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21923</TotalTime>
  <Words>316</Words>
  <Application>Microsoft Office PowerPoint</Application>
  <PresentationFormat>Лист A4 (210x297 мм)</PresentationFormat>
  <Paragraphs>155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Book Antiqua</vt:lpstr>
      <vt:lpstr>Calibri</vt:lpstr>
      <vt:lpstr>Times New Roman</vt:lpstr>
      <vt:lpstr>5_Оформление по умолчанию</vt:lpstr>
      <vt:lpstr>2_Тема Office</vt:lpstr>
      <vt:lpstr>Тема Office</vt:lpstr>
      <vt:lpstr>1_Оформление по умолчанию</vt:lpstr>
      <vt:lpstr>3_Тема Office</vt:lpstr>
      <vt:lpstr>СТРУКТУРА ЗАСТРАХОВАНИХ ОСІБ у липні 2019 року</vt:lpstr>
      <vt:lpstr>Інформація про чисельність найманих працівників, тис. осіб</vt:lpstr>
      <vt:lpstr>Інформація про чисельність застрахованих осіб, тис. осіб</vt:lpstr>
      <vt:lpstr>Динаміка чисельності ЗО, які виконували роботи за договорами ЦПХ</vt:lpstr>
      <vt:lpstr>Презентация PowerPoint</vt:lpstr>
      <vt:lpstr>Презентация PowerPoint</vt:lpstr>
      <vt:lpstr>Презентация PowerPoint</vt:lpstr>
      <vt:lpstr>Динаміка застрахованих осіб, яким нараховано заробітну плату на рівні та менше 3200,0 /3723,0 /4173,0 грн., тис. осіб</vt:lpstr>
      <vt:lpstr>Розподіл застрахованих осіб по діапазонах заробітної плати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Dubik Tetyana</cp:lastModifiedBy>
  <cp:revision>1027</cp:revision>
  <cp:lastPrinted>2019-08-08T08:36:50Z</cp:lastPrinted>
  <dcterms:created xsi:type="dcterms:W3CDTF">2007-07-25T13:50:34Z</dcterms:created>
  <dcterms:modified xsi:type="dcterms:W3CDTF">2019-09-10T09:30:59Z</dcterms:modified>
</cp:coreProperties>
</file>