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5"/>
  </p:notesMasterIdLst>
  <p:sldIdLst>
    <p:sldId id="376" r:id="rId2"/>
    <p:sldId id="377" r:id="rId3"/>
    <p:sldId id="379" r:id="rId4"/>
  </p:sldIdLst>
  <p:sldSz cx="9906000" cy="6858000" type="A4"/>
  <p:notesSz cx="9866313" cy="6735763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00"/>
    <a:srgbClr val="9900CC"/>
    <a:srgbClr val="FFFFCC"/>
    <a:srgbClr val="FFCC66"/>
    <a:srgbClr val="00CC00"/>
    <a:srgbClr val="CC99FF"/>
    <a:srgbClr val="FF00FF"/>
    <a:srgbClr val="E1FBF7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1" autoAdjust="0"/>
    <p:restoredTop sz="99822" autoAdjust="0"/>
  </p:normalViewPr>
  <p:slideViewPr>
    <p:cSldViewPr>
      <p:cViewPr>
        <p:scale>
          <a:sx n="90" d="100"/>
          <a:sy n="90" d="100"/>
        </p:scale>
        <p:origin x="-2016" y="-6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6811417093295463E-2"/>
          <c:y val="0.16135526086296045"/>
          <c:w val="0.82100812575501891"/>
          <c:h val="0.58195967450033848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Видатки на пенсійні виплати</c:v>
                </c:pt>
              </c:strCache>
            </c:strRef>
          </c:tx>
          <c:spPr>
            <a:gradFill rotWithShape="0">
              <a:gsLst>
                <a:gs pos="0">
                  <a:srgbClr xmlns:mc="http://schemas.openxmlformats.org/markup-compatibility/2006" xmlns:a14="http://schemas.microsoft.com/office/drawing/2010/main" val="008000" mc:Ignorable="a14" a14:legacySpreadsheetColorIndex="17"/>
                </a:gs>
                <a:gs pos="100000">
                  <a:srgbClr xmlns:mc="http://schemas.openxmlformats.org/markup-compatibility/2006" xmlns:a14="http://schemas.microsoft.com/office/drawing/2010/main" val="CCFFFF" mc:Ignorable="a14" a14:legacySpreadsheetColorIndex="41"/>
                </a:gs>
              </a:gsLst>
              <a:path path="rect">
                <a:fillToRect l="50000" t="50000" r="50000" b="50000"/>
              </a:path>
            </a:gradFill>
            <a:ln w="12653">
              <a:solidFill>
                <a:schemeClr val="tx1"/>
              </a:solidFill>
              <a:prstDash val="solid"/>
            </a:ln>
          </c:spPr>
          <c:explosion val="34"/>
          <c:dPt>
            <c:idx val="0"/>
            <c:bubble3D val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FFFF99" mc:Ignorable="a14" a14:legacySpreadsheetColorIndex="43"/>
                  </a:gs>
                  <a:gs pos="100000">
                    <a:schemeClr val="accent1">
                      <a:lumMod val="75000"/>
                    </a:schemeClr>
                  </a:gs>
                </a:gsLst>
                <a:path path="rect">
                  <a:fillToRect l="50000" t="50000" r="50000" b="50000"/>
                </a:path>
              </a:gradFill>
              <a:ln w="12653">
                <a:solidFill>
                  <a:srgbClr val="002060"/>
                </a:solidFill>
                <a:prstDash val="solid"/>
              </a:ln>
            </c:spPr>
          </c:dPt>
          <c:dPt>
            <c:idx val="1"/>
            <c:bubble3D val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000000" mc:Ignorable="a14" a14:legacySpreadsheetColorIndex="10">
                      <a:gamma/>
                      <a:shade val="46275"/>
                      <a:invGamma/>
                    </a:srgbClr>
                  </a:gs>
                  <a:gs pos="100000">
                    <a:srgbClr xmlns:mc="http://schemas.openxmlformats.org/markup-compatibility/2006" xmlns:a14="http://schemas.microsoft.com/office/drawing/2010/main" val="FF0000" mc:Ignorable="a14" a14:legacySpreadsheetColorIndex="10"/>
                  </a:gs>
                </a:gsLst>
                <a:path path="rect">
                  <a:fillToRect l="50000" t="50000" r="50000" b="50000"/>
                </a:path>
              </a:gradFill>
              <a:ln w="12653">
                <a:solidFill>
                  <a:schemeClr val="tx1"/>
                </a:solidFill>
                <a:prstDash val="solid"/>
              </a:ln>
            </c:spPr>
          </c:dPt>
          <c:dPt>
            <c:idx val="2"/>
            <c:bubble3D val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000000" mc:Ignorable="a14" a14:legacySpreadsheetColorIndex="13">
                      <a:gamma/>
                      <a:shade val="46275"/>
                      <a:invGamma/>
                    </a:srgbClr>
                  </a:gs>
                  <a:gs pos="100000">
                    <a:srgbClr xmlns:mc="http://schemas.openxmlformats.org/markup-compatibility/2006" xmlns:a14="http://schemas.microsoft.com/office/drawing/2010/main" val="FFFF00" mc:Ignorable="a14" a14:legacySpreadsheetColorIndex="13"/>
                  </a:gs>
                </a:gsLst>
                <a:path path="rect">
                  <a:fillToRect l="50000" t="50000" r="50000" b="50000"/>
                </a:path>
              </a:gradFill>
              <a:ln w="12653">
                <a:solidFill>
                  <a:schemeClr val="tx1"/>
                </a:solidFill>
                <a:prstDash val="solid"/>
              </a:ln>
            </c:spPr>
          </c:dPt>
          <c:dPt>
            <c:idx val="3"/>
            <c:bubble3D val="0"/>
            <c:spPr>
              <a:gradFill rotWithShape="0">
                <a:gsLst>
                  <a:gs pos="0">
                    <a:srgbClr xmlns:mc="http://schemas.openxmlformats.org/markup-compatibility/2006" xmlns:a14="http://schemas.microsoft.com/office/drawing/2010/main" val="000000" mc:Ignorable="a14" a14:legacySpreadsheetColorIndex="12">
                      <a:gamma/>
                      <a:shade val="46275"/>
                      <a:invGamma/>
                    </a:srgbClr>
                  </a:gs>
                  <a:gs pos="100000">
                    <a:srgbClr xmlns:mc="http://schemas.openxmlformats.org/markup-compatibility/2006" xmlns:a14="http://schemas.microsoft.com/office/drawing/2010/main" val="0000FF" mc:Ignorable="a14" a14:legacySpreadsheetColorIndex="12"/>
                  </a:gs>
                </a:gsLst>
                <a:path path="rect">
                  <a:fillToRect l="50000" t="50000" r="50000" b="50000"/>
                </a:path>
              </a:gradFill>
              <a:ln w="12653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2.8156172011033251E-2"/>
                  <c:y val="-0.17727241185947026"/>
                </c:manualLayout>
              </c:layout>
              <c:tx>
                <c:rich>
                  <a:bodyPr/>
                  <a:lstStyle/>
                  <a:p>
                    <a:pPr>
                      <a:defRPr sz="105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err="1"/>
                      <a:t>видатки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пенсійні</a:t>
                    </a:r>
                    <a:r>
                      <a:rPr lang="ru-RU" dirty="0"/>
                      <a:t> </a:t>
                    </a:r>
                    <a:r>
                      <a:rPr lang="ru-RU" dirty="0" err="1" smtClean="0"/>
                      <a:t>виплати</a:t>
                    </a:r>
                    <a:endParaRPr lang="ru-RU" dirty="0" smtClean="0"/>
                  </a:p>
                  <a:p>
                    <a:pPr>
                      <a:defRPr sz="105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 </a:t>
                    </a:r>
                    <a:r>
                      <a:rPr lang="ru-RU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276 821,1</a:t>
                    </a:r>
                  </a:p>
                </c:rich>
              </c:tx>
              <c:spPr/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9224488898159181E-2"/>
                  <c:y val="-0.15172023832966686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сплата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поштового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збору</a:t>
                    </a:r>
                    <a:r>
                      <a:rPr lang="ru-RU" dirty="0"/>
                      <a:t> та </a:t>
                    </a:r>
                    <a:r>
                      <a:rPr lang="ru-RU" dirty="0" err="1"/>
                      <a:t>розрахунково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касове</a:t>
                    </a:r>
                    <a:r>
                      <a:rPr lang="ru-RU" dirty="0"/>
                      <a:t> </a:t>
                    </a:r>
                    <a:r>
                      <a:rPr lang="ru-RU" dirty="0" err="1" smtClean="0"/>
                      <a:t>обслуговування</a:t>
                    </a:r>
                    <a:endParaRPr lang="ru-RU" dirty="0" smtClean="0"/>
                  </a:p>
                  <a:p>
                    <a:r>
                      <a:rPr lang="ru-RU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 </a:t>
                    </a:r>
                    <a:r>
                      <a:rPr lang="ru-RU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1 031,7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9004260567768969E-2"/>
                  <c:y val="5.8496167558433718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видатки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виплату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пільг</a:t>
                    </a:r>
                    <a:r>
                      <a:rPr lang="ru-RU" dirty="0"/>
                      <a:t> і </a:t>
                    </a:r>
                    <a:r>
                      <a:rPr lang="ru-RU" dirty="0" err="1"/>
                      <a:t>житлових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субсидій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громадянам</a:t>
                    </a:r>
                    <a:r>
                      <a:rPr lang="ru-RU" dirty="0"/>
                      <a:t> на оплату </a:t>
                    </a:r>
                    <a:r>
                      <a:rPr lang="ru-RU" dirty="0" err="1"/>
                      <a:t>житлово-комунальних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послуг</a:t>
                    </a:r>
                    <a:r>
                      <a:rPr lang="ru-RU" dirty="0"/>
                      <a:t> у </a:t>
                    </a:r>
                    <a:r>
                      <a:rPr lang="ru-RU" dirty="0" err="1"/>
                      <a:t>готівковій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формі</a:t>
                    </a:r>
                    <a:r>
                      <a:rPr lang="ru-RU" dirty="0" smtClean="0"/>
                      <a:t>;</a:t>
                    </a:r>
                  </a:p>
                  <a:p>
                    <a:r>
                      <a:rPr lang="ru-RU" dirty="0" smtClean="0"/>
                      <a:t> </a:t>
                    </a:r>
                    <a:r>
                      <a:rPr lang="ru-RU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10 508,9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229781004245266E-2"/>
                  <c:y val="0.2438117368171324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кошти</a:t>
                    </a:r>
                    <a:r>
                      <a:rPr lang="ru-RU" dirty="0"/>
                      <a:t> Державного бюджету </a:t>
                    </a:r>
                    <a:r>
                      <a:rPr lang="ru-RU" dirty="0" err="1"/>
                      <a:t>України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відшкодування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витрат</a:t>
                    </a:r>
                    <a:r>
                      <a:rPr lang="ru-RU" dirty="0"/>
                      <a:t> ПАТ "</a:t>
                    </a:r>
                    <a:r>
                      <a:rPr lang="ru-RU" dirty="0" err="1" smtClean="0"/>
                      <a:t>Укрпошта</a:t>
                    </a:r>
                    <a:r>
                      <a:rPr lang="en-US" dirty="0" smtClean="0"/>
                      <a:t>”</a:t>
                    </a:r>
                    <a:endParaRPr lang="ru-RU" dirty="0" smtClean="0"/>
                  </a:p>
                  <a:p>
                    <a:r>
                      <a:rPr lang="ru-RU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 </a:t>
                    </a:r>
                    <a:r>
                      <a:rPr lang="ru-RU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500,0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30588033156710198"/>
                  <c:y val="0.24946222039680352"/>
                </c:manualLayout>
              </c:layout>
              <c:tx>
                <c:rich>
                  <a:bodyPr/>
                  <a:lstStyle/>
                  <a:p>
                    <a:r>
                      <a:rPr lang="uk-UA" dirty="0"/>
                      <a:t>адміністративні видатки </a:t>
                    </a:r>
                    <a:endParaRPr lang="uk-UA" dirty="0" smtClean="0"/>
                  </a:p>
                  <a:p>
                    <a:r>
                      <a:rPr lang="uk-UA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3 </a:t>
                    </a:r>
                    <a:r>
                      <a:rPr lang="uk-UA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055,9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uk-UA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Sheet1!$B$1:$F$1</c:f>
              <c:strCache>
                <c:ptCount val="5"/>
                <c:pt idx="0">
                  <c:v>видатки на пенсійні виплати </c:v>
                </c:pt>
                <c:pt idx="1">
                  <c:v>сплата поштового збору та розрахунково касове обслуговування </c:v>
                </c:pt>
                <c:pt idx="2">
                  <c:v>видатки на виплату пільг і житлових субсидій громадянам на оплату житлово-комунальних послуг у готівковій формі</c:v>
                </c:pt>
                <c:pt idx="3">
                  <c:v>кошти Державного бюджету України на відшкодування витрат ПАТ "Укрпошта"</c:v>
                </c:pt>
                <c:pt idx="4">
                  <c:v>адміністративні видатки </c:v>
                </c:pt>
              </c:strCache>
            </c:strRef>
          </c:cat>
          <c:val>
            <c:numRef>
              <c:f>Sheet1!$B$2:$F$2</c:f>
              <c:numCache>
                <c:formatCode>#,##0.0</c:formatCode>
                <c:ptCount val="5"/>
                <c:pt idx="0">
                  <c:v>276821.09999999998</c:v>
                </c:pt>
                <c:pt idx="1">
                  <c:v>1031.7</c:v>
                </c:pt>
                <c:pt idx="2">
                  <c:v>10508.850000000002</c:v>
                </c:pt>
                <c:pt idx="3">
                  <c:v>500</c:v>
                </c:pt>
                <c:pt idx="4">
                  <c:v>3055.9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/>
            </a:solidFill>
            <a:ln w="12653">
              <a:solidFill>
                <a:schemeClr val="tx1"/>
              </a:solidFill>
              <a:prstDash val="solid"/>
            </a:ln>
          </c:spPr>
          <c:explosion val="18"/>
          <c:dPt>
            <c:idx val="0"/>
            <c:bubble3D val="0"/>
            <c:spPr>
              <a:solidFill>
                <a:schemeClr val="accent1"/>
              </a:solidFill>
              <a:ln w="12653">
                <a:solidFill>
                  <a:schemeClr val="tx1"/>
                </a:solidFill>
                <a:prstDash val="solid"/>
              </a:ln>
            </c:spPr>
          </c:dPt>
          <c:dPt>
            <c:idx val="1"/>
            <c:bubble3D val="0"/>
          </c:dPt>
          <c:dPt>
            <c:idx val="2"/>
            <c:bubble3D val="0"/>
            <c:spPr>
              <a:solidFill>
                <a:schemeClr val="hlink"/>
              </a:solidFill>
              <a:ln w="12653">
                <a:solidFill>
                  <a:schemeClr val="tx1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chemeClr val="folHlink"/>
              </a:solidFill>
              <a:ln w="12653">
                <a:solidFill>
                  <a:schemeClr val="tx1"/>
                </a:solidFill>
                <a:prstDash val="solid"/>
              </a:ln>
            </c:spPr>
          </c:dPt>
          <c:dLbls>
            <c:spPr>
              <a:noFill/>
              <a:ln w="25389">
                <a:noFill/>
              </a:ln>
            </c:spPr>
            <c:txPr>
              <a:bodyPr/>
              <a:lstStyle/>
              <a:p>
                <a:pPr>
                  <a:defRPr sz="1967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Sheet1!$B$1:$F$1</c:f>
              <c:strCache>
                <c:ptCount val="5"/>
                <c:pt idx="0">
                  <c:v>видатки на пенсійні виплати </c:v>
                </c:pt>
                <c:pt idx="1">
                  <c:v>сплата поштового збору та розрахунково касове обслуговування </c:v>
                </c:pt>
                <c:pt idx="2">
                  <c:v>видатки на виплату пільг і житлових субсидій громадянам на оплату житлово-комунальних послуг у готівковій формі</c:v>
                </c:pt>
                <c:pt idx="3">
                  <c:v>кошти Державного бюджету України на відшкодування витрат ПАТ "Укрпошта"</c:v>
                </c:pt>
                <c:pt idx="4">
                  <c:v>адміністративні видатки 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9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967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33958304671794E-2"/>
          <c:y val="0.23556015855912074"/>
          <c:w val="0.92925745127345516"/>
          <c:h val="0.66212244303559464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січень -лютий 2019 рік (оперативні дані)</c:v>
                </c:pt>
              </c:strCache>
            </c:strRef>
          </c:tx>
          <c:spPr>
            <a:solidFill>
              <a:schemeClr val="accent1"/>
            </a:solidFill>
            <a:ln w="15517">
              <a:solidFill>
                <a:schemeClr val="tx1"/>
              </a:solidFill>
              <a:prstDash val="solid"/>
            </a:ln>
          </c:spPr>
          <c:explosion val="33"/>
          <c:dPt>
            <c:idx val="0"/>
            <c:bubble3D val="0"/>
            <c:explosion val="13"/>
            <c:spPr>
              <a:gradFill rotWithShape="0">
                <a:gsLst>
                  <a:gs pos="0">
                    <a:srgbClr val="FFFF00"/>
                  </a:gs>
                  <a:gs pos="31700">
                    <a:schemeClr val="bg1"/>
                  </a:gs>
                  <a:gs pos="100000">
                    <a:srgbClr val="7030A0"/>
                  </a:gs>
                </a:gsLst>
                <a:lin ang="5400000" scaled="1"/>
              </a:gradFill>
              <a:ln w="15517">
                <a:solidFill>
                  <a:schemeClr val="tx1"/>
                </a:solidFill>
                <a:prstDash val="solid"/>
              </a:ln>
            </c:spPr>
          </c:dPt>
          <c:dPt>
            <c:idx val="1"/>
            <c:bubble3D val="0"/>
            <c:explosion val="8"/>
            <c:spPr>
              <a:gradFill>
                <a:gsLst>
                  <a:gs pos="44200">
                    <a:schemeClr val="accent2">
                      <a:lumMod val="50000"/>
                    </a:schemeClr>
                  </a:gs>
                  <a:gs pos="0">
                    <a:srgbClr val="FF0066"/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 scaled="1"/>
              </a:gradFill>
              <a:ln w="15517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2.1287400879242333E-2"/>
                  <c:y val="0.26166673852647787"/>
                </c:manualLayout>
              </c:layout>
              <c:tx>
                <c:rich>
                  <a:bodyPr/>
                  <a:lstStyle/>
                  <a:p>
                    <a:r>
                      <a:rPr lang="uk-UA" dirty="0"/>
                      <a:t>власні доходи; </a:t>
                    </a:r>
                    <a:endParaRPr lang="uk-UA" dirty="0" smtClean="0"/>
                  </a:p>
                  <a:p>
                    <a:r>
                      <a:rPr lang="uk-UA" dirty="0" smtClean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156 </a:t>
                    </a:r>
                    <a:r>
                      <a:rPr lang="uk-UA" dirty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157,7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250414749343205E-2"/>
                  <c:y val="-0.2377535227557957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кошти Державного бюджету України на фінансування пенсійних програм; </a:t>
                    </a:r>
                  </a:p>
                  <a:p>
                    <a:r>
                      <a:rPr lang="ru-RU" dirty="0" smtClean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129 264,1</a:t>
                    </a:r>
                    <a:endParaRPr lang="ru-RU" dirty="0">
                      <a:solidFill>
                        <a:schemeClr val="accent2">
                          <a:lumMod val="50000"/>
                        </a:schemeClr>
                      </a:solidFill>
                    </a:endParaRP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6850628785988919"/>
                  <c:y val="5.7634669609758285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495917852560969"/>
                  <c:y val="0.1779797815595631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Mode val="edge"/>
                  <c:yMode val="edge"/>
                  <c:x val="0.69851116625310172"/>
                  <c:y val="0.59004739336492895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</c:dLbl>
            <c:numFmt formatCode="#,##0.0" sourceLinked="0"/>
            <c:spPr>
              <a:noFill/>
              <a:ln w="25423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8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uk-UA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Sheet1!$B$1:$C$1</c:f>
              <c:strCache>
                <c:ptCount val="2"/>
                <c:pt idx="0">
                  <c:v>власні доходи</c:v>
                </c:pt>
                <c:pt idx="1">
                  <c:v>кошти Державного бюджету України на фінансування пенсійних програм</c:v>
                </c:pt>
              </c:strCache>
            </c:strRef>
          </c:cat>
          <c:val>
            <c:numRef>
              <c:f>Sheet1!$B$2:$C$2</c:f>
              <c:numCache>
                <c:formatCode>_-* #,##0.0\ _г_р_н_._-;\-* #,##0.0\ _г_р_н_._-;_-* "-"??\ _г_р_н_._-;_-@_-</c:formatCode>
                <c:ptCount val="2"/>
                <c:pt idx="0" formatCode="_-* #,##0.0\ _г_р_н_._-;\-* #,##0.0\ _г_р_н_._-;_-* &quot;-&quot;?\ _г_р_н_._-;_-@_-">
                  <c:v>156157.70000000001</c:v>
                </c:pt>
                <c:pt idx="1">
                  <c:v>129264.1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23">
          <a:noFill/>
        </a:ln>
        <a:effectLst>
          <a:outerShdw blurRad="50800" dist="50800" dir="5400000" algn="ctr" rotWithShape="0">
            <a:schemeClr val="bg1"/>
          </a:outerShdw>
        </a:effectLst>
      </c:spPr>
    </c:plotArea>
    <c:plotVisOnly val="1"/>
    <c:dispBlanksAs val="zero"/>
    <c:showDLblsOverMax val="0"/>
  </c:chart>
  <c:spPr>
    <a:noFill/>
    <a:ln w="9534" cap="flat" cmpd="sng" algn="ctr">
      <a:noFill/>
      <a:prstDash val="solid"/>
      <a:miter lim="800000"/>
      <a:headEnd type="none" w="med" len="med"/>
      <a:tailEnd type="none" w="med" len="med"/>
    </a:ln>
  </c:spPr>
  <c:txPr>
    <a:bodyPr/>
    <a:lstStyle/>
    <a:p>
      <a:pPr>
        <a:defRPr sz="2199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647190716183048E-2"/>
          <c:y val="9.6712323291991947E-2"/>
          <c:w val="0.88049044634771234"/>
          <c:h val="0.7306637338398714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частина єдиного внеску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672262004558416E-3"/>
                  <c:y val="1.3923891497435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0083930068376241E-3"/>
                  <c:y val="1.3923891497435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600" b="1" i="0">
                    <a:solidFill>
                      <a:schemeClr val="tx1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січень -серпень 2018 року</c:v>
                </c:pt>
                <c:pt idx="1">
                  <c:v>січень - серпень 2019 року</c:v>
                </c:pt>
              </c:strCache>
            </c:strRef>
          </c:cat>
          <c:val>
            <c:numRef>
              <c:f>Лист1!$B$2:$B$3</c:f>
              <c:numCache>
                <c:formatCode>_-* #,##0.0\ _₴_-;\-* #,##0.0\ _₴_-;_-* "-"??\ _₴_-;_-@_-</c:formatCode>
                <c:ptCount val="2"/>
                <c:pt idx="0">
                  <c:v>125295.6</c:v>
                </c:pt>
                <c:pt idx="1">
                  <c:v>152512.29999999999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інші доходи, які адмініструє Пенсійний фонд 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ln>
              <a:solidFill>
                <a:schemeClr val="accent2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2.4050358041025746E-2"/>
                  <c:y val="-3.48097287435898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697441025071289E-2"/>
                  <c:y val="-4.1216965052663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800" b="1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січень -серпень 2018 року</c:v>
                </c:pt>
                <c:pt idx="1">
                  <c:v>січень - серпень 2019 року</c:v>
                </c:pt>
              </c:strCache>
            </c:strRef>
          </c:cat>
          <c:val>
            <c:numRef>
              <c:f>Лист1!$C$2:$C$3</c:f>
              <c:numCache>
                <c:formatCode>_-* #,##0.0\ _₴_-;\-* #,##0.0\ _₴_-;_-* "-"??\ _₴_-;_-@_-</c:formatCode>
                <c:ptCount val="2"/>
                <c:pt idx="0">
                  <c:v>3424.4</c:v>
                </c:pt>
                <c:pt idx="1">
                  <c:v>3645.4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9431168"/>
        <c:axId val="209445248"/>
        <c:axId val="0"/>
      </c:bar3DChart>
      <c:catAx>
        <c:axId val="209431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endParaRPr lang="uk-UA"/>
          </a:p>
        </c:txPr>
        <c:crossAx val="209445248"/>
        <c:crosses val="autoZero"/>
        <c:auto val="1"/>
        <c:lblAlgn val="ctr"/>
        <c:lblOffset val="100"/>
        <c:noMultiLvlLbl val="0"/>
      </c:catAx>
      <c:valAx>
        <c:axId val="209445248"/>
        <c:scaling>
          <c:orientation val="minMax"/>
          <c:max val="170000"/>
          <c:min val="5000"/>
        </c:scaling>
        <c:delete val="1"/>
        <c:axPos val="l"/>
        <c:numFmt formatCode="_-* #,##0.0\ _₴_-;\-* #,##0.0\ _₴_-;_-* &quot;-&quot;??\ _₴_-;_-@_-" sourceLinked="1"/>
        <c:majorTickMark val="out"/>
        <c:minorTickMark val="none"/>
        <c:tickLblPos val="nextTo"/>
        <c:crossAx val="20943116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chemeClr val="accent2">
                    <a:lumMod val="50000"/>
                  </a:schemeClr>
                </a:solidFill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rgbClr val="003300"/>
                </a:solidFill>
              </a:defRPr>
            </a:pPr>
            <a:endParaRPr lang="uk-UA"/>
          </a:p>
        </c:txPr>
      </c:legendEntry>
      <c:layout>
        <c:manualLayout>
          <c:xMode val="edge"/>
          <c:yMode val="edge"/>
          <c:x val="6.7476719758410644E-3"/>
          <c:y val="0.92415964198422396"/>
          <c:w val="0.97737498863762617"/>
          <c:h val="7.584035801577603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0.25758</cdr:x>
      <cdr:y>0.13415</cdr:y>
    </cdr:from>
    <cdr:to>
      <cdr:x>0.40152</cdr:x>
      <cdr:y>0.26356</cdr:y>
    </cdr:to>
    <cdr:sp macro="" textlink="">
      <cdr:nvSpPr>
        <cdr:cNvPr id="3" name="Скругленная прямоугольная выноска 2"/>
        <cdr:cNvSpPr/>
      </cdr:nvSpPr>
      <cdr:spPr>
        <a:xfrm xmlns:a="http://schemas.openxmlformats.org/drawingml/2006/main">
          <a:off x="2448272" y="792088"/>
          <a:ext cx="1368158" cy="764121"/>
        </a:xfrm>
        <a:prstGeom xmlns:a="http://schemas.openxmlformats.org/drawingml/2006/main" prst="wedgeRoundRectCallou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uk-UA" b="1" dirty="0" smtClean="0">
              <a:solidFill>
                <a:schemeClr val="tx1"/>
              </a:solidFill>
              <a:effectLst/>
            </a:rPr>
            <a:t>Загальна сума власних доходів</a:t>
          </a:r>
        </a:p>
        <a:p xmlns:a="http://schemas.openxmlformats.org/drawingml/2006/main">
          <a:pPr algn="ctr"/>
          <a:r>
            <a:rPr lang="uk-UA" sz="1600" b="1" dirty="0" smtClean="0">
              <a:solidFill>
                <a:srgbClr val="C00000"/>
              </a:solidFill>
              <a:effectLst/>
            </a:rPr>
            <a:t>128 720,0</a:t>
          </a:r>
          <a:endParaRPr lang="uk-UA" sz="1600" b="1" dirty="0">
            <a:solidFill>
              <a:srgbClr val="C00000"/>
            </a:solidFill>
            <a:effectLst/>
          </a:endParaRPr>
        </a:p>
      </cdr:txBody>
    </cdr:sp>
  </cdr:relSizeAnchor>
  <cdr:relSizeAnchor xmlns:cdr="http://schemas.openxmlformats.org/drawingml/2006/chartDrawing">
    <cdr:from>
      <cdr:x>0.62121</cdr:x>
      <cdr:y>0.04878</cdr:y>
    </cdr:from>
    <cdr:to>
      <cdr:x>0.76515</cdr:x>
      <cdr:y>0.16643</cdr:y>
    </cdr:to>
    <cdr:sp macro="" textlink="">
      <cdr:nvSpPr>
        <cdr:cNvPr id="4" name="Скругленная прямоугольная выноска 3"/>
        <cdr:cNvSpPr/>
      </cdr:nvSpPr>
      <cdr:spPr>
        <a:xfrm xmlns:a="http://schemas.openxmlformats.org/drawingml/2006/main">
          <a:off x="5904656" y="288032"/>
          <a:ext cx="1368158" cy="694683"/>
        </a:xfrm>
        <a:prstGeom xmlns:a="http://schemas.openxmlformats.org/drawingml/2006/main" prst="wedgeRoundRectCallou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b="1" dirty="0" smtClean="0">
              <a:solidFill>
                <a:schemeClr val="tx1"/>
              </a:solidFill>
              <a:effectLst/>
            </a:rPr>
            <a:t>Загальна сума власних доходів</a:t>
          </a:r>
        </a:p>
        <a:p xmlns:a="http://schemas.openxmlformats.org/drawingml/2006/main">
          <a:pPr algn="ctr"/>
          <a:r>
            <a:rPr lang="uk-UA" sz="1600" b="1" smtClean="0">
              <a:solidFill>
                <a:srgbClr val="C00000"/>
              </a:solidFill>
              <a:effectLst/>
            </a:rPr>
            <a:t>156 157,7</a:t>
          </a:r>
          <a:endParaRPr lang="uk-UA" sz="1600" b="1" dirty="0">
            <a:solidFill>
              <a:srgbClr val="C00000"/>
            </a:solidFill>
            <a:effectLst/>
          </a:endParaRPr>
        </a:p>
      </cdr:txBody>
    </cdr:sp>
  </cdr:relSizeAnchor>
  <cdr:relSizeAnchor xmlns:cdr="http://schemas.openxmlformats.org/drawingml/2006/chartDrawing">
    <cdr:from>
      <cdr:x>0.40997</cdr:x>
      <cdr:y>0.2561</cdr:y>
    </cdr:from>
    <cdr:to>
      <cdr:x>0.58421</cdr:x>
      <cdr:y>0.31708</cdr:y>
    </cdr:to>
    <cdr:cxnSp macro="">
      <cdr:nvCxnSpPr>
        <cdr:cNvPr id="7" name="Прямая со стрелкой 6"/>
        <cdr:cNvCxnSpPr/>
      </cdr:nvCxnSpPr>
      <cdr:spPr>
        <a:xfrm xmlns:a="http://schemas.openxmlformats.org/drawingml/2006/main" flipV="1">
          <a:off x="3896801" y="1512168"/>
          <a:ext cx="1656161" cy="36006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0.44811</cdr:x>
      <cdr:y>0.19512</cdr:y>
    </cdr:from>
    <cdr:to>
      <cdr:x>0.55189</cdr:x>
      <cdr:y>0.27747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4259311" y="1152128"/>
          <a:ext cx="986434" cy="4862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uk-UA" b="1" dirty="0" smtClean="0">
              <a:solidFill>
                <a:srgbClr val="C00000"/>
              </a:solidFill>
            </a:rPr>
            <a:t>+221,0</a:t>
          </a:r>
        </a:p>
        <a:p xmlns:a="http://schemas.openxmlformats.org/drawingml/2006/main">
          <a:pPr algn="ctr"/>
          <a:r>
            <a:rPr lang="uk-UA" b="1" dirty="0" smtClean="0">
              <a:solidFill>
                <a:srgbClr val="C00000"/>
              </a:solidFill>
            </a:rPr>
            <a:t>106,5%</a:t>
          </a:r>
          <a:endParaRPr lang="uk-UA" b="1" dirty="0">
            <a:solidFill>
              <a:srgbClr val="C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3" y="25"/>
            <a:ext cx="4275508" cy="33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44" tIns="45269" rIns="90544" bIns="45269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9260" y="25"/>
            <a:ext cx="4275508" cy="33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44" tIns="45269" rIns="90544" bIns="4526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9913" y="503238"/>
            <a:ext cx="3649662" cy="2527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5696" y="3199511"/>
            <a:ext cx="7894944" cy="3031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44" tIns="45269" rIns="90544" bIns="452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noProof="0" smtClean="0"/>
              <a:t>Образец текста</a:t>
            </a:r>
          </a:p>
          <a:p>
            <a:pPr lvl="1"/>
            <a:r>
              <a:rPr lang="uk-UA" noProof="0" smtClean="0"/>
              <a:t>Второй уровень</a:t>
            </a:r>
          </a:p>
          <a:p>
            <a:pPr lvl="2"/>
            <a:r>
              <a:rPr lang="uk-UA" noProof="0" smtClean="0"/>
              <a:t>Третий уровень</a:t>
            </a:r>
          </a:p>
          <a:p>
            <a:pPr lvl="3"/>
            <a:r>
              <a:rPr lang="uk-UA" noProof="0" smtClean="0"/>
              <a:t>Четвертый уровень</a:t>
            </a:r>
          </a:p>
          <a:p>
            <a:pPr lvl="4"/>
            <a:r>
              <a:rPr lang="uk-UA" noProof="0" smtClean="0"/>
              <a:t>Пятый уровень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3" y="6397433"/>
            <a:ext cx="4275508" cy="33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44" tIns="45269" rIns="90544" bIns="45269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9260" y="6397433"/>
            <a:ext cx="4275508" cy="33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44" tIns="45269" rIns="90544" bIns="4526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7DEE72-6160-4485-92CB-18BA40BE9F5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7280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71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1AB46-00AA-4617-B8C7-EDEF6C0593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47593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B75B1-6560-4D65-B6E7-4D391F1223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828805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6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1" y="609600"/>
            <a:ext cx="61499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817CC-6834-450C-97E5-3156061156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548775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42950" y="1981200"/>
            <a:ext cx="41275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035550" y="1981200"/>
            <a:ext cx="41275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742950" y="4114800"/>
            <a:ext cx="84201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0ADF7-3226-43E5-96E0-02CB07292B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485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035550" y="1981200"/>
            <a:ext cx="41275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035550" y="4114800"/>
            <a:ext cx="41275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0ADF7-3226-43E5-96E0-02CB07292B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76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71961-09B7-4AF0-8766-0A264733A6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326902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9E00B-C4E4-48A6-B53F-D81704F982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026150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4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4FA31-B53F-4BD7-8828-7C3DBD4F89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269340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3D7C4-9D3A-44E5-9305-B0F489D919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156092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37501-0271-4395-9A11-39D1561C5E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184627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EAB58-8719-45DB-8645-17CC058472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624010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B60A0-DC80-4D4C-825E-4882B86EA82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436957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3" y="273057"/>
            <a:ext cx="553772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113AD-CB96-4597-863D-AB61C46730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316351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F1600-E8F3-4FE8-AA3F-A980915309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51782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110ADF7-3226-43E5-96E0-02CB07292B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</p:sldLayoutIdLst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Группа 6"/>
          <p:cNvGrpSpPr>
            <a:grpSpLocks/>
          </p:cNvGrpSpPr>
          <p:nvPr/>
        </p:nvGrpSpPr>
        <p:grpSpPr bwMode="auto">
          <a:xfrm>
            <a:off x="17" y="9629"/>
            <a:ext cx="9491726" cy="1258784"/>
            <a:chOff x="-39994" y="41106"/>
            <a:chExt cx="9534079" cy="125878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30389" y="41106"/>
              <a:ext cx="8863696" cy="111125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90000"/>
                </a:lnSpc>
                <a:spcBef>
                  <a:spcPts val="600"/>
                </a:spcBef>
                <a:defRPr/>
              </a:pPr>
              <a:r>
                <a:rPr lang="uk-UA" sz="2200" b="1" dirty="0">
                  <a:solidFill>
                    <a:srgbClr val="336600"/>
                  </a:solidFill>
                  <a:latin typeface="Times New Roman" pitchFamily="18" charset="0"/>
                  <a:cs typeface="Times New Roman" pitchFamily="18" charset="0"/>
                </a:rPr>
                <a:t>ВИДАТКИ ПЕНСІЙНОГО ФОНДУ УКРАЇНИ</a:t>
              </a:r>
              <a:br>
                <a:rPr lang="uk-UA" sz="2200" b="1" dirty="0">
                  <a:solidFill>
                    <a:srgbClr val="33660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uk-UA" sz="2200" b="1" dirty="0" smtClean="0">
                  <a:solidFill>
                    <a:srgbClr val="336600"/>
                  </a:solidFill>
                  <a:latin typeface="Times New Roman" pitchFamily="18" charset="0"/>
                  <a:cs typeface="Times New Roman" pitchFamily="18" charset="0"/>
                </a:rPr>
                <a:t>за</a:t>
              </a:r>
              <a:r>
                <a:rPr lang="en-US" sz="2200" b="1" dirty="0" smtClean="0">
                  <a:solidFill>
                    <a:srgbClr val="33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uk-UA" sz="2200" b="1" dirty="0" smtClean="0">
                  <a:solidFill>
                    <a:srgbClr val="336600"/>
                  </a:solidFill>
                  <a:latin typeface="Times New Roman" pitchFamily="18" charset="0"/>
                  <a:cs typeface="Times New Roman" pitchFamily="18" charset="0"/>
                </a:rPr>
                <a:t> січень-серпень 2019 року, </a:t>
              </a:r>
              <a:r>
                <a:rPr lang="uk-UA" sz="1800" b="1" i="1" dirty="0" smtClean="0">
                  <a:solidFill>
                    <a:srgbClr val="336600"/>
                  </a:solidFill>
                  <a:latin typeface="Times New Roman" pitchFamily="18" charset="0"/>
                  <a:cs typeface="Times New Roman" pitchFamily="18" charset="0"/>
                </a:rPr>
                <a:t>млн</a:t>
              </a:r>
              <a:r>
                <a:rPr lang="uk-UA" sz="1800" b="1" i="1" dirty="0">
                  <a:solidFill>
                    <a:srgbClr val="336600"/>
                  </a:solidFill>
                  <a:latin typeface="Times New Roman" pitchFamily="18" charset="0"/>
                  <a:cs typeface="Times New Roman" pitchFamily="18" charset="0"/>
                </a:rPr>
                <a:t>. грн</a:t>
              </a:r>
              <a:r>
                <a:rPr lang="uk-UA" sz="1800" b="1" i="1" dirty="0" smtClean="0">
                  <a:solidFill>
                    <a:srgbClr val="3366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>
                <a:lnSpc>
                  <a:spcPct val="90000"/>
                </a:lnSpc>
                <a:spcBef>
                  <a:spcPts val="600"/>
                </a:spcBef>
                <a:defRPr/>
              </a:pPr>
              <a:r>
                <a:rPr lang="uk-UA" sz="1800" b="1" i="1" dirty="0" smtClean="0">
                  <a:solidFill>
                    <a:srgbClr val="336600"/>
                  </a:solidFill>
                  <a:latin typeface="Times New Roman" pitchFamily="18" charset="0"/>
                  <a:cs typeface="Times New Roman" pitchFamily="18" charset="0"/>
                </a:rPr>
                <a:t>(оперативні дані)</a:t>
              </a:r>
              <a:endParaRPr lang="uk-UA" sz="1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-39994" y="188640"/>
              <a:ext cx="1340767" cy="111125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90000"/>
                </a:lnSpc>
                <a:defRPr/>
              </a:pPr>
              <a:endParaRPr lang="en-US" sz="2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208968"/>
              </p:ext>
            </p:extLst>
          </p:nvPr>
        </p:nvGraphicFramePr>
        <p:xfrm>
          <a:off x="373988" y="1412776"/>
          <a:ext cx="9411187" cy="5332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7329264" y="1120879"/>
            <a:ext cx="2520280" cy="1011977"/>
          </a:xfrm>
          <a:prstGeom prst="flowChartPunchedTape">
            <a:avLst/>
          </a:prstGeom>
          <a:gradFill>
            <a:gsLst>
              <a:gs pos="98000">
                <a:schemeClr val="accent1">
                  <a:lumMod val="40000"/>
                  <a:lumOff val="60000"/>
                </a:schemeClr>
              </a:gs>
              <a:gs pos="59000">
                <a:schemeClr val="bg1"/>
              </a:gs>
              <a:gs pos="0">
                <a:schemeClr val="bg1">
                  <a:lumMod val="85000"/>
                </a:schemeClr>
              </a:gs>
            </a:gsLst>
            <a:lin ang="5400000" scaled="0"/>
          </a:gradFill>
          <a:ln w="9525">
            <a:solidFill>
              <a:srgbClr val="33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57263">
              <a:defRPr/>
            </a:pPr>
            <a:endParaRPr lang="uk-UA" sz="1600" b="1" dirty="0" smtClean="0">
              <a:solidFill>
                <a:srgbClr val="336600"/>
              </a:solidFill>
              <a:latin typeface="Times New Roman" pitchFamily="18" charset="0"/>
            </a:endParaRPr>
          </a:p>
          <a:p>
            <a:pPr defTabSz="957263">
              <a:defRPr/>
            </a:pPr>
            <a:r>
              <a:rPr lang="uk-UA" sz="1600" b="1" dirty="0" smtClean="0">
                <a:solidFill>
                  <a:srgbClr val="336600"/>
                </a:solidFill>
                <a:latin typeface="Times New Roman" pitchFamily="18" charset="0"/>
              </a:rPr>
              <a:t>Загальний обсяг видатків</a:t>
            </a:r>
          </a:p>
          <a:p>
            <a:pPr lvl="0" defTabSz="957263">
              <a:defRPr/>
            </a:pPr>
            <a:r>
              <a:rPr lang="uk-UA" sz="1600" b="1" dirty="0" smtClean="0">
                <a:solidFill>
                  <a:srgbClr val="660033"/>
                </a:solidFill>
                <a:latin typeface="Times New Roman" pitchFamily="18" charset="0"/>
              </a:rPr>
              <a:t>291 917,6 млн. грн. </a:t>
            </a:r>
          </a:p>
          <a:p>
            <a:pPr defTabSz="957263">
              <a:defRPr/>
            </a:pPr>
            <a:endParaRPr lang="ru-RU" sz="1600" b="1" dirty="0">
              <a:solidFill>
                <a:srgbClr val="660033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293521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661925"/>
              </p:ext>
            </p:extLst>
          </p:nvPr>
        </p:nvGraphicFramePr>
        <p:xfrm>
          <a:off x="272480" y="1052736"/>
          <a:ext cx="9514783" cy="558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3" name="Oval 4"/>
          <p:cNvSpPr>
            <a:spLocks noChangeArrowheads="1"/>
          </p:cNvSpPr>
          <p:nvPr/>
        </p:nvSpPr>
        <p:spPr bwMode="auto">
          <a:xfrm>
            <a:off x="848544" y="1628800"/>
            <a:ext cx="3096344" cy="720080"/>
          </a:xfrm>
          <a:prstGeom prst="ellipse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317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 w="9525">
            <a:solidFill>
              <a:schemeClr val="accent2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r>
              <a:rPr lang="uk-UA" sz="1400" b="1" dirty="0">
                <a:solidFill>
                  <a:srgbClr val="002060"/>
                </a:solidFill>
                <a:latin typeface="Times New Roman" pitchFamily="18" charset="0"/>
              </a:rPr>
              <a:t>Загальний обсяг </a:t>
            </a:r>
            <a:r>
              <a:rPr lang="uk-UA" sz="1400" b="1" dirty="0" smtClean="0">
                <a:solidFill>
                  <a:srgbClr val="002060"/>
                </a:solidFill>
                <a:latin typeface="Times New Roman" pitchFamily="18" charset="0"/>
              </a:rPr>
              <a:t>надходжень </a:t>
            </a:r>
            <a:r>
              <a:rPr lang="uk-UA" sz="1400" b="1" dirty="0" smtClean="0">
                <a:solidFill>
                  <a:srgbClr val="EA157A">
                    <a:lumMod val="50000"/>
                  </a:srgbClr>
                </a:solidFill>
                <a:latin typeface="Times New Roman" pitchFamily="18" charset="0"/>
              </a:rPr>
              <a:t>-</a:t>
            </a:r>
            <a:endParaRPr lang="en-US" sz="1400" b="1" dirty="0" smtClean="0">
              <a:solidFill>
                <a:srgbClr val="EA157A">
                  <a:lumMod val="50000"/>
                </a:srgbClr>
              </a:solidFill>
              <a:latin typeface="Times New Roman" pitchFamily="18" charset="0"/>
            </a:endParaRPr>
          </a:p>
          <a:p>
            <a:r>
              <a:rPr lang="uk-UA" sz="1400" b="1" u="sng" dirty="0" smtClean="0">
                <a:solidFill>
                  <a:srgbClr val="EA157A">
                    <a:lumMod val="50000"/>
                  </a:srgbClr>
                </a:solidFill>
                <a:latin typeface="Times New Roman" pitchFamily="18" charset="0"/>
              </a:rPr>
              <a:t>285 421,8 млн</a:t>
            </a:r>
            <a:r>
              <a:rPr lang="uk-UA" sz="1400" b="1" u="sng" dirty="0">
                <a:solidFill>
                  <a:srgbClr val="EA157A">
                    <a:lumMod val="50000"/>
                  </a:srgbClr>
                </a:solidFill>
                <a:latin typeface="Times New Roman" pitchFamily="18" charset="0"/>
              </a:rPr>
              <a:t>. грн. </a:t>
            </a:r>
            <a:endParaRPr lang="ru-RU" sz="1400" b="1" u="sng" dirty="0">
              <a:solidFill>
                <a:srgbClr val="EA157A">
                  <a:lumMod val="50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428497" y="157163"/>
            <a:ext cx="8667750" cy="111125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200" b="1" dirty="0" smtClean="0">
                <a:solidFill>
                  <a:srgbClr val="0070C0"/>
                </a:solidFill>
                <a:cs typeface="Arial" charset="0"/>
              </a:rPr>
              <a:t>                    </a:t>
            </a:r>
            <a:r>
              <a:rPr lang="uk-UA" sz="2200" b="1" dirty="0" smtClean="0">
                <a:solidFill>
                  <a:srgbClr val="EA157A">
                    <a:lumMod val="50000"/>
                  </a:srgbClr>
                </a:solidFill>
                <a:cs typeface="Arial" charset="0"/>
              </a:rPr>
              <a:t>СТРУКТУРА</a:t>
            </a:r>
            <a:r>
              <a:rPr lang="uk-UA" sz="2200" b="1" dirty="0" smtClean="0">
                <a:solidFill>
                  <a:srgbClr val="EA157A">
                    <a:lumMod val="50000"/>
                  </a:srgbClr>
                </a:solidFill>
              </a:rPr>
              <a:t> </a:t>
            </a:r>
            <a:r>
              <a:rPr lang="uk-UA" sz="2200" b="1" dirty="0">
                <a:solidFill>
                  <a:srgbClr val="EA157A">
                    <a:lumMod val="50000"/>
                  </a:srgbClr>
                </a:solidFill>
              </a:rPr>
              <a:t> </a:t>
            </a:r>
            <a:r>
              <a:rPr lang="uk-UA" sz="2200" b="1" dirty="0" smtClean="0">
                <a:solidFill>
                  <a:srgbClr val="EA157A">
                    <a:lumMod val="50000"/>
                  </a:srgbClr>
                </a:solidFill>
              </a:rPr>
              <a:t>НАДХОДЖЕННЯ КОШТІВ</a:t>
            </a:r>
            <a:endParaRPr lang="uk-UA" sz="2200" b="1" dirty="0" smtClean="0">
              <a:solidFill>
                <a:srgbClr val="EA157A">
                  <a:lumMod val="50000"/>
                </a:srgbClr>
              </a:solidFill>
              <a:cs typeface="Arial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200" b="1" dirty="0" smtClean="0">
                <a:solidFill>
                  <a:srgbClr val="EA157A">
                    <a:lumMod val="50000"/>
                  </a:srgbClr>
                </a:solidFill>
                <a:cs typeface="Arial" charset="0"/>
              </a:rPr>
              <a:t>                         </a:t>
            </a:r>
            <a:r>
              <a:rPr lang="uk-UA" sz="2200" b="1" dirty="0" smtClean="0">
                <a:solidFill>
                  <a:srgbClr val="EA157A">
                    <a:lumMod val="50000"/>
                  </a:srgbClr>
                </a:solidFill>
                <a:cs typeface="Arial" charset="0"/>
              </a:rPr>
              <a:t>ДО</a:t>
            </a:r>
            <a:r>
              <a:rPr lang="en-US" sz="2200" b="1" dirty="0" smtClean="0">
                <a:solidFill>
                  <a:srgbClr val="EA157A">
                    <a:lumMod val="50000"/>
                  </a:srgbClr>
                </a:solidFill>
                <a:cs typeface="Arial" charset="0"/>
              </a:rPr>
              <a:t> </a:t>
            </a:r>
            <a:r>
              <a:rPr lang="uk-UA" sz="2200" b="1" dirty="0" smtClean="0">
                <a:solidFill>
                  <a:srgbClr val="EA157A">
                    <a:lumMod val="50000"/>
                  </a:srgbClr>
                </a:solidFill>
                <a:cs typeface="Arial" charset="0"/>
              </a:rPr>
              <a:t>ПЕНСІЙНОГО ФОНДУ </a:t>
            </a:r>
            <a:r>
              <a:rPr lang="uk-UA" sz="2200" b="1" dirty="0">
                <a:solidFill>
                  <a:srgbClr val="EA157A">
                    <a:lumMod val="50000"/>
                  </a:srgbClr>
                </a:solidFill>
                <a:cs typeface="Arial" charset="0"/>
              </a:rPr>
              <a:t>УКРАЇНИ</a:t>
            </a:r>
            <a:endParaRPr lang="en-US" sz="2200" b="1" dirty="0">
              <a:solidFill>
                <a:srgbClr val="EA157A">
                  <a:lumMod val="50000"/>
                </a:srgbClr>
              </a:solidFill>
              <a:cs typeface="Arial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200" b="1" i="1" dirty="0" smtClean="0">
                <a:solidFill>
                  <a:srgbClr val="002060"/>
                </a:solidFill>
                <a:cs typeface="Arial" charset="0"/>
              </a:rPr>
              <a:t>                </a:t>
            </a:r>
            <a:r>
              <a:rPr lang="uk-UA" sz="2200" b="1" i="1" dirty="0" smtClean="0">
                <a:solidFill>
                  <a:srgbClr val="002060"/>
                </a:solidFill>
                <a:cs typeface="Arial" charset="0"/>
              </a:rPr>
              <a:t> за січень-серпень 2019 року (оперативні дані)млн</a:t>
            </a:r>
            <a:r>
              <a:rPr lang="uk-UA" sz="2200" b="1" i="1" dirty="0">
                <a:solidFill>
                  <a:srgbClr val="002060"/>
                </a:solidFill>
                <a:cs typeface="Arial" charset="0"/>
              </a:rPr>
              <a:t>. </a:t>
            </a:r>
            <a:r>
              <a:rPr lang="uk-UA" sz="2200" b="1" i="1" dirty="0" err="1">
                <a:solidFill>
                  <a:srgbClr val="002060"/>
                </a:solidFill>
                <a:cs typeface="Arial" charset="0"/>
              </a:rPr>
              <a:t>грн</a:t>
            </a:r>
            <a:r>
              <a:rPr lang="ru-RU" sz="2200" b="1" i="1" dirty="0" smtClean="0">
                <a:solidFill>
                  <a:srgbClr val="002060"/>
                </a:solidFill>
                <a:cs typeface="Arial" charset="0"/>
              </a:rPr>
              <a:t>.</a:t>
            </a:r>
            <a:r>
              <a:rPr lang="en-US" sz="2200" b="1" i="1" dirty="0" smtClean="0">
                <a:solidFill>
                  <a:srgbClr val="002060"/>
                </a:solidFill>
                <a:cs typeface="Arial" charset="0"/>
              </a:rPr>
              <a:t> </a:t>
            </a:r>
            <a:endParaRPr lang="uk-UA" sz="2200" b="1" i="1" dirty="0">
              <a:solidFill>
                <a:srgbClr val="00206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25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536" y="116632"/>
            <a:ext cx="8420100" cy="936104"/>
          </a:xfrm>
        </p:spPr>
        <p:txBody>
          <a:bodyPr/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Book Antiqua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Динаміка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доходів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Пенсійного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фонду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України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        </a:t>
            </a: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</a:rPr>
              <a:t>за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sz="2400" b="1" dirty="0" smtClean="0">
                <a:solidFill>
                  <a:schemeClr val="accent2">
                    <a:lumMod val="50000"/>
                  </a:schemeClr>
                </a:solidFill>
              </a:rPr>
              <a:t>2018 </a:t>
            </a: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uk-UA" sz="2400" b="1" dirty="0" smtClean="0">
                <a:solidFill>
                  <a:schemeClr val="accent2">
                    <a:lumMod val="50000"/>
                  </a:schemeClr>
                </a:solidFill>
              </a:rPr>
              <a:t>2019 </a:t>
            </a: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</a:rPr>
              <a:t>роки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</a:rPr>
              <a:t>млн. грн.</a:t>
            </a:r>
            <a:br>
              <a:rPr lang="ru-RU" sz="2400" i="1" dirty="0">
                <a:solidFill>
                  <a:schemeClr val="accent2">
                    <a:lumMod val="50000"/>
                  </a:schemeClr>
                </a:solidFill>
              </a:rPr>
            </a:br>
            <a:endParaRPr lang="uk-UA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554578843"/>
              </p:ext>
            </p:extLst>
          </p:nvPr>
        </p:nvGraphicFramePr>
        <p:xfrm>
          <a:off x="272480" y="764704"/>
          <a:ext cx="9505056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4232920" y="4547608"/>
            <a:ext cx="1584176" cy="389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44888" y="437632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b="1" dirty="0" smtClean="0">
                <a:solidFill>
                  <a:srgbClr val="003300"/>
                </a:solidFill>
                <a:latin typeface="+mn-lt"/>
              </a:rPr>
              <a:t>+27 216,7</a:t>
            </a:r>
          </a:p>
          <a:p>
            <a:r>
              <a:rPr lang="uk-UA" sz="1000" b="1" dirty="0" smtClean="0">
                <a:solidFill>
                  <a:srgbClr val="003300"/>
                </a:solidFill>
                <a:latin typeface="+mn-lt"/>
              </a:rPr>
              <a:t>121,7%</a:t>
            </a:r>
            <a:endParaRPr lang="uk-UA" sz="1000" b="1" dirty="0">
              <a:solidFill>
                <a:srgbClr val="0033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94493962"/>
      </p:ext>
    </p:extLst>
  </p:cSld>
  <p:clrMapOvr>
    <a:masterClrMapping/>
  </p:clrMapOvr>
  <p:transition>
    <p:checker/>
  </p:transition>
</p:sld>
</file>

<file path=ppt/theme/theme1.xml><?xml version="1.0" encoding="utf-8"?>
<a:theme xmlns:a="http://schemas.openxmlformats.org/drawingml/2006/main" name="3_Оформление по умолчанию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22226</TotalTime>
  <Words>149</Words>
  <Application>Microsoft Office PowerPoint</Application>
  <PresentationFormat>Лист A4 (210x297 мм)</PresentationFormat>
  <Paragraphs>37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3_Оформление по умолчанию</vt:lpstr>
      <vt:lpstr>Презентация PowerPoint</vt:lpstr>
      <vt:lpstr>Презентация PowerPoint</vt:lpstr>
      <vt:lpstr> Динаміка доходів Пенсійного фонду України           за 2018 – 2019 роки, млн. грн.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Diakonchuk</cp:lastModifiedBy>
  <cp:revision>950</cp:revision>
  <cp:lastPrinted>2019-09-03T08:25:55Z</cp:lastPrinted>
  <dcterms:created xsi:type="dcterms:W3CDTF">2007-07-25T13:50:34Z</dcterms:created>
  <dcterms:modified xsi:type="dcterms:W3CDTF">2019-09-03T08:25:59Z</dcterms:modified>
</cp:coreProperties>
</file>