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</p:sldMasterIdLst>
  <p:notesMasterIdLst>
    <p:notesMasterId r:id="rId6"/>
  </p:notesMasterIdLst>
  <p:sldIdLst>
    <p:sldId id="357" r:id="rId3"/>
    <p:sldId id="358" r:id="rId4"/>
    <p:sldId id="364" r:id="rId5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176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2318853625464298E-2"/>
          <c:y val="3.753237944321976E-4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FF0066"/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за віком</a:t>
                    </a:r>
                  </a:p>
                  <a:p>
                    <a:r>
                      <a:rPr lang="en-US" sz="1300" baseline="0" dirty="0" smtClean="0"/>
                      <a:t> 8 </a:t>
                    </a:r>
                    <a:r>
                      <a:rPr lang="uk-UA" sz="1300" baseline="0" dirty="0" smtClean="0"/>
                      <a:t>588 595 осіб</a:t>
                    </a:r>
                  </a:p>
                  <a:p>
                    <a:r>
                      <a:rPr lang="uk-UA" sz="1300" baseline="0" dirty="0" smtClean="0"/>
                      <a:t>(3 016,46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по інвалідності</a:t>
                    </a:r>
                  </a:p>
                  <a:p>
                    <a:r>
                      <a:rPr lang="en-US" sz="1300" baseline="0" dirty="0" smtClean="0"/>
                      <a:t>1 3</a:t>
                    </a:r>
                    <a:r>
                      <a:rPr lang="uk-UA" sz="1300" baseline="0" dirty="0" smtClean="0"/>
                      <a:t>80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321 особа</a:t>
                    </a:r>
                  </a:p>
                  <a:p>
                    <a:r>
                      <a:rPr lang="uk-UA" sz="1300" baseline="0" dirty="0" smtClean="0"/>
                      <a:t>(2 450,46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2"/>
              <c:layout>
                <c:manualLayout>
                  <c:x val="0.10099732508353773"/>
                  <c:y val="-6.5543154499291795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у </a:t>
                    </a:r>
                    <a:r>
                      <a:rPr lang="uk-UA" sz="1300" baseline="0" dirty="0" err="1" smtClean="0"/>
                      <a:t>зв</a:t>
                    </a:r>
                    <a:r>
                      <a:rPr lang="en-US" sz="1300" baseline="0" dirty="0" smtClean="0"/>
                      <a:t>’</a:t>
                    </a:r>
                    <a:r>
                      <a:rPr lang="uk-UA" sz="1300" baseline="0" dirty="0" err="1" smtClean="0"/>
                      <a:t>язку</a:t>
                    </a:r>
                    <a:r>
                      <a:rPr lang="uk-UA" sz="1300" baseline="0" dirty="0" smtClean="0"/>
                      <a:t> з втратою</a:t>
                    </a:r>
                  </a:p>
                  <a:p>
                    <a:r>
                      <a:rPr lang="uk-UA" sz="1300" baseline="0" dirty="0" smtClean="0"/>
                      <a:t>годувальника</a:t>
                    </a:r>
                  </a:p>
                  <a:p>
                    <a:r>
                      <a:rPr lang="uk-UA" sz="1300" baseline="0" dirty="0" smtClean="0"/>
                      <a:t>521 390 осіб</a:t>
                    </a:r>
                  </a:p>
                  <a:p>
                    <a:r>
                      <a:rPr lang="uk-UA" sz="1300" baseline="0" dirty="0" smtClean="0"/>
                      <a:t>(2 687,14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3"/>
              <c:layout>
                <c:manualLayout>
                  <c:x val="0.2189870997239623"/>
                  <c:y val="6.2907716908080599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за вислугу років</a:t>
                    </a:r>
                  </a:p>
                  <a:p>
                    <a:r>
                      <a:rPr lang="uk-UA" sz="1300" baseline="0" dirty="0" smtClean="0"/>
                      <a:t>222 620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(2 785,08 грн.)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4"/>
              <c:layout>
                <c:manualLayout>
                  <c:x val="0.12546817865715504"/>
                  <c:y val="0.1660976649664045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соціальні пенсії</a:t>
                    </a:r>
                  </a:p>
                  <a:p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79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138</a:t>
                    </a:r>
                    <a:r>
                      <a:rPr lang="en-US" sz="1300" baseline="0" dirty="0" smtClean="0"/>
                      <a:t> 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(1 570,26 грн.)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5"/>
              <c:layout>
                <c:manualLayout>
                  <c:x val="-7.6743808760819279E-2"/>
                  <c:y val="0.19681822633742449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довічне грошове</a:t>
                    </a:r>
                  </a:p>
                  <a:p>
                    <a:r>
                      <a:rPr lang="uk-UA" sz="1300" baseline="0" dirty="0" smtClean="0"/>
                      <a:t>утримання суддів</a:t>
                    </a:r>
                  </a:p>
                  <a:p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339 осіб</a:t>
                    </a:r>
                  </a:p>
                  <a:p>
                    <a:r>
                      <a:rPr lang="uk-UA" sz="1300" baseline="0" dirty="0" smtClean="0"/>
                      <a:t>(45 578,47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6"/>
              <c:layout>
                <c:manualLayout>
                  <c:x val="-0.31165226688183145"/>
                  <c:y val="0.1906500520410013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пенсії 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військовослужбовців</a:t>
                    </a:r>
                  </a:p>
                  <a:p>
                    <a:r>
                      <a:rPr lang="en-US" sz="1300" baseline="0" dirty="0" smtClean="0"/>
                      <a:t>5</a:t>
                    </a:r>
                    <a:r>
                      <a:rPr lang="uk-UA" sz="1300" baseline="0" dirty="0" smtClean="0"/>
                      <a:t>53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784</a:t>
                    </a:r>
                    <a:r>
                      <a:rPr lang="en-US" sz="1300" baseline="0" dirty="0" smtClean="0"/>
                      <a:t>  </a:t>
                    </a:r>
                    <a:r>
                      <a:rPr lang="uk-UA" sz="1300" baseline="0" dirty="0" smtClean="0"/>
                      <a:t>особи</a:t>
                    </a:r>
                  </a:p>
                  <a:p>
                    <a:r>
                      <a:rPr lang="uk-UA" sz="1300" baseline="0" dirty="0" smtClean="0"/>
                      <a:t>(</a:t>
                    </a:r>
                    <a:r>
                      <a:rPr lang="uk-UA" sz="1300" baseline="0" smtClean="0"/>
                      <a:t>4 842,53 </a:t>
                    </a:r>
                    <a:r>
                      <a:rPr lang="uk-UA" sz="1300" baseline="0" dirty="0" smtClean="0"/>
                      <a:t>грн.)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за віком 8 588 595 осіб (3 016,46грн.)</c:v>
                </c:pt>
                <c:pt idx="1">
                  <c:v>по інвалідності 1 380 321 осіб (2 450,46 грн.)</c:v>
                </c:pt>
                <c:pt idx="2">
                  <c:v>у зв'язку з втратою годувальника 521 390 особи (2 687,14 грн.)</c:v>
                </c:pt>
                <c:pt idx="3">
                  <c:v>за вислугу років 222 620 осіб (2 785,08 грн.)</c:v>
                </c:pt>
                <c:pt idx="4">
                  <c:v>соціальні пенсії 79 138 осіб (1 570,26 грн.)</c:v>
                </c:pt>
                <c:pt idx="5">
                  <c:v>довічне грошове утримання суддів 3 339 осіб (45 578,47 грн.)</c:v>
                </c:pt>
                <c:pt idx="6">
                  <c:v>пенсії військовослужбовців 553 784 особи (4 842,53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8588595</c:v>
                </c:pt>
                <c:pt idx="1">
                  <c:v>1380321</c:v>
                </c:pt>
                <c:pt idx="2">
                  <c:v>521390</c:v>
                </c:pt>
                <c:pt idx="3">
                  <c:v>222620</c:v>
                </c:pt>
                <c:pt idx="4">
                  <c:v>79138</c:v>
                </c:pt>
                <c:pt idx="5">
                  <c:v>3339</c:v>
                </c:pt>
                <c:pt idx="6">
                  <c:v>553784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086668434047391E-2"/>
                  <c:y val="-6.8487761686353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4526455800292345E-2"/>
                  <c:y val="9.5743330106178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8481264276495298E-2"/>
                  <c:y val="8.06259621946767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4526455800292345E-2"/>
                  <c:y val="-7.00732008782423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7299017359844598E-2"/>
                  <c:y val="6.59679570773019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5298569355818789E-2"/>
                  <c:y val="6.1296512301394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0"/>
                  <c:y val="-3.6457455215261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_-* #,##0.00\ _г_р_н_._-;\-* #,##0.00\ _г_р_н_._-;_-* "-"??\ _г_р_н_._-;_-@_-</c:formatCode>
                <c:ptCount val="25"/>
                <c:pt idx="0">
                  <c:v>2528.69</c:v>
                </c:pt>
                <c:pt idx="1">
                  <c:v>2539.15</c:v>
                </c:pt>
                <c:pt idx="2">
                  <c:v>3434.54</c:v>
                </c:pt>
                <c:pt idx="3">
                  <c:v>3963.2</c:v>
                </c:pt>
                <c:pt idx="4">
                  <c:v>2626.63</c:v>
                </c:pt>
                <c:pt idx="5">
                  <c:v>2394.5500000000002</c:v>
                </c:pt>
                <c:pt idx="6">
                  <c:v>3200.93</c:v>
                </c:pt>
                <c:pt idx="7">
                  <c:v>2579.0100000000002</c:v>
                </c:pt>
                <c:pt idx="8">
                  <c:v>3073.82</c:v>
                </c:pt>
                <c:pt idx="9">
                  <c:v>2668.77</c:v>
                </c:pt>
                <c:pt idx="10">
                  <c:v>3670.38</c:v>
                </c:pt>
                <c:pt idx="11">
                  <c:v>2746.12</c:v>
                </c:pt>
                <c:pt idx="12">
                  <c:v>2807.64</c:v>
                </c:pt>
                <c:pt idx="13">
                  <c:v>2864.45</c:v>
                </c:pt>
                <c:pt idx="14">
                  <c:v>2949.69</c:v>
                </c:pt>
                <c:pt idx="15">
                  <c:v>2524.86</c:v>
                </c:pt>
                <c:pt idx="16">
                  <c:v>2720.83</c:v>
                </c:pt>
                <c:pt idx="17">
                  <c:v>2323.2399999999998</c:v>
                </c:pt>
                <c:pt idx="18">
                  <c:v>3069.49</c:v>
                </c:pt>
                <c:pt idx="19">
                  <c:v>2590.89</c:v>
                </c:pt>
                <c:pt idx="20">
                  <c:v>2530.6799999999998</c:v>
                </c:pt>
                <c:pt idx="21">
                  <c:v>2690.24</c:v>
                </c:pt>
                <c:pt idx="22">
                  <c:v>2394.23</c:v>
                </c:pt>
                <c:pt idx="23">
                  <c:v>2690.51</c:v>
                </c:pt>
                <c:pt idx="24">
                  <c:v>4167.12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2261760"/>
        <c:axId val="172264448"/>
      </c:lineChart>
      <c:catAx>
        <c:axId val="172261760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172264448"/>
        <c:crossesAt val="200"/>
        <c:auto val="1"/>
        <c:lblAlgn val="ctr"/>
        <c:lblOffset val="100"/>
        <c:noMultiLvlLbl val="0"/>
      </c:catAx>
      <c:valAx>
        <c:axId val="172264448"/>
        <c:scaling>
          <c:orientation val="minMax"/>
          <c:max val="4500"/>
          <c:min val="2000"/>
        </c:scaling>
        <c:delete val="0"/>
        <c:axPos val="l"/>
        <c:majorGridlines>
          <c:spPr>
            <a:ln>
              <a:solidFill>
                <a:schemeClr val="accent1"/>
              </a:solidFill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172261760"/>
        <c:crosses val="autoZero"/>
        <c:crossBetween val="between"/>
        <c:majorUnit val="250"/>
        <c:minorUnit val="2.0000000000000004E-2"/>
      </c:valAx>
      <c:spPr>
        <a:gradFill>
          <a:gsLst>
            <a:gs pos="0">
              <a:schemeClr val="accent5">
                <a:lumMod val="75000"/>
              </a:schemeClr>
            </a:gs>
            <a:gs pos="50000">
              <a:schemeClr val="bg1">
                <a:lumMod val="85000"/>
              </a:schemeClr>
            </a:gs>
            <a:gs pos="100000">
              <a:schemeClr val="accent1">
                <a:lumMod val="9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</c:dPt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73448</c:v>
                </c:pt>
                <c:pt idx="1">
                  <c:v>1820</c:v>
                </c:pt>
                <c:pt idx="2">
                  <c:v>4769457</c:v>
                </c:pt>
                <c:pt idx="3">
                  <c:v>3121071</c:v>
                </c:pt>
                <c:pt idx="4">
                  <c:v>1422478</c:v>
                </c:pt>
                <c:pt idx="5">
                  <c:v>688633</c:v>
                </c:pt>
                <c:pt idx="6">
                  <c:v>1027680</c:v>
                </c:pt>
                <c:pt idx="7">
                  <c:v>244600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Лист1!$C$2:$C$9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Лист1!$D$2:$D$9</c:f>
              <c:numCache>
                <c:formatCode>0.0%</c:formatCode>
                <c:ptCount val="8"/>
                <c:pt idx="0">
                  <c:v>6.0000000000000001E-3</c:v>
                </c:pt>
                <c:pt idx="1">
                  <c:v>1E-3</c:v>
                </c:pt>
                <c:pt idx="2">
                  <c:v>0.42</c:v>
                </c:pt>
                <c:pt idx="3">
                  <c:v>0.27500000000000002</c:v>
                </c:pt>
                <c:pt idx="4">
                  <c:v>0.125</c:v>
                </c:pt>
                <c:pt idx="5">
                  <c:v>6.0999999999999999E-2</c:v>
                </c:pt>
                <c:pt idx="6">
                  <c:v>9.0999999999999998E-2</c:v>
                </c:pt>
                <c:pt idx="7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592128"/>
        <c:axId val="150593920"/>
        <c:axId val="0"/>
      </c:bar3DChart>
      <c:catAx>
        <c:axId val="1505921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50593920"/>
        <c:crosses val="autoZero"/>
        <c:auto val="1"/>
        <c:lblAlgn val="ctr"/>
        <c:lblOffset val="100"/>
        <c:noMultiLvlLbl val="0"/>
      </c:catAx>
      <c:valAx>
        <c:axId val="150593920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505921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0.01054</cdr:x>
      <cdr:y>0.56579</cdr:y>
    </cdr:from>
    <cdr:to>
      <cdr:x>0.38033</cdr:x>
      <cdr:y>0.78947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103064" y="3096347"/>
          <a:ext cx="3615069" cy="1224113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i="1" dirty="0" smtClean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r>
            <a:rPr lang="uk-UA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11 349 187 осіб;</a:t>
          </a:r>
        </a:p>
        <a:p xmlns:a="http://schemas.openxmlformats.org/drawingml/2006/main">
          <a:r>
            <a:rPr lang="uk-UA" sz="1200" b="1" i="1" dirty="0" smtClean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</a:p>
        <a:p xmlns:a="http://schemas.openxmlformats.org/drawingml/2006/main">
          <a:r>
            <a:rPr lang="uk-UA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    –  3 019,62 грн.</a:t>
          </a:r>
          <a:endParaRPr lang="ru-RU" sz="120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0.05232</cdr:x>
      <cdr:y>0.40217</cdr:y>
    </cdr:from>
    <cdr:to>
      <cdr:x>0.14202</cdr:x>
      <cdr:y>0.45723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504056" y="2103884"/>
          <a:ext cx="864095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019</a:t>
          </a:r>
          <a:r>
            <a:rPr lang="en-US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62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0.14949</cdr:x>
      <cdr:y>0.44346</cdr:y>
    </cdr:from>
    <cdr:to>
      <cdr:x>0.97168</cdr:x>
      <cdr:y>0.44346</cdr:y>
    </cdr:to>
    <cdr:cxnSp macro="">
      <cdr:nvCxnSpPr>
        <cdr:cNvPr id="5" name="Прямая соединительная линия 4"/>
        <cdr:cNvCxnSpPr/>
      </cdr:nvCxnSpPr>
      <cdr:spPr bwMode="auto">
        <a:xfrm xmlns:a="http://schemas.openxmlformats.org/drawingml/2006/main">
          <a:off x="1440160" y="2319908"/>
          <a:ext cx="7920835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0.2577</cdr:x>
      <cdr:y>0.79797</cdr:y>
    </cdr:from>
    <cdr:to>
      <cdr:x>0.44761</cdr:x>
      <cdr:y>0.91319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445950" y="3964755"/>
          <a:ext cx="1802522" cy="572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73 448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0,6%</a:t>
          </a:r>
          <a:endParaRPr lang="uk-UA" sz="1000" b="1" dirty="0" smtClean="0">
            <a:solidFill>
              <a:schemeClr val="bg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908,00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  <a:endParaRPr lang="uk-UA" sz="1000" b="1" dirty="0">
            <a:solidFill>
              <a:schemeClr val="bg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0.26553</cdr:x>
      <cdr:y>0.70636</cdr:y>
    </cdr:from>
    <cdr:to>
      <cdr:x>0.55382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520281" y="3509586"/>
          <a:ext cx="2736304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1 820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0,1%</a:t>
          </a:r>
        </a:p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458,08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  <a:endParaRPr lang="uk-UA" sz="10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0.79659</cdr:x>
      <cdr:y>0.57908</cdr:y>
    </cdr:from>
    <cdr:to>
      <cdr:x>1</cdr:x>
      <cdr:y>0.72227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7560840" y="2877189"/>
          <a:ext cx="1930624" cy="7114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769 457 осіб; 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42,0%</a:t>
          </a:r>
        </a:p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832,46грн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10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0.72073</cdr:x>
      <cdr:y>0.48362</cdr:y>
    </cdr:from>
    <cdr:to>
      <cdr:x>0.99385</cdr:x>
      <cdr:y>0.59499</cdr:y>
    </cdr:to>
    <cdr:sp macro="" textlink="">
      <cdr:nvSpPr>
        <cdr:cNvPr id="5" name="Прямоугольник 4"/>
        <cdr:cNvSpPr/>
      </cdr:nvSpPr>
      <cdr:spPr bwMode="auto">
        <a:xfrm xmlns:a="http://schemas.openxmlformats.org/drawingml/2006/main">
          <a:off x="6840760" y="2402891"/>
          <a:ext cx="2592287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121 071 особа; 27,5% </a:t>
          </a:r>
          <a:endParaRPr lang="uk-UA" sz="10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2 </a:t>
          </a:r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390,92 </a:t>
          </a:r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</a:p>
        <a:p xmlns:a="http://schemas.openxmlformats.org/drawingml/2006/main"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0.45154</cdr:x>
      <cdr:y>0.35634</cdr:y>
    </cdr:from>
    <cdr:to>
      <cdr:x>0.69461</cdr:x>
      <cdr:y>0.51544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025660" y="1612782"/>
          <a:ext cx="2167028" cy="720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422 478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12,5%</a:t>
          </a:r>
          <a:endParaRPr lang="uk-UA" sz="1000" b="1" dirty="0" smtClean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3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440,34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0.34654</cdr:x>
      <cdr:y>0.26088</cdr:y>
    </cdr:from>
    <cdr:to>
      <cdr:x>0.5573</cdr:x>
      <cdr:y>0.38816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3089543" y="1180733"/>
          <a:ext cx="1879009" cy="576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688 633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особи;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6,1%</a:t>
          </a:r>
          <a:endParaRPr lang="uk-UA" sz="1000" b="1" dirty="0" smtClean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447,70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  <a:endParaRPr lang="uk-UA" sz="1000" b="1" dirty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0.395</cdr:x>
      <cdr:y>0.16542</cdr:y>
    </cdr:from>
    <cdr:to>
      <cdr:x>0.62191</cdr:x>
      <cdr:y>0.26088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3521583" y="748685"/>
          <a:ext cx="2023033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027 680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9,1%</a:t>
          </a:r>
          <a:endParaRPr lang="uk-UA" sz="1000" b="1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6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718,14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0.26577</cdr:x>
      <cdr:y>0.06996</cdr:y>
    </cdr:from>
    <cdr:to>
      <cdr:x>0.48461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369446" y="316636"/>
          <a:ext cx="1951034" cy="504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244 600 осіб; 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2,1%</a:t>
          </a:r>
        </a:p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12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829,54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грн.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0.67521</cdr:x>
      <cdr:y>0</cdr:y>
    </cdr:from>
    <cdr:to>
      <cdr:x>1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6408712" y="0"/>
          <a:ext cx="3082752" cy="1008112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 smtClean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11 349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187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осіб;</a:t>
          </a:r>
        </a:p>
        <a:p xmlns:a="http://schemas.openxmlformats.org/drawingml/2006/main">
          <a:pPr algn="ctr"/>
          <a:r>
            <a:rPr lang="uk-UA" sz="1050" b="1" i="1" dirty="0" smtClean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019,62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грн.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45F00-62C8-4FE5-9AE7-ED38C5EA8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91895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EA8C8-C0BB-4BD2-9B24-9D1485024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740884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6918-804E-46C1-857C-92FEB8FE0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821211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2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F906-A58C-499F-AB7D-D3D7F0C29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56469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9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9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908F-8BAA-49C8-A62C-412C969B1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04832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06AA-78D8-404E-97E7-0A2E92108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77997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B4B5-C170-4D91-BAB7-F11D433F2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48258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055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5FE7-D1CD-42A5-9A61-3A7EA161D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2544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1DD91-C40C-406F-907C-7413A44A2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02436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726CB-405E-428A-904D-E7D2D4D00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753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3" y="274643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88331-3E45-43F1-8D87-C71AD4A35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90354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11889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45F00-62C8-4FE5-9AE7-ED38C5EA88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712557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EA8C8-C0BB-4BD2-9B24-9D14850240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97438"/>
      </p:ext>
    </p:extLst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6918-804E-46C1-857C-92FEB8FE0E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92152"/>
      </p:ext>
    </p:extLst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F906-A58C-499F-AB7D-D3D7F0C29C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69508"/>
      </p:ext>
    </p:extLst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908F-8BAA-49C8-A62C-412C969B1A2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65432"/>
      </p:ext>
    </p:extLst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06AA-78D8-404E-97E7-0A2E921083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00688"/>
      </p:ext>
    </p:extLst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B4B5-C170-4D91-BAB7-F11D433F278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328101"/>
      </p:ext>
    </p:extLst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5FE7-D1CD-42A5-9A61-3A7EA161D62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28903"/>
      </p:ext>
    </p:extLst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1DD91-C40C-406F-907C-7413A44A2D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24305"/>
      </p:ext>
    </p:extLst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726CB-405E-428A-904D-E7D2D4D005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71935"/>
      </p:ext>
    </p:extLst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88331-3E45-43F1-8D87-C71AD4A3595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06928"/>
      </p:ext>
    </p:extLst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2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60268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71584B6C-136C-4AA1-86FD-B63F5D0C0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71584B6C-136C-4AA1-86FD-B63F5D0C0F88}" type="slidenum">
              <a:rPr lang="ru-RU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105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081802861"/>
              </p:ext>
            </p:extLst>
          </p:nvPr>
        </p:nvGraphicFramePr>
        <p:xfrm>
          <a:off x="25400" y="1262658"/>
          <a:ext cx="977607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7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01.10.2019 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року</a:t>
            </a:r>
          </a:p>
        </p:txBody>
      </p:sp>
    </p:spTree>
    <p:extLst>
      <p:ext uri="{BB962C8B-B14F-4D97-AF65-F5344CB8AC3E}">
        <p14:creationId xmlns:p14="http://schemas.microsoft.com/office/powerpoint/2010/main" val="296369857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76332032"/>
              </p:ext>
            </p:extLst>
          </p:nvPr>
        </p:nvGraphicFramePr>
        <p:xfrm>
          <a:off x="128464" y="1181100"/>
          <a:ext cx="9633842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920555" y="260648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</a:t>
            </a:r>
            <a:r>
              <a:rPr lang="uk-UA" sz="2200" b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ПРИЗНАЧЕНОЇ ПЕНСІЙНОЇ 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ВИПЛАТИ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01.10.2019 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року </a:t>
            </a:r>
          </a:p>
        </p:txBody>
      </p:sp>
    </p:spTree>
    <p:extLst>
      <p:ext uri="{BB962C8B-B14F-4D97-AF65-F5344CB8AC3E}">
        <p14:creationId xmlns:p14="http://schemas.microsoft.com/office/powerpoint/2010/main" val="1425638442"/>
      </p:ext>
    </p:extLst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</a:t>
            </a:r>
            <a:r>
              <a:rPr lang="uk-UA" sz="1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01.10.2019 </a:t>
            </a: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133388095"/>
              </p:ext>
            </p:extLst>
          </p:nvPr>
        </p:nvGraphicFramePr>
        <p:xfrm>
          <a:off x="128464" y="1556792"/>
          <a:ext cx="949146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753274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Оформление по умолчанию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10845</TotalTime>
  <Words>324</Words>
  <Application>Microsoft Office PowerPoint</Application>
  <PresentationFormat>Лист A4 (210x297 мм)</PresentationFormat>
  <Paragraphs>77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Оформление по умолчанию</vt:lpstr>
      <vt:lpstr>3_Оформление по умолчанию</vt:lpstr>
      <vt:lpstr>Презентация PowerPoint</vt:lpstr>
      <vt:lpstr>Презентация PowerPoint</vt:lpstr>
      <vt:lpstr>Питома вага пенсіонерів за розмірами призначених  місячних пенсій у загальній їх чисельності  станом на 01.10.2019 року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560</cp:revision>
  <cp:lastPrinted>2019-10-10T09:12:14Z</cp:lastPrinted>
  <dcterms:created xsi:type="dcterms:W3CDTF">2007-07-25T13:50:34Z</dcterms:created>
  <dcterms:modified xsi:type="dcterms:W3CDTF">2019-10-10T11:27:26Z</dcterms:modified>
</cp:coreProperties>
</file>