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  <p:sldMasterId id="2147484073" r:id="rId5"/>
  </p:sldMasterIdLst>
  <p:notesMasterIdLst>
    <p:notesMasterId r:id="rId15"/>
  </p:notesMasterIdLst>
  <p:sldIdLst>
    <p:sldId id="431" r:id="rId6"/>
    <p:sldId id="432" r:id="rId7"/>
    <p:sldId id="462" r:id="rId8"/>
    <p:sldId id="448" r:id="rId9"/>
    <p:sldId id="449" r:id="rId10"/>
    <p:sldId id="451" r:id="rId11"/>
    <p:sldId id="467" r:id="rId12"/>
    <p:sldId id="455" r:id="rId13"/>
    <p:sldId id="460" r:id="rId14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0" autoAdjust="0"/>
    <p:restoredTop sz="99824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463C-40C9-9C35-A07A30A7318C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463C-40C9-9C35-A07A30A7318C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463C-40C9-9C35-A07A30A7318C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63C-40C9-9C35-A07A30A7318C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8775.2999999999993</c:v>
                </c:pt>
                <c:pt idx="1">
                  <c:v>528.00000000000045</c:v>
                </c:pt>
                <c:pt idx="2">
                  <c:v>211.1</c:v>
                </c:pt>
                <c:pt idx="3">
                  <c:v>806.5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3C-40C9-9C35-A07A30A73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08E-43E2-A22A-5ABC681D8BA5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8E-43E2-A22A-5ABC681D8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серпень 17</c:v>
                </c:pt>
                <c:pt idx="2">
                  <c:v>січень 18</c:v>
                </c:pt>
                <c:pt idx="3">
                  <c:v>серпень 18</c:v>
                </c:pt>
                <c:pt idx="4">
                  <c:v>січень 19</c:v>
                </c:pt>
                <c:pt idx="5">
                  <c:v>серпень 19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1666.7</c:v>
                </c:pt>
                <c:pt idx="1">
                  <c:v>1386.3</c:v>
                </c:pt>
                <c:pt idx="2">
                  <c:v>1358.8</c:v>
                </c:pt>
                <c:pt idx="3">
                  <c:v>1185.8</c:v>
                </c:pt>
                <c:pt idx="4">
                  <c:v>1225.2</c:v>
                </c:pt>
                <c:pt idx="5">
                  <c:v>1094.8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6-4821-8899-B72B32F77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/3723,0/4173,0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серпень 17</c:v>
                </c:pt>
                <c:pt idx="2">
                  <c:v>січень 18</c:v>
                </c:pt>
                <c:pt idx="3">
                  <c:v>серпень 18</c:v>
                </c:pt>
                <c:pt idx="4">
                  <c:v>січень 19</c:v>
                </c:pt>
                <c:pt idx="5">
                  <c:v>серпень 19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1286.3</c:v>
                </c:pt>
                <c:pt idx="1">
                  <c:v>785.5</c:v>
                </c:pt>
                <c:pt idx="2">
                  <c:v>842.1</c:v>
                </c:pt>
                <c:pt idx="3">
                  <c:v>597.29999999999995</c:v>
                </c:pt>
                <c:pt idx="4">
                  <c:v>708.2</c:v>
                </c:pt>
                <c:pt idx="5">
                  <c:v>419.6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06-4821-8899-B72B32F77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3200,01/3723,01/4173,01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серпень 17</c:v>
                </c:pt>
                <c:pt idx="2">
                  <c:v>січень 18</c:v>
                </c:pt>
                <c:pt idx="3">
                  <c:v>серпень 18</c:v>
                </c:pt>
                <c:pt idx="4">
                  <c:v>січень 19</c:v>
                </c:pt>
                <c:pt idx="5">
                  <c:v>серпень 19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5929.9</c:v>
                </c:pt>
                <c:pt idx="1">
                  <c:v>6200.7</c:v>
                </c:pt>
                <c:pt idx="2">
                  <c:v>6446.9</c:v>
                </c:pt>
                <c:pt idx="3">
                  <c:v>6319.9</c:v>
                </c:pt>
                <c:pt idx="4">
                  <c:v>6602.8</c:v>
                </c:pt>
                <c:pt idx="5">
                  <c:v>6453.2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06-4821-8899-B72B32F773C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06-4821-8899-B72B32F77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серпень 17</c:v>
                </c:pt>
                <c:pt idx="2">
                  <c:v>січень 18</c:v>
                </c:pt>
                <c:pt idx="3">
                  <c:v>серпень 18</c:v>
                </c:pt>
                <c:pt idx="4">
                  <c:v>січень 19</c:v>
                </c:pt>
                <c:pt idx="5">
                  <c:v>серпень 19</c:v>
                </c:pt>
              </c:strCache>
            </c:strRef>
          </c:cat>
          <c:val>
            <c:numRef>
              <c:f>Лист1!$E$2:$E$7</c:f>
              <c:numCache>
                <c:formatCode>#,##0.0</c:formatCode>
                <c:ptCount val="6"/>
                <c:pt idx="0">
                  <c:v>1099.3999999999987</c:v>
                </c:pt>
                <c:pt idx="1">
                  <c:v>1754.2</c:v>
                </c:pt>
                <c:pt idx="2">
                  <c:v>1355.2</c:v>
                </c:pt>
                <c:pt idx="3">
                  <c:v>2068.1999999999998</c:v>
                </c:pt>
                <c:pt idx="4">
                  <c:v>1706.5</c:v>
                </c:pt>
                <c:pt idx="5">
                  <c:v>2353.3000000000002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06-4821-8899-B72B32F77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030016"/>
        <c:axId val="151044096"/>
        <c:axId val="0"/>
      </c:bar3DChart>
      <c:catAx>
        <c:axId val="15103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51044096"/>
        <c:crosses val="autoZero"/>
        <c:auto val="1"/>
        <c:lblAlgn val="ctr"/>
        <c:lblOffset val="100"/>
        <c:noMultiLvlLbl val="0"/>
      </c:catAx>
      <c:valAx>
        <c:axId val="15104409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51030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148339945759065"/>
          <c:y val="0"/>
          <c:w val="0.14453749660156107"/>
          <c:h val="1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2018</c:v>
                </c:pt>
                <c:pt idx="1">
                  <c:v>грудень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10171.200000000001</c:v>
                </c:pt>
                <c:pt idx="1">
                  <c:v>10385.700000000001</c:v>
                </c:pt>
                <c:pt idx="2">
                  <c:v>10320.9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2-46DA-AF68-A035275FFC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E2-46DA-AF68-A035275FFC25}"/>
                </c:ext>
              </c:extLst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2018</c:v>
                </c:pt>
                <c:pt idx="1">
                  <c:v>грудень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1312.2</c:v>
                </c:pt>
                <c:pt idx="1">
                  <c:v>1301.7</c:v>
                </c:pt>
                <c:pt idx="2">
                  <c:v>1265.8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E2-46DA-AF68-A035275FFC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2018</c:v>
                </c:pt>
                <c:pt idx="1">
                  <c:v>грудень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395.8</c:v>
                </c:pt>
                <c:pt idx="1">
                  <c:v>404.2</c:v>
                </c:pt>
                <c:pt idx="2">
                  <c:v>412.7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E2-46DA-AF68-A035275FFC2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2018</c:v>
                </c:pt>
                <c:pt idx="1">
                  <c:v>грудень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1093.3</c:v>
                </c:pt>
                <c:pt idx="1">
                  <c:v>1094.5</c:v>
                </c:pt>
                <c:pt idx="2">
                  <c:v>1265.7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E2-46DA-AF68-A035275FFC2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E2-46DA-AF68-A035275FFC25}"/>
                </c:ext>
              </c:extLst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E2-46DA-AF68-A035275FFC25}"/>
                </c:ext>
              </c:extLst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E2-46DA-AF68-A035275FF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2018</c:v>
                </c:pt>
                <c:pt idx="1">
                  <c:v>грудень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3.3</c:v>
                </c:pt>
                <c:pt idx="1">
                  <c:v>5.4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E2-46DA-AF68-A035275FF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489216"/>
        <c:axId val="196490752"/>
        <c:axId val="0"/>
      </c:bar3DChart>
      <c:catAx>
        <c:axId val="196489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490752"/>
        <c:crosses val="autoZero"/>
        <c:auto val="1"/>
        <c:lblAlgn val="ctr"/>
        <c:lblOffset val="100"/>
        <c:noMultiLvlLbl val="0"/>
      </c:catAx>
      <c:valAx>
        <c:axId val="196490752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489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632582592201815E-2"/>
                  <c:y val="1.274958739524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4.76325825922018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8619999237716491E-3"/>
                  <c:y val="-2.974920457298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серпень 2017</c:v>
                </c:pt>
                <c:pt idx="2">
                  <c:v>січень 2018 </c:v>
                </c:pt>
                <c:pt idx="3">
                  <c:v>серпень 2018 </c:v>
                </c:pt>
                <c:pt idx="4">
                  <c:v>січень 2019 </c:v>
                </c:pt>
                <c:pt idx="5">
                  <c:v>серпень 2019 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265997</c:v>
                </c:pt>
                <c:pt idx="1">
                  <c:v>291794</c:v>
                </c:pt>
                <c:pt idx="2">
                  <c:v>237052</c:v>
                </c:pt>
                <c:pt idx="3">
                  <c:v>261024</c:v>
                </c:pt>
                <c:pt idx="4">
                  <c:v>190250</c:v>
                </c:pt>
                <c:pt idx="5">
                  <c:v>211077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01095012152172E-3"/>
                  <c:y val="-3.399889972064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1.1774644666407706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9.4822189262020358E-3"/>
                  <c:y val="-3.2146361247679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серпень 2017</c:v>
                </c:pt>
                <c:pt idx="2">
                  <c:v>січень 2018 </c:v>
                </c:pt>
                <c:pt idx="3">
                  <c:v>серпень 2018 </c:v>
                </c:pt>
                <c:pt idx="4">
                  <c:v>січень 2019 </c:v>
                </c:pt>
                <c:pt idx="5">
                  <c:v>серпень 2019 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18916</c:v>
                </c:pt>
                <c:pt idx="1">
                  <c:v>24240</c:v>
                </c:pt>
                <c:pt idx="2">
                  <c:v>18962</c:v>
                </c:pt>
                <c:pt idx="3">
                  <c:v>21023</c:v>
                </c:pt>
                <c:pt idx="4">
                  <c:v>20305</c:v>
                </c:pt>
                <c:pt idx="5">
                  <c:v>20493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650880"/>
        <c:axId val="196652416"/>
        <c:axId val="0"/>
      </c:bar3DChart>
      <c:catAx>
        <c:axId val="19665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652416"/>
        <c:crosses val="autoZero"/>
        <c:auto val="1"/>
        <c:lblAlgn val="ctr"/>
        <c:lblOffset val="100"/>
        <c:noMultiLvlLbl val="0"/>
      </c:catAx>
      <c:valAx>
        <c:axId val="19665241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9665088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серпень 2017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10126.700000000001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8-412C-8FF9-697A82155B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серпень 2018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E8-412C-8FF9-697A82155BA0}"/>
                </c:ext>
              </c:extLst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E8-412C-8FF9-697A82155BA0}"/>
                </c:ext>
              </c:extLst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E8-412C-8FF9-697A82155BA0}"/>
                </c:ext>
              </c:extLst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E8-412C-8FF9-697A82155BA0}"/>
                </c:ext>
              </c:extLst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E8-412C-8FF9-697A82155BA0}"/>
                </c:ext>
              </c:extLst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E8-412C-8FF9-697A82155BA0}"/>
                </c:ext>
              </c:extLst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E8-412C-8FF9-697A82155BA0}"/>
                </c:ext>
              </c:extLst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E8-412C-8FF9-697A82155BA0}"/>
                </c:ext>
              </c:extLst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E8-412C-8FF9-697A82155BA0}"/>
                </c:ext>
              </c:extLst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4E8-412C-8FF9-697A82155BA0}"/>
                </c:ext>
              </c:extLst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E8-412C-8FF9-697A82155BA0}"/>
                </c:ext>
              </c:extLst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4E8-412C-8FF9-697A82155BA0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10171.200000000001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4E8-412C-8FF9-697A82155B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серпень 2019 рік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10320.9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4E8-412C-8FF9-697A82155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5665792"/>
        <c:axId val="205667328"/>
        <c:axId val="196645760"/>
      </c:bar3DChart>
      <c:catAx>
        <c:axId val="205665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667328"/>
        <c:crosses val="autoZero"/>
        <c:auto val="1"/>
        <c:lblAlgn val="ctr"/>
        <c:lblOffset val="100"/>
        <c:noMultiLvlLbl val="0"/>
      </c:catAx>
      <c:valAx>
        <c:axId val="2056673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UA"/>
          </a:p>
        </c:txPr>
        <c:crossAx val="205665792"/>
        <c:crosses val="autoZero"/>
        <c:crossBetween val="between"/>
        <c:majorUnit val="250"/>
        <c:minorUnit val="100"/>
      </c:valAx>
      <c:serAx>
        <c:axId val="196645760"/>
        <c:scaling>
          <c:orientation val="minMax"/>
        </c:scaling>
        <c:delete val="1"/>
        <c:axPos val="b"/>
        <c:majorTickMark val="out"/>
        <c:minorTickMark val="none"/>
        <c:tickLblPos val="nextTo"/>
        <c:crossAx val="205667328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265353769066E-3"/>
                  <c:y val="0.1238501449461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0063294085164826E-7"/>
                  <c:y val="0.15459062365072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  <c:pt idx="19">
                  <c:v>серп.19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45.8</c:v>
                </c:pt>
                <c:pt idx="1">
                  <c:v>44.2</c:v>
                </c:pt>
                <c:pt idx="2">
                  <c:v>42.6</c:v>
                </c:pt>
                <c:pt idx="3">
                  <c:v>41.3</c:v>
                </c:pt>
                <c:pt idx="4">
                  <c:v>40.5</c:v>
                </c:pt>
                <c:pt idx="5">
                  <c:v>40.799999999999997</c:v>
                </c:pt>
                <c:pt idx="6">
                  <c:v>39.299999999999997</c:v>
                </c:pt>
                <c:pt idx="7" formatCode="0.0">
                  <c:v>39</c:v>
                </c:pt>
                <c:pt idx="8">
                  <c:v>38.799999999999997</c:v>
                </c:pt>
                <c:pt idx="9">
                  <c:v>38.799999999999997</c:v>
                </c:pt>
                <c:pt idx="10" formatCode="0.0">
                  <c:v>33</c:v>
                </c:pt>
                <c:pt idx="11" formatCode="0.0">
                  <c:v>32.1</c:v>
                </c:pt>
                <c:pt idx="12" formatCode="0.0">
                  <c:v>38.299999999999997</c:v>
                </c:pt>
                <c:pt idx="13" formatCode="0.0">
                  <c:v>36.700000000000003</c:v>
                </c:pt>
                <c:pt idx="14" formatCode="0.0">
                  <c:v>35.5</c:v>
                </c:pt>
                <c:pt idx="15" formatCode="0.0">
                  <c:v>34.9</c:v>
                </c:pt>
                <c:pt idx="16" formatCode="0.0">
                  <c:v>34.200000000000003</c:v>
                </c:pt>
                <c:pt idx="17" formatCode="0.0">
                  <c:v>34.6</c:v>
                </c:pt>
                <c:pt idx="18" formatCode="0.0">
                  <c:v>29.8</c:v>
                </c:pt>
                <c:pt idx="19" formatCode="0.0">
                  <c:v>29.7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99424"/>
        <c:axId val="20580096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90300111489E-2"/>
                  <c:y val="-5.87980908882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  <c:pt idx="19">
                  <c:v>серп.19</c:v>
                </c:pt>
              </c:strCache>
            </c:strRef>
          </c:cat>
          <c:val>
            <c:numRef>
              <c:f>Лист1!$C$2:$C$21</c:f>
              <c:numCache>
                <c:formatCode>0.0</c:formatCode>
                <c:ptCount val="20"/>
                <c:pt idx="0">
                  <c:v>100</c:v>
                </c:pt>
                <c:pt idx="1">
                  <c:v>96.506550218340621</c:v>
                </c:pt>
                <c:pt idx="2">
                  <c:v>96.380090497737555</c:v>
                </c:pt>
                <c:pt idx="3">
                  <c:v>96.948356807511729</c:v>
                </c:pt>
                <c:pt idx="4">
                  <c:v>98.062953995157386</c:v>
                </c:pt>
                <c:pt idx="5">
                  <c:v>100.74074074074073</c:v>
                </c:pt>
                <c:pt idx="6">
                  <c:v>96.32352941176471</c:v>
                </c:pt>
                <c:pt idx="7">
                  <c:v>99.236641221374057</c:v>
                </c:pt>
                <c:pt idx="8">
                  <c:v>99.487179487179475</c:v>
                </c:pt>
                <c:pt idx="9">
                  <c:v>100</c:v>
                </c:pt>
                <c:pt idx="10">
                  <c:v>85.051546391752581</c:v>
                </c:pt>
                <c:pt idx="11">
                  <c:v>97.27272727272728</c:v>
                </c:pt>
                <c:pt idx="12">
                  <c:v>119.31464174454827</c:v>
                </c:pt>
                <c:pt idx="13">
                  <c:v>95.822454308094009</c:v>
                </c:pt>
                <c:pt idx="14">
                  <c:v>96.730245231607626</c:v>
                </c:pt>
                <c:pt idx="15">
                  <c:v>98.309859154929569</c:v>
                </c:pt>
                <c:pt idx="16">
                  <c:v>97.994269340974228</c:v>
                </c:pt>
                <c:pt idx="17">
                  <c:v>101.16959064327484</c:v>
                </c:pt>
                <c:pt idx="18">
                  <c:v>86.127167630057798</c:v>
                </c:pt>
                <c:pt idx="19">
                  <c:v>99.664429530201332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828864"/>
        <c:axId val="205802496"/>
      </c:lineChart>
      <c:catAx>
        <c:axId val="20579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800960"/>
        <c:crosses val="autoZero"/>
        <c:auto val="1"/>
        <c:lblAlgn val="ctr"/>
        <c:lblOffset val="100"/>
        <c:noMultiLvlLbl val="1"/>
      </c:catAx>
      <c:valAx>
        <c:axId val="20580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799424"/>
        <c:crosses val="autoZero"/>
        <c:crossBetween val="between"/>
      </c:valAx>
      <c:valAx>
        <c:axId val="20580249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828864"/>
        <c:crosses val="max"/>
        <c:crossBetween val="between"/>
      </c:valAx>
      <c:catAx>
        <c:axId val="205828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802496"/>
        <c:crosses val="autoZero"/>
        <c:auto val="1"/>
        <c:lblAlgn val="ctr"/>
        <c:lblOffset val="100"/>
        <c:noMultiLvlLbl val="1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40956974924955E-3"/>
                  <c:y val="0.25911892574003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1.1346823123902911E-3"/>
                  <c:y val="0.49410360118102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5138489188E-3"/>
                  <c:y val="0.47310703339600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  <c:pt idx="19">
                  <c:v>серп.19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1803.9</c:v>
                </c:pt>
                <c:pt idx="1">
                  <c:v>1804.6</c:v>
                </c:pt>
                <c:pt idx="2">
                  <c:v>1800.7</c:v>
                </c:pt>
                <c:pt idx="3">
                  <c:v>1810</c:v>
                </c:pt>
                <c:pt idx="4">
                  <c:v>1816.5</c:v>
                </c:pt>
                <c:pt idx="5">
                  <c:v>1823.9</c:v>
                </c:pt>
                <c:pt idx="6">
                  <c:v>1833.4</c:v>
                </c:pt>
                <c:pt idx="7">
                  <c:v>1841.9</c:v>
                </c:pt>
                <c:pt idx="8">
                  <c:v>1853.4</c:v>
                </c:pt>
                <c:pt idx="9">
                  <c:v>1886.7</c:v>
                </c:pt>
                <c:pt idx="10">
                  <c:v>1895.5</c:v>
                </c:pt>
                <c:pt idx="11">
                  <c:v>1881.6</c:v>
                </c:pt>
                <c:pt idx="12">
                  <c:v>1876.4</c:v>
                </c:pt>
                <c:pt idx="13">
                  <c:v>1878.7</c:v>
                </c:pt>
                <c:pt idx="14">
                  <c:v>1888.7</c:v>
                </c:pt>
                <c:pt idx="15">
                  <c:v>1894.3</c:v>
                </c:pt>
                <c:pt idx="16">
                  <c:v>1899.6</c:v>
                </c:pt>
                <c:pt idx="17">
                  <c:v>1906.4</c:v>
                </c:pt>
                <c:pt idx="18">
                  <c:v>1911.9</c:v>
                </c:pt>
                <c:pt idx="19">
                  <c:v>1919.1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497088"/>
        <c:axId val="20549862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3.0399153451396013E-2"/>
                  <c:y val="-2.503443878011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3.799894181424511E-2"/>
                  <c:y val="-3.9637861401856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  <c:pt idx="17">
                  <c:v>черв.19</c:v>
                </c:pt>
                <c:pt idx="18">
                  <c:v>лип.19</c:v>
                </c:pt>
                <c:pt idx="19">
                  <c:v>серп.19</c:v>
                </c:pt>
              </c:strCache>
            </c:strRef>
          </c:cat>
          <c:val>
            <c:numRef>
              <c:f>Лист1!$C$2:$C$21</c:f>
              <c:numCache>
                <c:formatCode>0.0</c:formatCode>
                <c:ptCount val="20"/>
                <c:pt idx="0">
                  <c:v>100</c:v>
                </c:pt>
                <c:pt idx="1">
                  <c:v>100.03880481179665</c:v>
                </c:pt>
                <c:pt idx="2">
                  <c:v>99.783885625623412</c:v>
                </c:pt>
                <c:pt idx="3">
                  <c:v>100.51646581884823</c:v>
                </c:pt>
                <c:pt idx="4">
                  <c:v>100.35911602209944</c:v>
                </c:pt>
                <c:pt idx="5">
                  <c:v>100.4073768235618</c:v>
                </c:pt>
                <c:pt idx="6">
                  <c:v>100.52086188935796</c:v>
                </c:pt>
                <c:pt idx="7">
                  <c:v>100.46361950474527</c:v>
                </c:pt>
                <c:pt idx="8">
                  <c:v>100.62435528530322</c:v>
                </c:pt>
                <c:pt idx="9">
                  <c:v>101.79669796050501</c:v>
                </c:pt>
                <c:pt idx="10">
                  <c:v>100.46642285471987</c:v>
                </c:pt>
                <c:pt idx="11">
                  <c:v>99.266684252176205</c:v>
                </c:pt>
                <c:pt idx="12">
                  <c:v>99.723639455782319</c:v>
                </c:pt>
                <c:pt idx="13">
                  <c:v>100.12257514389256</c:v>
                </c:pt>
                <c:pt idx="14">
                  <c:v>100.5322829616224</c:v>
                </c:pt>
                <c:pt idx="15">
                  <c:v>100.29650023825911</c:v>
                </c:pt>
                <c:pt idx="16">
                  <c:v>100.27978672860687</c:v>
                </c:pt>
                <c:pt idx="17">
                  <c:v>100.35797009896821</c:v>
                </c:pt>
                <c:pt idx="18">
                  <c:v>100.28850188837599</c:v>
                </c:pt>
                <c:pt idx="19">
                  <c:v>100.37658873372037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526528"/>
        <c:axId val="205524992"/>
      </c:lineChart>
      <c:catAx>
        <c:axId val="20549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498624"/>
        <c:crosses val="autoZero"/>
        <c:auto val="1"/>
        <c:lblAlgn val="ctr"/>
        <c:lblOffset val="100"/>
        <c:noMultiLvlLbl val="0"/>
      </c:catAx>
      <c:valAx>
        <c:axId val="205498624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497088"/>
        <c:crosses val="autoZero"/>
        <c:crossBetween val="between"/>
      </c:valAx>
      <c:valAx>
        <c:axId val="20552499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5526528"/>
        <c:crosses val="max"/>
        <c:crossBetween val="between"/>
      </c:valAx>
      <c:catAx>
        <c:axId val="205526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52499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3200,0/3723,0/4173,0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71-4E5D-9152-8D1D61CB2B68}"/>
                </c:ext>
              </c:extLst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71-4E5D-9152-8D1D61CB2B68}"/>
                </c:ext>
              </c:extLst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71-4E5D-9152-8D1D61CB2B68}"/>
                </c:ext>
              </c:extLst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71-4E5D-9152-8D1D61CB2B68}"/>
                </c:ext>
              </c:extLst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71-4E5D-9152-8D1D61CB2B68}"/>
                </c:ext>
              </c:extLst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71-4E5D-9152-8D1D61CB2B68}"/>
                </c:ext>
              </c:extLst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471-4E5D-9152-8D1D61CB2B68}"/>
                </c:ext>
              </c:extLst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71-4E5D-9152-8D1D61CB2B68}"/>
                </c:ext>
              </c:extLst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471-4E5D-9152-8D1D61CB2B68}"/>
                </c:ext>
              </c:extLst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71-4E5D-9152-8D1D61CB2B68}"/>
                </c:ext>
              </c:extLst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471-4E5D-9152-8D1D61CB2B68}"/>
                </c:ext>
              </c:extLst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471-4E5D-9152-8D1D61CB2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2017</c:v>
                </c:pt>
                <c:pt idx="1">
                  <c:v>серпень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2171.8000000000002</c:v>
                </c:pt>
                <c:pt idx="1">
                  <c:v>1783.6</c:v>
                </c:pt>
                <c:pt idx="2">
                  <c:v>1567.8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471-4E5D-9152-8D1D61CB2B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  <c:extLst>
              <c:ext xmlns:c16="http://schemas.microsoft.com/office/drawing/2014/chart" uri="{C3380CC4-5D6E-409C-BE32-E72D297353CC}">
                <c16:uniqueId val="{0000000E-1471-4E5D-9152-8D1D61CB2B68}"/>
              </c:ext>
            </c:extLst>
          </c:dPt>
          <c:cat>
            <c:strRef>
              <c:f>Лист1!$A$2:$A$4</c:f>
              <c:strCache>
                <c:ptCount val="3"/>
                <c:pt idx="0">
                  <c:v>серпень 2017</c:v>
                </c:pt>
                <c:pt idx="1">
                  <c:v>серпень 2018</c:v>
                </c:pt>
                <c:pt idx="2">
                  <c:v>серпень 2019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7954.9000000000005</c:v>
                </c:pt>
                <c:pt idx="1">
                  <c:v>8387.6</c:v>
                </c:pt>
                <c:pt idx="2">
                  <c:v>8753.1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471-4E5D-9152-8D1D61CB2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05920512"/>
        <c:axId val="205946880"/>
        <c:axId val="0"/>
      </c:bar3DChart>
      <c:catAx>
        <c:axId val="20592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UA"/>
          </a:p>
        </c:txPr>
        <c:crossAx val="205946880"/>
        <c:crosses val="autoZero"/>
        <c:auto val="1"/>
        <c:lblAlgn val="ctr"/>
        <c:lblOffset val="100"/>
        <c:noMultiLvlLbl val="0"/>
      </c:catAx>
      <c:valAx>
        <c:axId val="20594688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UA"/>
          </a:p>
        </c:txPr>
        <c:crossAx val="20592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UA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серпень 2018 року (10 171,2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55.4</c:v>
                </c:pt>
                <c:pt idx="1">
                  <c:v>504.3</c:v>
                </c:pt>
                <c:pt idx="2">
                  <c:v>1983.9</c:v>
                </c:pt>
                <c:pt idx="3">
                  <c:v>3114.8</c:v>
                </c:pt>
                <c:pt idx="4">
                  <c:v>2729.7</c:v>
                </c:pt>
                <c:pt idx="5">
                  <c:v>1783.1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2018 року (10 385,7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2975.1</c:v>
                </c:pt>
                <c:pt idx="4">
                  <c:v>2721.5</c:v>
                </c:pt>
                <c:pt idx="5">
                  <c:v>1441.4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серпень 2019 року (10 320,9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61.2</c:v>
                </c:pt>
                <c:pt idx="1">
                  <c:v>818.4</c:v>
                </c:pt>
                <c:pt idx="2">
                  <c:v>2529.6999999999998</c:v>
                </c:pt>
                <c:pt idx="3">
                  <c:v>3072.2</c:v>
                </c:pt>
                <c:pt idx="4">
                  <c:v>2325</c:v>
                </c:pt>
                <c:pt idx="5">
                  <c:v>1514.4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026240"/>
        <c:axId val="206027776"/>
      </c:barChart>
      <c:catAx>
        <c:axId val="206026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6027776"/>
        <c:crosses val="autoZero"/>
        <c:auto val="1"/>
        <c:lblAlgn val="ctr"/>
        <c:lblOffset val="100"/>
        <c:tickLblSkip val="1"/>
        <c:noMultiLvlLbl val="0"/>
      </c:catAx>
      <c:valAx>
        <c:axId val="2060277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6026240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0.54032</cdr:x>
      <cdr:y>0.41436</cdr:y>
    </cdr:from>
    <cdr:to>
      <cdr:x>0.72379</cdr:x>
      <cdr:y>0.58865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4824536" y="2304256"/>
          <a:ext cx="1638202" cy="9692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>
              <a:latin typeface="Times New Roman" pitchFamily="18" charset="0"/>
              <a:cs typeface="Times New Roman" pitchFamily="18" charset="0"/>
            </a:rPr>
            <a:t>1 545,6 (</a:t>
          </a:r>
          <a:r>
            <a:rPr lang="ru-RU" sz="1800" dirty="0">
              <a:latin typeface="Times New Roman" pitchFamily="18" charset="0"/>
              <a:cs typeface="Times New Roman" pitchFamily="18" charset="0"/>
            </a:rPr>
            <a:t>15,0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0.56452</cdr:x>
      <cdr:y>0.6086</cdr:y>
    </cdr:from>
    <cdr:to>
      <cdr:x>0.67742</cdr:x>
      <cdr:y>0.67334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0" y="3384376"/>
          <a:ext cx="1008083" cy="360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>
              <a:latin typeface="Times New Roman" pitchFamily="18" charset="0"/>
              <a:cs typeface="Times New Roman" pitchFamily="18" charset="0"/>
            </a:rPr>
            <a:t>85,0%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E2962AE2-8C5D-4D2E-9CF6-A9EF9A036D60}"/>
            </a:ext>
          </a:extLst>
        </cdr:cNvPr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4B3EFF3B-6D4E-4F8C-97CF-85F2EEC47AA1}"/>
            </a:ext>
          </a:extLst>
        </cdr:cNvPr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4173,0 грн. –         1 094,8 тис. осіб</a:t>
          </a:r>
          <a:r>
            <a: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uk-UA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10,6</a:t>
          </a:r>
          <a:r>
            <a: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0.1369</cdr:x>
      <cdr:y>0.08974</cdr:y>
    </cdr:from>
    <cdr:to>
      <cdr:x>0.20297</cdr:x>
      <cdr:y>0.13852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368152" y="504056"/>
          <a:ext cx="660275" cy="27397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</a:p>
      </cdr:txBody>
    </cdr:sp>
  </cdr:relSizeAnchor>
  <cdr:relSizeAnchor xmlns:cdr="http://schemas.openxmlformats.org/drawingml/2006/chartDrawing">
    <cdr:from>
      <cdr:x>0.2594</cdr:x>
      <cdr:y>0.08974</cdr:y>
    </cdr:from>
    <cdr:to>
      <cdr:x>0.32425</cdr:x>
      <cdr:y>0.13852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2592288" y="504056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10 126,7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0.38189</cdr:x>
      <cdr:y>0.07692</cdr:y>
    </cdr:from>
    <cdr:to>
      <cdr:x>0.44674</cdr:x>
      <cdr:y>0.1257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816424" y="432048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0.61967</cdr:x>
      <cdr:y>0.07692</cdr:y>
    </cdr:from>
    <cdr:to>
      <cdr:x>0.69173</cdr:x>
      <cdr:y>0.1257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192688" y="432048"/>
          <a:ext cx="720136" cy="27397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10 242,7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0.49718</cdr:x>
      <cdr:y>0.08974</cdr:y>
    </cdr:from>
    <cdr:to>
      <cdr:x>0.56924</cdr:x>
      <cdr:y>0.13852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4968552" y="504056"/>
          <a:ext cx="720136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10 171,2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0.73495</cdr:x>
      <cdr:y>0.0641</cdr:y>
    </cdr:from>
    <cdr:to>
      <cdr:x>0.80701</cdr:x>
      <cdr:y>0.11538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7344816" y="360040"/>
          <a:ext cx="720080" cy="288032"/>
        </a:xfrm>
        <a:prstGeom xmlns:a="http://schemas.openxmlformats.org/drawingml/2006/main" prst="wedgeRectCallou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>
              <a:latin typeface="Times New Roman" pitchFamily="18" charset="0"/>
              <a:cs typeface="Times New Roman" pitchFamily="18" charset="0"/>
            </a:rPr>
            <a:t>10 320,9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12 975,8</a:t>
          </a:r>
        </a:p>
      </cdr:txBody>
    </cdr:sp>
  </cdr:relSizeAnchor>
  <cdr:relSizeAnchor xmlns:cdr="http://schemas.openxmlformats.org/drawingml/2006/chartDrawing">
    <cdr:from>
      <cdr:x>0.42234</cdr:x>
      <cdr:y>0.01299</cdr:y>
    </cdr:from>
    <cdr:to>
      <cdr:x>0.54858</cdr:x>
      <cdr:y>0.07793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72008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13 269,1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/>
            <a:t>Тис. осіб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0.30195</cdr:x>
      <cdr:y>0.06126</cdr:y>
    </cdr:from>
    <cdr:to>
      <cdr:x>0.39497</cdr:x>
      <cdr:y>0.12178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2328" y="360040"/>
          <a:ext cx="909507" cy="355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10 126,7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0.72173</cdr:x>
      <cdr:y>0.09802</cdr:y>
    </cdr:from>
    <cdr:to>
      <cdr:x>0.80896</cdr:x>
      <cdr:y>0.1681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056784" y="576064"/>
          <a:ext cx="852894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10 320,9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0.5008</cdr:x>
      <cdr:y>0.07351</cdr:y>
    </cdr:from>
    <cdr:to>
      <cdr:x>0.5953</cdr:x>
      <cdr:y>0.13191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96544" y="432048"/>
          <a:ext cx="923977" cy="34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/>
            <a:t>10 171,2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14,7%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17,5%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26,6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30,8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19,7%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24,5%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0,8%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86652"/>
      </p:ext>
    </p:extLst>
  </p:cSld>
  <p:clrMapOvr>
    <a:masterClrMapping/>
  </p:clrMapOvr>
  <p:transition>
    <p:check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93575"/>
      </p:ext>
    </p:extLst>
  </p:cSld>
  <p:clrMapOvr>
    <a:masterClrMapping/>
  </p:clrMapOvr>
  <p:transition>
    <p:checke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27692"/>
      </p:ext>
    </p:extLst>
  </p:cSld>
  <p:clrMapOvr>
    <a:masterClrMapping/>
  </p:clrMapOvr>
  <p:transition>
    <p:check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86322"/>
      </p:ext>
    </p:extLst>
  </p:cSld>
  <p:clrMapOvr>
    <a:masterClrMapping/>
  </p:clrMapOvr>
  <p:transition>
    <p:check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50944"/>
      </p:ext>
    </p:extLst>
  </p:cSld>
  <p:clrMapOvr>
    <a:masterClrMapping/>
  </p:clrMapOvr>
  <p:transition>
    <p:check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92265"/>
      </p:ext>
    </p:extLst>
  </p:cSld>
  <p:clrMapOvr>
    <a:masterClrMapping/>
  </p:clrMapOvr>
  <p:transition>
    <p:check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65408"/>
      </p:ext>
    </p:extLst>
  </p:cSld>
  <p:clrMapOvr>
    <a:masterClrMapping/>
  </p:clrMapOvr>
  <p:transition>
    <p:check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57403"/>
      </p:ext>
    </p:extLst>
  </p:cSld>
  <p:clrMapOvr>
    <a:masterClrMapping/>
  </p:clrMapOvr>
  <p:transition>
    <p:check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6119"/>
      </p:ext>
    </p:extLst>
  </p:cSld>
  <p:clrMapOvr>
    <a:masterClrMapping/>
  </p:clrMapOvr>
  <p:transition>
    <p:check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242349"/>
      </p:ext>
    </p:extLst>
  </p:cSld>
  <p:clrMapOvr>
    <a:masterClrMapping/>
  </p:clrMapOvr>
  <p:transition>
    <p:check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66067"/>
      </p:ext>
    </p:extLst>
  </p:cSld>
  <p:clrMapOvr>
    <a:masterClrMapping/>
  </p:clrMapOvr>
  <p:transition>
    <p:check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8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10.10.2019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9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серпні </a:t>
            </a:r>
            <a:r>
              <a:rPr lang="uk-UA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року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10 320,9тис.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84343010"/>
      </p:ext>
    </p:extLst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576064"/>
          </a:xfrm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-87560" y="836712"/>
          <a:ext cx="999355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17366"/>
      </p:ext>
    </p:extLst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62313"/>
      </p:ext>
    </p:extLst>
  </p:cSld>
  <p:clrMapOvr>
    <a:masterClrMapping/>
  </p:clrMapOvr>
  <p:transition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543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Динаміка чисельності найманих працівників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14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674651"/>
      </p:ext>
    </p:extLst>
  </p:cSld>
  <p:clrMapOvr>
    <a:masterClrMapping/>
  </p:clrMapOvr>
  <p:transition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206193"/>
      </p:ext>
    </p:extLst>
  </p:cSld>
  <p:clrMapOvr>
    <a:masterClrMapping/>
  </p:clrMapOvr>
  <p:transition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/>
              <a:t>Динаміка застрахованих осіб, яким нараховано заробітну плату на рівні та менше 3200,0 /3723,0 /4173,0 грн., 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1903"/>
      </p:ext>
    </p:extLst>
  </p:cSld>
  <p:clrMapOvr>
    <a:masterClrMapping/>
  </p:clrMapOvr>
  <p:transition>
    <p:check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3328001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21928</TotalTime>
  <Words>318</Words>
  <Application>Microsoft Office PowerPoint</Application>
  <PresentationFormat>Лист A4 (210x297 мм)</PresentationFormat>
  <Paragraphs>159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Calibri</vt:lpstr>
      <vt:lpstr>Times New Roman</vt:lpstr>
      <vt:lpstr>5_Оформление по умолчанию</vt:lpstr>
      <vt:lpstr>2_Тема Office</vt:lpstr>
      <vt:lpstr>Тема Office</vt:lpstr>
      <vt:lpstr>1_Оформление по умолчанию</vt:lpstr>
      <vt:lpstr>3_Тема Office</vt:lpstr>
      <vt:lpstr>СТРУКТУРА ЗАСТРАХОВАНИХ ОСІБ у серпні 2019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/4173,0 грн., 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Dubik Tetyana</cp:lastModifiedBy>
  <cp:revision>1029</cp:revision>
  <cp:lastPrinted>2019-10-10T06:56:47Z</cp:lastPrinted>
  <dcterms:created xsi:type="dcterms:W3CDTF">2007-07-25T13:50:34Z</dcterms:created>
  <dcterms:modified xsi:type="dcterms:W3CDTF">2019-10-10T06:56:49Z</dcterms:modified>
</cp:coreProperties>
</file>