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11417093295463E-2"/>
          <c:y val="0.1613552608629604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4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8156172011033251E-2"/>
                  <c:y val="-0.1772724118594702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/>
                      <a:t>видатки</a:t>
                    </a:r>
                    <a:r>
                      <a:rPr lang="ru-RU" dirty="0"/>
                      <a:t> на </a:t>
                    </a:r>
                    <a:r>
                      <a:rPr lang="ru-RU" dirty="0" err="1"/>
                      <a:t>пенсійні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виплати</a:t>
                    </a:r>
                    <a:r>
                      <a:rPr lang="ru-RU" dirty="0"/>
                      <a:t> </a:t>
                    </a:r>
                    <a:endParaRPr lang="ru-RU" dirty="0" smtClean="0"/>
                  </a:p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 </a:t>
                    </a:r>
                    <a:r>
                      <a:rPr lang="ru-RU" dirty="0"/>
                      <a:t>311 872,9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224488898159181E-2"/>
                  <c:y val="-0.15172023832966686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обслуговування</a:t>
                    </a:r>
                    <a:r>
                      <a:rPr lang="ru-RU" dirty="0"/>
                      <a:t> 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1 158,5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004260567768969E-2"/>
                  <c:y val="5.8496167558433718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видатки</a:t>
                    </a:r>
                    <a:r>
                      <a:rPr lang="ru-RU" dirty="0"/>
                      <a:t> на </a:t>
                    </a:r>
                    <a:r>
                      <a:rPr lang="ru-RU" dirty="0" err="1"/>
                      <a:t>виплату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пільг</a:t>
                    </a:r>
                    <a:r>
                      <a:rPr lang="ru-RU" dirty="0"/>
                      <a:t> і </a:t>
                    </a:r>
                    <a:r>
                      <a:rPr lang="ru-RU" dirty="0" err="1"/>
                      <a:t>житлових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субсидій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громадянам</a:t>
                    </a:r>
                    <a:r>
                      <a:rPr lang="ru-RU" dirty="0"/>
                      <a:t> на оплату </a:t>
                    </a:r>
                    <a:r>
                      <a:rPr lang="ru-RU" dirty="0" err="1"/>
                      <a:t>житлово-комунальних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послуг</a:t>
                    </a:r>
                    <a:r>
                      <a:rPr lang="ru-RU" dirty="0"/>
                      <a:t> у </a:t>
                    </a:r>
                    <a:r>
                      <a:rPr lang="ru-RU" dirty="0" err="1"/>
                      <a:t>готівковій</a:t>
                    </a:r>
                    <a:r>
                      <a:rPr lang="ru-RU" dirty="0"/>
                      <a:t> </a:t>
                    </a:r>
                    <a:r>
                      <a:rPr lang="ru-RU" dirty="0" err="1" smtClean="0"/>
                      <a:t>формі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10 656,5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229781004245266E-2"/>
                  <c:y val="0.2438117368171324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30588033156710198"/>
                  <c:y val="0.2494622203968035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/>
                      <a:t> </a:t>
                    </a:r>
                    <a:r>
                      <a:rPr lang="uk-UA" dirty="0"/>
                      <a:t>3 503,9</a:t>
                    </a:r>
                    <a:endParaRPr lang="uk-UA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311872.90000000002</c:v>
                </c:pt>
                <c:pt idx="1">
                  <c:v>1158.5</c:v>
                </c:pt>
                <c:pt idx="2">
                  <c:v>10656.450000000003</c:v>
                </c:pt>
                <c:pt idx="3">
                  <c:v>500</c:v>
                </c:pt>
                <c:pt idx="4">
                  <c:v>3503.9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733958304671794E-2"/>
          <c:y val="0.23556015855912074"/>
          <c:w val="0.92925745127345516"/>
          <c:h val="0.6621224430355946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-лютий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1287400879242333E-2"/>
                  <c:y val="0.26166673852647787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</a:t>
                    </a:r>
                    <a:r>
                      <a:rPr lang="uk-UA" dirty="0" smtClean="0"/>
                      <a:t>доходи</a:t>
                    </a:r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175 776,2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250414749343205E-2"/>
                  <c:y val="-0.2377535227557957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</a:t>
                    </a:r>
                    <a:r>
                      <a:rPr lang="ru-RU" dirty="0" err="1" smtClean="0"/>
                      <a:t>пенсійних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програм</a:t>
                    </a:r>
                    <a:endParaRPr lang="ru-RU" dirty="0" smtClean="0"/>
                  </a:p>
                  <a:p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 143 524,0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175776.2</c:v>
                </c:pt>
                <c:pt idx="1">
                  <c:v>143524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311059713903839E-2"/>
          <c:y val="0.1225224636287025"/>
          <c:w val="0.88049044634771234"/>
          <c:h val="0.704853593503160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-вересень 2018 року</c:v>
                </c:pt>
                <c:pt idx="1">
                  <c:v>січень - вересень 2019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141466.9</c:v>
                </c:pt>
                <c:pt idx="1">
                  <c:v>171658.4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4.121696505266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-вересень 2018 року</c:v>
                </c:pt>
                <c:pt idx="1">
                  <c:v>січень - вересень 2019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3825</c:v>
                </c:pt>
                <c:pt idx="1">
                  <c:v>4117.8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1331456"/>
        <c:axId val="185028608"/>
        <c:axId val="0"/>
      </c:bar3DChart>
      <c:catAx>
        <c:axId val="161331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85028608"/>
        <c:crosses val="autoZero"/>
        <c:auto val="1"/>
        <c:lblAlgn val="ctr"/>
        <c:lblOffset val="100"/>
        <c:noMultiLvlLbl val="0"/>
      </c:catAx>
      <c:valAx>
        <c:axId val="185028608"/>
        <c:scaling>
          <c:orientation val="minMax"/>
          <c:max val="18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6133145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0.26294</cdr:x>
      <cdr:y>0.13415</cdr:y>
    </cdr:from>
    <cdr:to>
      <cdr:x>0.41667</cdr:x>
      <cdr:y>0.26829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99218" y="792088"/>
          <a:ext cx="1461222" cy="79208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145 291,9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0.40997</cdr:x>
      <cdr:y>0.2561</cdr:y>
    </cdr:from>
    <cdr:to>
      <cdr:x>0.58421</cdr:x>
      <cdr:y>0.31708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96801" y="1512168"/>
          <a:ext cx="1656161" cy="36006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0.44811</cdr:x>
      <cdr:y>0.19512</cdr:y>
    </cdr:from>
    <cdr:to>
      <cdr:x>0.55189</cdr:x>
      <cdr:y>0.27747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59311" y="1152128"/>
          <a:ext cx="986434" cy="4862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+292,8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107,7%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0.61364</cdr:x>
      <cdr:y>0.03659</cdr:y>
    </cdr:from>
    <cdr:to>
      <cdr:x>0.76737</cdr:x>
      <cdr:y>0.17073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832648" y="216024"/>
          <a:ext cx="1461222" cy="79208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175 776,2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січень-вересень 2019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837856"/>
              </p:ext>
            </p:extLst>
          </p:nvPr>
        </p:nvGraphicFramePr>
        <p:xfrm>
          <a:off x="373988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327 691,8 млн. грн.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250508"/>
              </p:ext>
            </p:extLst>
          </p:nvPr>
        </p:nvGraphicFramePr>
        <p:xfrm>
          <a:off x="391217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848544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319 300,2 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січень-вересень 2019 року (оперативні дані) 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2018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907628112"/>
              </p:ext>
            </p:extLst>
          </p:nvPr>
        </p:nvGraphicFramePr>
        <p:xfrm>
          <a:off x="272480" y="764704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232920" y="4547608"/>
            <a:ext cx="1584176" cy="38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44888" y="437632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+30 191,5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smtClean="0">
                <a:solidFill>
                  <a:srgbClr val="003300"/>
                </a:solidFill>
                <a:latin typeface="+mn-lt"/>
              </a:rPr>
              <a:t>121,3%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22381</TotalTime>
  <Words>150</Words>
  <Application>Microsoft Office PowerPoint</Application>
  <PresentationFormat>Лист A4 (210x297 мм)</PresentationFormat>
  <Paragraphs>36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2018 – 2019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956</cp:revision>
  <cp:lastPrinted>2019-10-01T14:04:48Z</cp:lastPrinted>
  <dcterms:created xsi:type="dcterms:W3CDTF">2007-07-25T13:50:34Z</dcterms:created>
  <dcterms:modified xsi:type="dcterms:W3CDTF">2019-10-01T14:04:50Z</dcterms:modified>
</cp:coreProperties>
</file>