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theme/themeOverride2.xml" ContentType="application/vnd.openxmlformats-officedocument.themeOverride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3" r:id="rId1"/>
    <p:sldMasterId id="2147483726" r:id="rId2"/>
  </p:sldMasterIdLst>
  <p:notesMasterIdLst>
    <p:notesMasterId r:id="rId5"/>
  </p:notesMasterIdLst>
  <p:sldIdLst>
    <p:sldId id="365" r:id="rId3"/>
    <p:sldId id="366" r:id="rId4"/>
  </p:sldIdLst>
  <p:sldSz cx="9906000" cy="6858000" type="A4"/>
  <p:notesSz cx="9942513" cy="6761163"/>
  <p:defaultTextStyle>
    <a:defPPr>
      <a:defRPr lang="ru-RU"/>
    </a:defPPr>
    <a:lvl1pPr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FF"/>
    <a:srgbClr val="FFFF66"/>
    <a:srgbClr val="003300"/>
    <a:srgbClr val="0000FF"/>
    <a:srgbClr val="FF0066"/>
    <a:srgbClr val="A50021"/>
    <a:srgbClr val="006600"/>
    <a:srgbClr val="FF6600"/>
    <a:srgbClr val="CCFF99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91" autoAdjust="0"/>
    <p:restoredTop sz="94660" autoAdjust="0"/>
  </p:normalViewPr>
  <p:slideViewPr>
    <p:cSldViewPr>
      <p:cViewPr>
        <p:scale>
          <a:sx n="90" d="100"/>
          <a:sy n="90" d="100"/>
        </p:scale>
        <p:origin x="-2016" y="-690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8.7448253227384171E-2"/>
          <c:y val="6.7427266853390552E-2"/>
          <c:w val="0.84489965564331693"/>
          <c:h val="0.82184780077708264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explosion val="25"/>
          <c:dPt>
            <c:idx val="0"/>
            <c:bubble3D val="0"/>
            <c:explosion val="0"/>
            <c:spPr>
              <a:gradFill>
                <a:gsLst>
                  <a:gs pos="0">
                    <a:schemeClr val="accent1"/>
                  </a:gs>
                  <a:gs pos="50000">
                    <a:schemeClr val="tx2">
                      <a:lumMod val="90000"/>
                    </a:schemeClr>
                  </a:gs>
                  <a:gs pos="100000">
                    <a:schemeClr val="accent4"/>
                  </a:gs>
                </a:gsLst>
                <a:lin ang="5400000" scaled="0"/>
              </a:gradFill>
              <a:ln>
                <a:solidFill>
                  <a:schemeClr val="accent2">
                    <a:lumMod val="10000"/>
                  </a:schemeClr>
                </a:solidFill>
              </a:ln>
            </c:spPr>
          </c:dPt>
          <c:dPt>
            <c:idx val="1"/>
            <c:bubble3D val="0"/>
            <c:explosion val="24"/>
            <c:spPr>
              <a:gradFill>
                <a:gsLst>
                  <a:gs pos="0">
                    <a:srgbClr val="006600"/>
                  </a:gs>
                  <a:gs pos="50000">
                    <a:srgbClr val="92D050"/>
                  </a:gs>
                  <a:gs pos="100000">
                    <a:srgbClr val="006600"/>
                  </a:gs>
                </a:gsLst>
                <a:lin ang="5400000" scaled="0"/>
              </a:gradFill>
              <a:ln>
                <a:solidFill>
                  <a:srgbClr val="003300"/>
                </a:solidFill>
              </a:ln>
            </c:spPr>
          </c:dPt>
          <c:dPt>
            <c:idx val="2"/>
            <c:bubble3D val="0"/>
            <c:explosion val="33"/>
            <c:spPr>
              <a:gradFill>
                <a:gsLst>
                  <a:gs pos="0">
                    <a:srgbClr val="FF6600"/>
                  </a:gs>
                  <a:gs pos="50000">
                    <a:srgbClr val="FFFF66"/>
                  </a:gs>
                  <a:gs pos="100000">
                    <a:srgbClr val="FF6600"/>
                  </a:gs>
                </a:gsLst>
                <a:lin ang="5400000" scaled="0"/>
              </a:gradFill>
              <a:ln>
                <a:solidFill>
                  <a:srgbClr val="FF6600"/>
                </a:solidFill>
              </a:ln>
            </c:spPr>
          </c:dPt>
          <c:dPt>
            <c:idx val="3"/>
            <c:bubble3D val="0"/>
            <c:explosion val="20"/>
            <c:spPr>
              <a:gradFill>
                <a:gsLst>
                  <a:gs pos="0">
                    <a:schemeClr val="accent6">
                      <a:lumMod val="75000"/>
                    </a:schemeClr>
                  </a:gs>
                  <a:gs pos="50000">
                    <a:schemeClr val="accent6">
                      <a:lumMod val="40000"/>
                      <a:lumOff val="60000"/>
                    </a:schemeClr>
                  </a:gs>
                  <a:gs pos="100000">
                    <a:schemeClr val="accent6">
                      <a:lumMod val="75000"/>
                    </a:schemeClr>
                  </a:gs>
                </a:gsLst>
                <a:lin ang="5400000" scaled="0"/>
              </a:gradFill>
              <a:ln>
                <a:solidFill>
                  <a:schemeClr val="accent6">
                    <a:lumMod val="75000"/>
                  </a:schemeClr>
                </a:solidFill>
              </a:ln>
            </c:spPr>
          </c:dPt>
          <c:dLbls>
            <c:dLbl>
              <c:idx val="0"/>
              <c:layout>
                <c:manualLayout>
                  <c:x val="6.1569216727521255E-2"/>
                  <c:y val="-0.18050233658142786"/>
                </c:manualLayout>
              </c:layout>
              <c:tx>
                <c:rich>
                  <a:bodyPr/>
                  <a:lstStyle/>
                  <a:p>
                    <a:pPr>
                      <a:defRPr b="1" i="0" baseline="0">
                        <a:solidFill>
                          <a:srgbClr val="A50021"/>
                        </a:solidFill>
                      </a:defRPr>
                    </a:pPr>
                    <a:r>
                      <a:rPr lang="ru-RU" sz="1400" b="1" i="0" baseline="0" dirty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rPr>
                      <a:t>ПАТ КБ "</a:t>
                    </a:r>
                    <a:r>
                      <a:rPr lang="ru-RU" sz="1400" b="1" i="0" baseline="0" dirty="0" err="1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rPr>
                      <a:t>ПриватБанк</a:t>
                    </a:r>
                    <a:r>
                      <a:rPr lang="ru-RU" sz="1400" b="1" i="0" baseline="0" dirty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rPr>
                      <a:t>"</a:t>
                    </a:r>
                  </a:p>
                  <a:p>
                    <a:pPr>
                      <a:defRPr b="1" i="0" baseline="0">
                        <a:solidFill>
                          <a:srgbClr val="A50021"/>
                        </a:solidFill>
                      </a:defRPr>
                    </a:pPr>
                    <a:r>
                      <a:rPr lang="ru-RU" sz="1400" b="1" i="0" baseline="0" dirty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rPr>
                      <a:t> 3 840,0 </a:t>
                    </a:r>
                  </a:p>
                  <a:p>
                    <a:pPr>
                      <a:defRPr b="1" i="0" baseline="0">
                        <a:solidFill>
                          <a:srgbClr val="A50021"/>
                        </a:solidFill>
                      </a:defRPr>
                    </a:pPr>
                    <a:r>
                      <a:rPr lang="ru-RU" sz="1400" b="1" i="0" baseline="0" dirty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rPr>
                      <a:t>51,2%</a:t>
                    </a:r>
                    <a:endParaRPr lang="ru-RU" sz="1400" b="1" i="0" baseline="0" dirty="0">
                      <a:solidFill>
                        <a:schemeClr val="accent2">
                          <a:lumMod val="50000"/>
                        </a:schemeClr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pPr>
                <a:noFill/>
              </c:spPr>
              <c:dLblPos val="bestFit"/>
              <c:showLegendKey val="1"/>
              <c:showVal val="1"/>
              <c:showCatName val="1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4.7424889714547759E-2"/>
                  <c:y val="0.33726424403136496"/>
                </c:manualLayout>
              </c:layout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ru-RU" sz="1400" b="1" baseline="0" dirty="0" smtClean="0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АТ "</a:t>
                    </a:r>
                    <a:r>
                      <a:rPr lang="ru-RU" sz="1400" b="1" baseline="0" dirty="0" err="1" smtClean="0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Ощадбанк</a:t>
                    </a:r>
                    <a:r>
                      <a:rPr lang="ru-RU" sz="1400" b="1" baseline="0" dirty="0" smtClean="0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"</a:t>
                    </a:r>
                  </a:p>
                  <a:p>
                    <a:pPr>
                      <a:defRPr/>
                    </a:pPr>
                    <a:r>
                      <a:rPr lang="ru-RU" sz="1400" b="1" baseline="0" dirty="0" smtClean="0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 2 812,3</a:t>
                    </a:r>
                  </a:p>
                  <a:p>
                    <a:pPr>
                      <a:defRPr/>
                    </a:pPr>
                    <a:r>
                      <a:rPr lang="ru-RU" sz="1400" b="1" baseline="0" dirty="0" smtClean="0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 37,5%</a:t>
                    </a:r>
                    <a:endParaRPr lang="ru-RU" sz="1400" b="1" baseline="0" dirty="0">
                      <a:solidFill>
                        <a:srgbClr val="006600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numFmt formatCode="0.00%" sourceLinked="0"/>
              <c:spPr>
                <a:noFill/>
              </c:spPr>
              <c:dLblPos val="bestFit"/>
              <c:showLegendKey val="1"/>
              <c:showVal val="1"/>
              <c:showCatName val="1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-6.859176140922614E-2"/>
                  <c:y val="3.199388664417404E-3"/>
                </c:manualLayout>
              </c:layout>
              <c:tx>
                <c:rich>
                  <a:bodyPr/>
                  <a:lstStyle/>
                  <a:p>
                    <a:r>
                      <a:rPr lang="ru-RU" sz="1400" b="1" i="0" baseline="0" dirty="0" smtClean="0">
                        <a:solidFill>
                          <a:srgbClr val="FF6600"/>
                        </a:solidFill>
                        <a:latin typeface="Times New Roman" pitchFamily="18" charset="0"/>
                      </a:rPr>
                      <a:t>ПАТ "Райффайзен Банк Аваль" </a:t>
                    </a:r>
                  </a:p>
                  <a:p>
                    <a:r>
                      <a:rPr lang="ru-RU" sz="1400" b="1" i="0" baseline="0" dirty="0" smtClean="0">
                        <a:solidFill>
                          <a:srgbClr val="FF6600"/>
                        </a:solidFill>
                        <a:latin typeface="Times New Roman" pitchFamily="18" charset="0"/>
                      </a:rPr>
                      <a:t>379,1 </a:t>
                    </a:r>
                  </a:p>
                  <a:p>
                    <a:r>
                      <a:rPr lang="ru-RU" sz="1400" b="1" i="0" baseline="0" dirty="0" smtClean="0">
                        <a:solidFill>
                          <a:srgbClr val="FF6600"/>
                        </a:solidFill>
                        <a:latin typeface="Times New Roman" pitchFamily="18" charset="0"/>
                      </a:rPr>
                      <a:t>5,1%</a:t>
                    </a:r>
                    <a:endParaRPr lang="ru-RU" sz="1400" b="1" i="0" baseline="0" dirty="0">
                      <a:solidFill>
                        <a:srgbClr val="FF6600"/>
                      </a:solidFill>
                      <a:latin typeface="Times New Roman" pitchFamily="18" charset="0"/>
                    </a:endParaRPr>
                  </a:p>
                </c:rich>
              </c:tx>
              <c:dLblPos val="bestFit"/>
              <c:showLegendKey val="1"/>
              <c:showVal val="1"/>
              <c:showCatName val="1"/>
              <c:showSerName val="0"/>
              <c:showPercent val="1"/>
              <c:showBubbleSize val="0"/>
            </c:dLbl>
            <c:dLbl>
              <c:idx val="3"/>
              <c:layout>
                <c:manualLayout>
                  <c:x val="-4.9255373382017027E-2"/>
                  <c:y val="0"/>
                </c:manualLayout>
              </c:layout>
              <c:tx>
                <c:rich>
                  <a:bodyPr/>
                  <a:lstStyle/>
                  <a:p>
                    <a:pPr>
                      <a:defRPr baseline="0">
                        <a:solidFill>
                          <a:schemeClr val="accent2">
                            <a:lumMod val="75000"/>
                          </a:schemeClr>
                        </a:solidFill>
                      </a:defRPr>
                    </a:pPr>
                    <a:r>
                      <a:rPr lang="uk-UA" sz="1400" b="1" i="0" baseline="0" dirty="0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</a:rPr>
                      <a:t>Інші банки</a:t>
                    </a:r>
                  </a:p>
                  <a:p>
                    <a:pPr>
                      <a:defRPr baseline="0">
                        <a:solidFill>
                          <a:schemeClr val="accent2">
                            <a:lumMod val="75000"/>
                          </a:schemeClr>
                        </a:solidFill>
                      </a:defRPr>
                    </a:pPr>
                    <a:r>
                      <a:rPr lang="uk-UA" sz="1400" b="1" i="0" baseline="0" dirty="0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</a:rPr>
                      <a:t> 461,6</a:t>
                    </a:r>
                  </a:p>
                  <a:p>
                    <a:pPr>
                      <a:defRPr baseline="0">
                        <a:solidFill>
                          <a:schemeClr val="accent2">
                            <a:lumMod val="75000"/>
                          </a:schemeClr>
                        </a:solidFill>
                      </a:defRPr>
                    </a:pPr>
                    <a:r>
                      <a:rPr lang="uk-UA" sz="1400" b="1" i="0" baseline="0" dirty="0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</a:rPr>
                      <a:t> 6,2%</a:t>
                    </a:r>
                    <a:endParaRPr lang="uk-UA" sz="1400" b="1" i="0" baseline="0" dirty="0">
                      <a:solidFill>
                        <a:schemeClr val="accent6">
                          <a:lumMod val="50000"/>
                        </a:schemeClr>
                      </a:solidFill>
                      <a:latin typeface="Times New Roman" pitchFamily="18" charset="0"/>
                    </a:endParaRPr>
                  </a:p>
                </c:rich>
              </c:tx>
              <c:spPr>
                <a:noFill/>
              </c:spPr>
              <c:dLblPos val="bestFit"/>
              <c:showLegendKey val="1"/>
              <c:showVal val="1"/>
              <c:showCatName val="1"/>
              <c:showSerName val="0"/>
              <c:showPercent val="1"/>
              <c:showBubbleSize val="0"/>
            </c:dLbl>
            <c:spPr>
              <a:noFill/>
            </c:spPr>
            <c:dLblPos val="outEnd"/>
            <c:showLegendKey val="1"/>
            <c:showVal val="1"/>
            <c:showCatName val="1"/>
            <c:showSerName val="0"/>
            <c:showPercent val="1"/>
            <c:showBubbleSize val="0"/>
            <c:showLeaderLines val="1"/>
          </c:dLbls>
          <c:cat>
            <c:strRef>
              <c:f>Лист1!$A$2:$A$5</c:f>
              <c:strCache>
                <c:ptCount val="4"/>
                <c:pt idx="0">
                  <c:v>ПАТ КБ "ПриватБанк"</c:v>
                </c:pt>
                <c:pt idx="1">
                  <c:v>АТ "Ощадбанк"</c:v>
                </c:pt>
                <c:pt idx="2">
                  <c:v>ПАТ "Райффайзен Банк Аваль"</c:v>
                </c:pt>
                <c:pt idx="3">
                  <c:v>Інші банки</c:v>
                </c:pt>
              </c:strCache>
            </c:strRef>
          </c:cat>
          <c:val>
            <c:numRef>
              <c:f>Лист1!$B$2:$B$5</c:f>
              <c:numCache>
                <c:formatCode>#,##0.0</c:formatCode>
                <c:ptCount val="4"/>
                <c:pt idx="0">
                  <c:v>3840</c:v>
                </c:pt>
                <c:pt idx="1">
                  <c:v>2812.3</c:v>
                </c:pt>
                <c:pt idx="2">
                  <c:v>379.1</c:v>
                </c:pt>
                <c:pt idx="3">
                  <c:v>461.59999999999945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txPr>
    <a:bodyPr/>
    <a:lstStyle/>
    <a:p>
      <a:pPr>
        <a:defRPr sz="1800"/>
      </a:pPr>
      <a:endParaRPr lang="uk-UA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364672364672366"/>
          <c:y val="3.9940392425532961E-2"/>
          <c:w val="0.8821082621082621"/>
          <c:h val="0.79873899042081742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2019 рік</c:v>
                </c:pt>
              </c:strCache>
            </c:strRef>
          </c:tx>
          <c:spPr>
            <a:ln w="44450" cmpd="sng">
              <a:solidFill>
                <a:srgbClr val="7030A0"/>
              </a:solidFill>
            </a:ln>
          </c:spPr>
          <c:marker>
            <c:symbol val="square"/>
            <c:size val="7"/>
            <c:spPr>
              <a:solidFill>
                <a:srgbClr val="FF99FF"/>
              </a:solidFill>
              <a:ln cmpd="sng"/>
            </c:spPr>
          </c:marker>
          <c:dLbls>
            <c:dLbl>
              <c:idx val="0"/>
              <c:layout>
                <c:manualLayout>
                  <c:x val="-4.487180421891708E-2"/>
                  <c:y val="-3.649864521226036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4.641501409546029E-2"/>
                  <c:y val="2.963983940056043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3.3950617283950615E-2"/>
                  <c:y val="3.698817415348911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5346675415573051E-2"/>
                  <c:y val="-4.139779222061746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455161854768157E-2"/>
                  <c:y val="3.453898640891752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4.3684747739865852E-2"/>
                  <c:y val="-3.404907170808177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3.8105375716924274E-2"/>
                  <c:y val="3.698836703329259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4.0954359871682708E-2"/>
                  <c:y val="-4.384736572479600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4.7245917177019536E-2"/>
                  <c:y val="3.943813341727462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6.8143409157188681E-2"/>
                  <c:y val="-2.425077769136762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-5.2944119164591609E-2"/>
                  <c:y val="3.453898640891752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-1.4551375522504018E-2"/>
                  <c:y val="-3.89484115962423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solidFill>
                <a:schemeClr val="bg1"/>
              </a:solidFill>
              <a:ln>
                <a:solidFill>
                  <a:srgbClr val="A50021"/>
                </a:solidFill>
              </a:ln>
            </c:spPr>
            <c:txPr>
              <a:bodyPr/>
              <a:lstStyle/>
              <a:p>
                <a:pPr>
                  <a:defRPr sz="1200" b="1" i="0" baseline="0">
                    <a:solidFill>
                      <a:srgbClr val="660033"/>
                    </a:solidFill>
                    <a:latin typeface="Times New Roman" pitchFamily="18" charset="0"/>
                  </a:defRPr>
                </a:pPr>
                <a:endParaRPr lang="uk-UA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Лист1!$A$2:$A$13</c:f>
              <c:strCache>
                <c:ptCount val="12"/>
                <c:pt idx="0">
                  <c:v>січень</c:v>
                </c:pt>
                <c:pt idx="1">
                  <c:v>лютий</c:v>
                </c:pt>
                <c:pt idx="2">
                  <c:v>березень</c:v>
                </c:pt>
                <c:pt idx="3">
                  <c:v>квітень</c:v>
                </c:pt>
                <c:pt idx="4">
                  <c:v>травень</c:v>
                </c:pt>
                <c:pt idx="5">
                  <c:v>червень</c:v>
                </c:pt>
                <c:pt idx="6">
                  <c:v>липень</c:v>
                </c:pt>
                <c:pt idx="7">
                  <c:v>серпень</c:v>
                </c:pt>
                <c:pt idx="8">
                  <c:v>вересень</c:v>
                </c:pt>
                <c:pt idx="9">
                  <c:v>жовтень</c:v>
                </c:pt>
                <c:pt idx="10">
                  <c:v>листопад</c:v>
                </c:pt>
                <c:pt idx="11">
                  <c:v>грудень</c:v>
                </c:pt>
              </c:strCache>
            </c:strRef>
          </c:cat>
          <c:val>
            <c:numRef>
              <c:f>Лист1!$B$2:$B$13</c:f>
              <c:numCache>
                <c:formatCode>#,##0.0</c:formatCode>
                <c:ptCount val="12"/>
                <c:pt idx="0">
                  <c:v>21015</c:v>
                </c:pt>
                <c:pt idx="1">
                  <c:v>21201.9</c:v>
                </c:pt>
                <c:pt idx="2">
                  <c:v>24835.599999999999</c:v>
                </c:pt>
                <c:pt idx="3">
                  <c:v>25118</c:v>
                </c:pt>
                <c:pt idx="4">
                  <c:v>23424.9</c:v>
                </c:pt>
                <c:pt idx="5">
                  <c:v>23551.200000000001</c:v>
                </c:pt>
                <c:pt idx="6">
                  <c:v>24412.5</c:v>
                </c:pt>
                <c:pt idx="7">
                  <c:v>24533.599999999999</c:v>
                </c:pt>
                <c:pt idx="8">
                  <c:v>24718.1</c:v>
                </c:pt>
                <c:pt idx="9">
                  <c:v>24978</c:v>
                </c:pt>
                <c:pt idx="10">
                  <c:v>24865</c:v>
                </c:pt>
                <c:pt idx="11">
                  <c:v>25188.400000000001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2020 рік</c:v>
                </c:pt>
              </c:strCache>
            </c:strRef>
          </c:tx>
          <c:spPr>
            <a:ln w="44450" cmpd="sng">
              <a:solidFill>
                <a:srgbClr val="008000"/>
              </a:solidFill>
            </a:ln>
          </c:spPr>
          <c:marker>
            <c:symbol val="circle"/>
            <c:size val="7"/>
            <c:spPr>
              <a:solidFill>
                <a:srgbClr val="00B050"/>
              </a:solidFill>
            </c:spPr>
          </c:marker>
          <c:dLbls>
            <c:dLbl>
              <c:idx val="0"/>
              <c:layout>
                <c:manualLayout>
                  <c:x val="-3.7749287749287749E-2"/>
                  <c:y val="-3.649864521226035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3.7749287749287749E-2"/>
                  <c:y val="-4.629693922897455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3.7749287749287749E-2"/>
                  <c:y val="-4.38475586045994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2.3385602440720552E-2"/>
                  <c:y val="-2.914992469972472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9173901339255669E-2"/>
                  <c:y val="-4.139779222061743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4.0717073827310046E-2"/>
                  <c:y val="-7.079267427076003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3.3475783475783477E-2"/>
                  <c:y val="-3.649864521226037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3.3713125602889381E-2"/>
                  <c:y val="-4.139798510042094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2.8964834256829008E-2"/>
                  <c:y val="-3.894821871643891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4.1429231068338679E-2"/>
                  <c:y val="-6.714068807169573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-2.7184188781957812E-2"/>
                  <c:y val="-3.159949820390327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-1.5030864197530865E-2"/>
                  <c:y val="-5.364585262131368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solidFill>
                <a:schemeClr val="bg1"/>
              </a:solidFill>
              <a:ln>
                <a:solidFill>
                  <a:srgbClr val="006600"/>
                </a:solidFill>
              </a:ln>
            </c:spPr>
            <c:txPr>
              <a:bodyPr/>
              <a:lstStyle/>
              <a:p>
                <a:pPr>
                  <a:defRPr sz="1200" b="1" i="0" baseline="0">
                    <a:solidFill>
                      <a:srgbClr val="006600"/>
                    </a:solidFill>
                    <a:latin typeface="Times New Roman" pitchFamily="18" charset="0"/>
                  </a:defRPr>
                </a:pPr>
                <a:endParaRPr lang="uk-UA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Лист1!$A$2:$A$13</c:f>
              <c:strCache>
                <c:ptCount val="12"/>
                <c:pt idx="0">
                  <c:v>січень</c:v>
                </c:pt>
                <c:pt idx="1">
                  <c:v>лютий</c:v>
                </c:pt>
                <c:pt idx="2">
                  <c:v>березень</c:v>
                </c:pt>
                <c:pt idx="3">
                  <c:v>квітень</c:v>
                </c:pt>
                <c:pt idx="4">
                  <c:v>травень</c:v>
                </c:pt>
                <c:pt idx="5">
                  <c:v>червень</c:v>
                </c:pt>
                <c:pt idx="6">
                  <c:v>липень</c:v>
                </c:pt>
                <c:pt idx="7">
                  <c:v>серпень</c:v>
                </c:pt>
                <c:pt idx="8">
                  <c:v>вересень</c:v>
                </c:pt>
                <c:pt idx="9">
                  <c:v>жовтень</c:v>
                </c:pt>
                <c:pt idx="10">
                  <c:v>листопад</c:v>
                </c:pt>
                <c:pt idx="11">
                  <c:v>грудень</c:v>
                </c:pt>
              </c:strCache>
            </c:strRef>
          </c:cat>
          <c:val>
            <c:numRef>
              <c:f>Лист1!$C$2:$C$13</c:f>
              <c:numCache>
                <c:formatCode>General</c:formatCode>
                <c:ptCount val="12"/>
                <c:pt idx="0" formatCode="#,##0.0">
                  <c:v>25518.400000000001</c:v>
                </c:pt>
              </c:numCache>
            </c:numRef>
          </c:val>
          <c:smooth val="0"/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39843456"/>
        <c:axId val="139844992"/>
      </c:lineChart>
      <c:catAx>
        <c:axId val="13984345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500" baseline="0">
                <a:latin typeface="Times New Roman" pitchFamily="18" charset="0"/>
              </a:defRPr>
            </a:pPr>
            <a:endParaRPr lang="uk-UA"/>
          </a:p>
        </c:txPr>
        <c:crossAx val="139844992"/>
        <c:crosses val="autoZero"/>
        <c:auto val="0"/>
        <c:lblAlgn val="ctr"/>
        <c:lblOffset val="100"/>
        <c:tickLblSkip val="1"/>
        <c:noMultiLvlLbl val="0"/>
      </c:catAx>
      <c:valAx>
        <c:axId val="139844992"/>
        <c:scaling>
          <c:orientation val="minMax"/>
          <c:max val="28000"/>
          <c:min val="19000"/>
        </c:scaling>
        <c:delete val="0"/>
        <c:axPos val="l"/>
        <c:numFmt formatCode="#,##0.0" sourceLinked="0"/>
        <c:majorTickMark val="out"/>
        <c:minorTickMark val="none"/>
        <c:tickLblPos val="nextTo"/>
        <c:txPr>
          <a:bodyPr/>
          <a:lstStyle/>
          <a:p>
            <a:pPr>
              <a:defRPr sz="1500" baseline="0">
                <a:latin typeface="Times New Roman" pitchFamily="18" charset="0"/>
              </a:defRPr>
            </a:pPr>
            <a:endParaRPr lang="uk-UA"/>
          </a:p>
        </c:txPr>
        <c:crossAx val="139843456"/>
        <c:crosses val="autoZero"/>
        <c:crossBetween val="between"/>
        <c:majorUnit val="1500"/>
      </c:valAx>
      <c:spPr>
        <a:noFill/>
      </c:spPr>
    </c:plotArea>
    <c:legend>
      <c:legendPos val="r"/>
      <c:layout>
        <c:manualLayout>
          <c:xMode val="edge"/>
          <c:yMode val="edge"/>
          <c:x val="0.41748569890302167"/>
          <c:y val="0.63939654853164463"/>
          <c:w val="0.15854700854700854"/>
          <c:h val="0.11158250935081288"/>
        </c:manualLayout>
      </c:layout>
      <c:overlay val="1"/>
      <c:spPr>
        <a:solidFill>
          <a:schemeClr val="bg1"/>
        </a:solidFill>
      </c:spPr>
      <c:txPr>
        <a:bodyPr/>
        <a:lstStyle/>
        <a:p>
          <a:pPr>
            <a:defRPr sz="1200" baseline="0"/>
          </a:pPr>
          <a:endParaRPr lang="uk-UA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uk-UA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0.52625</cdr:x>
      <cdr:y>0.75</cdr:y>
    </cdr:from>
    <cdr:to>
      <cdr:x>0.98073</cdr:x>
      <cdr:y>1</cdr:y>
    </cdr:to>
    <cdr:sp macro="" textlink="">
      <cdr:nvSpPr>
        <cdr:cNvPr id="2" name="Овал 1"/>
        <cdr:cNvSpPr/>
      </cdr:nvSpPr>
      <cdr:spPr bwMode="auto">
        <a:xfrm xmlns:a="http://schemas.openxmlformats.org/drawingml/2006/main">
          <a:off x="4752522" y="4104456"/>
          <a:ext cx="4104455" cy="1368152"/>
        </a:xfrm>
        <a:prstGeom xmlns:a="http://schemas.openxmlformats.org/drawingml/2006/main" prst="ellipse">
          <a:avLst/>
        </a:prstGeom>
        <a:solidFill xmlns:a="http://schemas.openxmlformats.org/drawingml/2006/main">
          <a:schemeClr val="tx2"/>
        </a:solidFill>
        <a:ln xmlns:a="http://schemas.openxmlformats.org/drawingml/2006/main"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 xmlns:a="http://schemas.openxmlformats.org/drawingml/2006/main"/>
        <a:extLst xmlns:a="http://schemas.openxmlformats.org/drawingml/2006/main"/>
      </cdr:spPr>
      <cdr:txBody>
        <a:bodyPr xmlns:a="http://schemas.openxmlformats.org/drawingml/2006/main" vertOverflow="clip" vert="horz" wrap="squar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pPr algn="ctr"/>
          <a:r>
            <a:rPr lang="uk-UA" sz="1400" b="1" i="1" dirty="0" smtClean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загальна чисельність пенсіонерів – одержувачів виплат через банківські установи </a:t>
          </a:r>
          <a:r>
            <a:rPr lang="en-US" sz="1400" b="1" i="1" dirty="0" smtClean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endParaRPr lang="uk-UA" sz="1400" b="1" i="1" dirty="0" smtClean="0">
            <a:solidFill>
              <a:schemeClr val="accent3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pPr algn="ctr"/>
          <a:r>
            <a:rPr lang="uk-UA" sz="1400" b="1" i="1" dirty="0" smtClean="0">
              <a:solidFill>
                <a:srgbClr val="A50021"/>
              </a:solidFill>
              <a:latin typeface="Times New Roman" pitchFamily="18" charset="0"/>
              <a:cs typeface="Times New Roman" pitchFamily="18" charset="0"/>
            </a:rPr>
            <a:t>7  493,0 </a:t>
          </a:r>
          <a:r>
            <a:rPr lang="uk-UA" sz="1400" b="1" i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тис. осіб</a:t>
          </a:r>
          <a:endParaRPr lang="ru-RU" sz="1400" b="1" i="1" dirty="0">
            <a:solidFill>
              <a:schemeClr val="accent6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0.5822</cdr:x>
      <cdr:y>0.63889</cdr:y>
    </cdr:from>
    <cdr:to>
      <cdr:x>1</cdr:x>
      <cdr:y>0.83333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5190577" y="3312374"/>
          <a:ext cx="3724823" cy="1008089"/>
        </a:xfrm>
        <a:prstGeom xmlns:a="http://schemas.openxmlformats.org/drawingml/2006/main" prst="rect">
          <a:avLst/>
        </a:prstGeom>
        <a:ln xmlns:a="http://schemas.openxmlformats.org/drawingml/2006/main">
          <a:solidFill>
            <a:srgbClr val="336600"/>
          </a:solidFill>
        </a:ln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uk-UA" sz="1050" dirty="0" smtClean="0">
              <a:solidFill>
                <a:srgbClr val="660033"/>
              </a:solidFill>
              <a:latin typeface="Bookman Old Style" pitchFamily="18" charset="0"/>
            </a:rPr>
            <a:t>Сума перерахування коштів  за січень 2019 року </a:t>
          </a:r>
          <a:r>
            <a:rPr lang="en-US" sz="1050" b="1" u="sng" dirty="0" smtClean="0">
              <a:solidFill>
                <a:srgbClr val="660033"/>
              </a:solidFill>
              <a:latin typeface="Bookman Old Style" pitchFamily="18" charset="0"/>
            </a:rPr>
            <a:t> </a:t>
          </a:r>
          <a:r>
            <a:rPr lang="uk-UA" sz="1050" b="1" u="sng" dirty="0" smtClean="0">
              <a:solidFill>
                <a:srgbClr val="660033"/>
              </a:solidFill>
              <a:latin typeface="Bookman Old Style" pitchFamily="18" charset="0"/>
            </a:rPr>
            <a:t>21 015,0 млн. грн.</a:t>
          </a:r>
        </a:p>
        <a:p xmlns:a="http://schemas.openxmlformats.org/drawingml/2006/main">
          <a:r>
            <a:rPr lang="uk-UA" sz="1050" b="1" u="sng" dirty="0" smtClean="0">
              <a:solidFill>
                <a:srgbClr val="660033"/>
              </a:solidFill>
              <a:latin typeface="Bookman Old Style" pitchFamily="18" charset="0"/>
            </a:rPr>
            <a:t> </a:t>
          </a:r>
        </a:p>
        <a:p xmlns:a="http://schemas.openxmlformats.org/drawingml/2006/main">
          <a:r>
            <a:rPr lang="uk-UA" sz="1050" dirty="0" smtClean="0">
              <a:solidFill>
                <a:srgbClr val="003300"/>
              </a:solidFill>
              <a:latin typeface="Bookman Old Style" pitchFamily="18" charset="0"/>
            </a:rPr>
            <a:t>Сума перерахування коштів  за січень 2020 року </a:t>
          </a:r>
          <a:r>
            <a:rPr lang="uk-UA" sz="1050" b="1" u="sng" dirty="0" smtClean="0">
              <a:solidFill>
                <a:srgbClr val="003300"/>
              </a:solidFill>
              <a:latin typeface="Bookman Old Style" pitchFamily="18" charset="0"/>
            </a:rPr>
            <a:t>25 518,4 млн. грн.</a:t>
          </a:r>
          <a:endParaRPr lang="ru-RU" sz="1050" b="1" u="sng" dirty="0" smtClean="0">
            <a:solidFill>
              <a:srgbClr val="003300"/>
            </a:solidFill>
            <a:latin typeface="Bookman Old Style" pitchFamily="18" charset="0"/>
          </a:endParaRPr>
        </a:p>
        <a:p xmlns:a="http://schemas.openxmlformats.org/drawingml/2006/main">
          <a:endParaRPr lang="ru-RU" sz="1200" b="1" u="sng" dirty="0">
            <a:solidFill>
              <a:srgbClr val="660033"/>
            </a:solidFill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3"/>
            <a:ext cx="4308529" cy="338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68" tIns="45734" rIns="91468" bIns="45734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32399" y="3"/>
            <a:ext cx="4308529" cy="338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68" tIns="45734" rIns="91468" bIns="45734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112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140075" y="506413"/>
            <a:ext cx="3665538" cy="25368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993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3301" y="3211557"/>
            <a:ext cx="7955918" cy="30425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68" tIns="45734" rIns="91468" bIns="4573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noProof="0" smtClean="0"/>
              <a:t>Образец текста</a:t>
            </a:r>
          </a:p>
          <a:p>
            <a:pPr lvl="1"/>
            <a:r>
              <a:rPr lang="uk-UA" noProof="0" smtClean="0"/>
              <a:t>Второй уровень</a:t>
            </a:r>
          </a:p>
          <a:p>
            <a:pPr lvl="2"/>
            <a:r>
              <a:rPr lang="uk-UA" noProof="0" smtClean="0"/>
              <a:t>Третий уровень</a:t>
            </a:r>
          </a:p>
          <a:p>
            <a:pPr lvl="3"/>
            <a:r>
              <a:rPr lang="uk-UA" noProof="0" smtClean="0"/>
              <a:t>Четвертый уровень</a:t>
            </a:r>
          </a:p>
          <a:p>
            <a:pPr lvl="4"/>
            <a:r>
              <a:rPr lang="uk-UA" noProof="0" smtClean="0"/>
              <a:t>Пятый уровень</a:t>
            </a:r>
          </a:p>
        </p:txBody>
      </p:sp>
      <p:sp>
        <p:nvSpPr>
          <p:cNvPr id="993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6421527"/>
            <a:ext cx="4308529" cy="338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68" tIns="45734" rIns="91468" bIns="45734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93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32399" y="6421527"/>
            <a:ext cx="4308529" cy="338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68" tIns="45734" rIns="91468" bIns="45734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DF70BA2E-059C-44EF-8180-A74765CCAA73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716842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905010"/>
            <a:ext cx="817245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42950" y="4572000"/>
            <a:ext cx="700024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5C45F00-62C8-4FE5-9AE7-ED38C5EA886E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E5EA8C8-C0BB-4BD2-9B24-9D14850240D4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5486400"/>
            <a:ext cx="8297994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3852863"/>
            <a:ext cx="6646994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CE6918-804E-46C1-857C-92FEB8FE0E61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536192"/>
            <a:ext cx="39624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87900" y="1536192"/>
            <a:ext cx="39624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A9FF906-A58C-499F-AB7D-D3D7F0C29C6A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39624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39624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87900" y="1535113"/>
            <a:ext cx="39624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87900" y="2174875"/>
            <a:ext cx="39624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204908F-8BAA-49C8-A62C-412C969B1A28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98206AA-78D8-404E-97E7-0A2E921083C2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7AB4B5-C170-4D91-BAB7-F11D433F2786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0201" y="5495544"/>
            <a:ext cx="84201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30206" y="6096000"/>
            <a:ext cx="84201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0D5FE7-D1CD-42A5-9A61-3A7EA161D624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30200" y="381000"/>
            <a:ext cx="8420100" cy="494284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6898" y="5495278"/>
            <a:ext cx="84201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916305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26898" y="6096000"/>
            <a:ext cx="84201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6E1DD91-C40C-406F-907C-7413A44A2D9F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3726CB-405E-428A-904D-E7D2D4D0056E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45"/>
            <a:ext cx="1898650" cy="58515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45"/>
            <a:ext cx="652145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9B88331-3E45-43F1-8D87-C71AD4A35957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2950" y="609600"/>
            <a:ext cx="84201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742950" y="1981200"/>
            <a:ext cx="8420100" cy="4114800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74295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384550" y="6248400"/>
            <a:ext cx="31369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9930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DDCE82-C069-4D33-B992-7977F046D3A4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0336034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905011"/>
            <a:ext cx="817245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42950" y="4572000"/>
            <a:ext cx="700024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5C45F00-62C8-4FE5-9AE7-ED38C5EA886E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E5EA8C8-C0BB-4BD2-9B24-9D14850240D4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5486400"/>
            <a:ext cx="8297994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3852863"/>
            <a:ext cx="6646994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CE6918-804E-46C1-857C-92FEB8FE0E61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536192"/>
            <a:ext cx="39624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87900" y="1536192"/>
            <a:ext cx="39624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A9FF906-A58C-499F-AB7D-D3D7F0C29C6A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39624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39624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87900" y="1535113"/>
            <a:ext cx="39624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87900" y="2174875"/>
            <a:ext cx="39624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204908F-8BAA-49C8-A62C-412C969B1A28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98206AA-78D8-404E-97E7-0A2E921083C2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7AB4B5-C170-4D91-BAB7-F11D433F2786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0201" y="5495544"/>
            <a:ext cx="84201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30203" y="6096000"/>
            <a:ext cx="84201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0D5FE7-D1CD-42A5-9A61-3A7EA161D624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30200" y="381000"/>
            <a:ext cx="8420100" cy="494284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6898" y="5495278"/>
            <a:ext cx="84201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916305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26898" y="6096000"/>
            <a:ext cx="84201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6E1DD91-C40C-406F-907C-7413A44A2D9F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3726CB-405E-428A-904D-E7D2D4D0056E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46"/>
            <a:ext cx="1898650" cy="58515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46"/>
            <a:ext cx="652145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9B88331-3E45-43F1-8D87-C71AD4A35957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2950" y="609600"/>
            <a:ext cx="84201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742950" y="1981200"/>
            <a:ext cx="8420100" cy="4114800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74295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384550" y="6248400"/>
            <a:ext cx="31369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9930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DDCE82-C069-4D33-B992-7977F046D3A4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0336034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255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600200"/>
            <a:ext cx="8255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9163050" y="0"/>
            <a:ext cx="7429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163050" y="5486400"/>
            <a:ext cx="74295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242770" y="5648960"/>
            <a:ext cx="59436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71584B6C-136C-4AA1-86FD-B63F5D0C0F88}" type="slidenum">
              <a:rPr lang="ru-RU" smtClean="0">
                <a:solidFill>
                  <a:srgbClr val="000000"/>
                </a:solidFill>
                <a:latin typeface="Arial"/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8317798" y="4033520"/>
            <a:ext cx="2367281" cy="396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8282239" y="1630680"/>
            <a:ext cx="2438399" cy="396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</p:sldLayoutIdLst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61111E-6 3.33333E-6  C 0.06892 3.33333E-6  0.125 0.02847  0.125 0.06389  C 0.125 0.09907  0.06892 0.12777  3.61111E-6 0.12777  C -0.0691 0.12777  -0.125 0.09907  -0.125 0.06389  C -0.125 0.02847  -0.0691 3.33333E-6  3.61111E-6 3.33333E-6  Z " pathEditMode="relative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255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600200"/>
            <a:ext cx="8255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9163050" y="0"/>
            <a:ext cx="7429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163050" y="5486400"/>
            <a:ext cx="74295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242770" y="5648960"/>
            <a:ext cx="59436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71584B6C-136C-4AA1-86FD-B63F5D0C0F88}" type="slidenum">
              <a:rPr lang="ru-RU" smtClean="0">
                <a:solidFill>
                  <a:srgbClr val="000000"/>
                </a:solidFill>
                <a:latin typeface="Arial"/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8317795" y="4033520"/>
            <a:ext cx="2367281" cy="396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8282236" y="1630680"/>
            <a:ext cx="2438399" cy="396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</p:sldLayoutIdLst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61111E-6 3.33333E-6  C 0.06892 3.33333E-6  0.125 0.02847  0.125 0.06389  C 0.125 0.09907  0.06892 0.12777  3.61111E-6 0.12777  C -0.0691 0.12777  -0.125 0.09907  -0.125 0.06389  C -0.125 0.02847  -0.0691 3.33333E-6  3.61111E-6 3.33333E-6  Z " pathEditMode="relative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slideLayout" Target="../slideLayouts/slideLayout24.xml"/><Relationship Id="rId1" Type="http://schemas.openxmlformats.org/officeDocument/2006/relationships/themeOverride" Target="../theme/themeOverr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</a:schemeClr>
            </a:gs>
            <a:gs pos="75000">
              <a:schemeClr val="bg1">
                <a:shade val="100000"/>
                <a:satMod val="115000"/>
              </a:schemeClr>
            </a:gs>
          </a:gsLst>
          <a:path path="circle">
            <a:fillToRect l="20000" t="50000" r="10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8504" y="0"/>
            <a:ext cx="8915400" cy="1152128"/>
          </a:xfrm>
        </p:spPr>
        <p:txBody>
          <a:bodyPr/>
          <a:lstStyle/>
          <a:p>
            <a:pPr algn="ctr"/>
            <a:r>
              <a:rPr lang="uk-UA" sz="1800" b="1" i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Розподіл банків, уповноважених на здійснення пенсійної виплати, </a:t>
            </a:r>
            <a:br>
              <a:rPr lang="uk-UA" sz="1800" b="1" i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1800" b="1" i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 чисельністю пенсіонерів, станом на </a:t>
            </a:r>
            <a:r>
              <a:rPr lang="uk-UA" sz="1800" b="1" i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01.02.2020, </a:t>
            </a:r>
            <a:r>
              <a:rPr lang="uk-UA" sz="1800" b="1" i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тис. осіб</a:t>
            </a:r>
            <a:br>
              <a:rPr lang="uk-UA" sz="1800" b="1" i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1800" b="1" i="1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Диаграмма 3"/>
          <p:cNvGraphicFramePr>
            <a:graphicFrameLocks noGrp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2626474650"/>
              </p:ext>
            </p:extLst>
          </p:nvPr>
        </p:nvGraphicFramePr>
        <p:xfrm>
          <a:off x="56462" y="1052736"/>
          <a:ext cx="9030998" cy="54726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3625605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checker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</a:schemeClr>
            </a:gs>
            <a:gs pos="75000">
              <a:schemeClr val="bg1">
                <a:shade val="100000"/>
                <a:satMod val="115000"/>
              </a:schemeClr>
            </a:gs>
          </a:gsLst>
          <a:path path="circle">
            <a:fillToRect l="20000" t="50000" r="10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0"/>
            <a:ext cx="8915400" cy="1124744"/>
          </a:xfrm>
        </p:spPr>
        <p:txBody>
          <a:bodyPr/>
          <a:lstStyle/>
          <a:p>
            <a:pPr algn="ctr"/>
            <a:r>
              <a:rPr lang="uk-UA" sz="20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  <a:t>Динаміка зростання обсягів пенсійних виплат </a:t>
            </a:r>
            <a:br>
              <a:rPr lang="uk-UA" sz="20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</a:br>
            <a:r>
              <a:rPr lang="uk-UA" sz="20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  <a:t>через поточні рахунки пенсіонерів та одержувачів допомоги </a:t>
            </a:r>
            <a:br>
              <a:rPr lang="uk-UA" sz="20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</a:br>
            <a:r>
              <a:rPr lang="uk-UA" sz="20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  <a:t>в установах банків впродовж 2019-2020 років, млн. грн.</a:t>
            </a:r>
            <a:endParaRPr lang="ru-RU" sz="2000" b="1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</a:endParaRPr>
          </a:p>
        </p:txBody>
      </p:sp>
      <p:graphicFrame>
        <p:nvGraphicFramePr>
          <p:cNvPr id="4" name=" 3"/>
          <p:cNvGraphicFramePr>
            <a:graphicFrameLocks noGrp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792627645"/>
              </p:ext>
            </p:extLst>
          </p:nvPr>
        </p:nvGraphicFramePr>
        <p:xfrm>
          <a:off x="194471" y="1196752"/>
          <a:ext cx="8915400" cy="5184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0709798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3_Соседство">
  <a:themeElements>
    <a:clrScheme name="Другая 11">
      <a:dk1>
        <a:sysClr val="windowText" lastClr="000000"/>
      </a:dk1>
      <a:lt1>
        <a:sysClr val="window" lastClr="FFFFFF"/>
      </a:lt1>
      <a:dk2>
        <a:srgbClr val="D6FFE9"/>
      </a:dk2>
      <a:lt2>
        <a:srgbClr val="EAEBDE"/>
      </a:lt2>
      <a:accent1>
        <a:srgbClr val="76A676"/>
      </a:accent1>
      <a:accent2>
        <a:srgbClr val="AEFFD3"/>
      </a:accent2>
      <a:accent3>
        <a:srgbClr val="76A676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седство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4_Соседство">
  <a:themeElements>
    <a:clrScheme name="Другая 11">
      <a:dk1>
        <a:sysClr val="windowText" lastClr="000000"/>
      </a:dk1>
      <a:lt1>
        <a:sysClr val="window" lastClr="FFFFFF"/>
      </a:lt1>
      <a:dk2>
        <a:srgbClr val="D6FFE9"/>
      </a:dk2>
      <a:lt2>
        <a:srgbClr val="EAEBDE"/>
      </a:lt2>
      <a:accent1>
        <a:srgbClr val="76A676"/>
      </a:accent1>
      <a:accent2>
        <a:srgbClr val="AEFFD3"/>
      </a:accent2>
      <a:accent3>
        <a:srgbClr val="76A676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седство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Другая 11">
    <a:dk1>
      <a:sysClr val="windowText" lastClr="000000"/>
    </a:dk1>
    <a:lt1>
      <a:sysClr val="window" lastClr="FFFFFF"/>
    </a:lt1>
    <a:dk2>
      <a:srgbClr val="D6FFE9"/>
    </a:dk2>
    <a:lt2>
      <a:srgbClr val="EAEBDE"/>
    </a:lt2>
    <a:accent1>
      <a:srgbClr val="76A676"/>
    </a:accent1>
    <a:accent2>
      <a:srgbClr val="AEFFD3"/>
    </a:accent2>
    <a:accent3>
      <a:srgbClr val="76A676"/>
    </a:accent3>
    <a:accent4>
      <a:srgbClr val="C0BEAF"/>
    </a:accent4>
    <a:accent5>
      <a:srgbClr val="CEC597"/>
    </a:accent5>
    <a:accent6>
      <a:srgbClr val="E8B7B7"/>
    </a:accent6>
    <a:hlink>
      <a:srgbClr val="DB5353"/>
    </a:hlink>
    <a:folHlink>
      <a:srgbClr val="903638"/>
    </a:folHlink>
  </a:clrScheme>
</a:themeOverride>
</file>

<file path=ppt/theme/themeOverride2.xml><?xml version="1.0" encoding="utf-8"?>
<a:themeOverride xmlns:a="http://schemas.openxmlformats.org/drawingml/2006/main">
  <a:clrScheme name="Другая 11">
    <a:dk1>
      <a:sysClr val="windowText" lastClr="000000"/>
    </a:dk1>
    <a:lt1>
      <a:sysClr val="window" lastClr="FFFFFF"/>
    </a:lt1>
    <a:dk2>
      <a:srgbClr val="D6FFE9"/>
    </a:dk2>
    <a:lt2>
      <a:srgbClr val="EAEBDE"/>
    </a:lt2>
    <a:accent1>
      <a:srgbClr val="76A676"/>
    </a:accent1>
    <a:accent2>
      <a:srgbClr val="AEFFD3"/>
    </a:accent2>
    <a:accent3>
      <a:srgbClr val="76A676"/>
    </a:accent3>
    <a:accent4>
      <a:srgbClr val="C0BEAF"/>
    </a:accent4>
    <a:accent5>
      <a:srgbClr val="CEC597"/>
    </a:accent5>
    <a:accent6>
      <a:srgbClr val="E8B7B7"/>
    </a:accent6>
    <a:hlink>
      <a:srgbClr val="DB5353"/>
    </a:hlink>
    <a:folHlink>
      <a:srgbClr val="90363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10903</TotalTime>
  <Words>117</Words>
  <Application>Microsoft Office PowerPoint</Application>
  <PresentationFormat>Лист A4 (210x297 мм)</PresentationFormat>
  <Paragraphs>32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</vt:i4>
      </vt:variant>
    </vt:vector>
  </HeadingPairs>
  <TitlesOfParts>
    <vt:vector size="4" baseType="lpstr">
      <vt:lpstr>3_Соседство</vt:lpstr>
      <vt:lpstr>4_Соседство</vt:lpstr>
      <vt:lpstr>Розподіл банків, уповноважених на здійснення пенсійної виплати,  за чисельністю пенсіонерів, станом на 01.02.2020, тис. осіб </vt:lpstr>
      <vt:lpstr>Динаміка зростання обсягів пенсійних виплат  через поточні рахунки пенсіонерів та одержувачів допомоги  в установах банків впродовж 2019-2020 років, млн. грн.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igor</dc:creator>
  <cp:lastModifiedBy>Rybchynska</cp:lastModifiedBy>
  <cp:revision>584</cp:revision>
  <cp:lastPrinted>2020-02-21T10:46:33Z</cp:lastPrinted>
  <dcterms:created xsi:type="dcterms:W3CDTF">2007-07-25T13:50:34Z</dcterms:created>
  <dcterms:modified xsi:type="dcterms:W3CDTF">2020-02-25T09:28:06Z</dcterms:modified>
</cp:coreProperties>
</file>