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drawings/drawing3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87" r:id="rId2"/>
  </p:sldMasterIdLst>
  <p:notesMasterIdLst>
    <p:notesMasterId r:id="rId6"/>
  </p:notesMasterIdLst>
  <p:sldIdLst>
    <p:sldId id="357" r:id="rId3"/>
    <p:sldId id="358" r:id="rId4"/>
    <p:sldId id="364" r:id="rId5"/>
  </p:sldIdLst>
  <p:sldSz cx="9906000" cy="6858000" type="A4"/>
  <p:notesSz cx="9942513" cy="6761163"/>
  <p:defaultTextStyle>
    <a:defPPr>
      <a:defRPr lang="ru-RU"/>
    </a:defPPr>
    <a:lvl1pPr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00"/>
    <a:srgbClr val="0000FF"/>
    <a:srgbClr val="FF0066"/>
    <a:srgbClr val="A50021"/>
    <a:srgbClr val="006600"/>
    <a:srgbClr val="FF6600"/>
    <a:srgbClr val="CCFF99"/>
    <a:srgbClr val="FFFF66"/>
    <a:srgbClr val="CC3300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91" autoAdjust="0"/>
    <p:restoredTop sz="94660" autoAdjust="0"/>
  </p:normalViewPr>
  <p:slideViewPr>
    <p:cSldViewPr>
      <p:cViewPr varScale="1">
        <p:scale>
          <a:sx n="117" d="100"/>
          <a:sy n="117" d="100"/>
        </p:scale>
        <p:origin x="-1176" y="-102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20"/>
      <c:rotY val="180"/>
      <c:rAngAx val="0"/>
      <c:perspective val="20"/>
    </c:view3D>
    <c:floor>
      <c:thickness val="0"/>
    </c:floor>
    <c:sideWall>
      <c:thickness val="0"/>
      <c:spPr>
        <a:scene3d>
          <a:camera prst="orthographicFront"/>
          <a:lightRig rig="threePt" dir="t"/>
        </a:scene3d>
        <a:sp3d>
          <a:bevelT/>
        </a:sp3d>
      </c:spPr>
    </c:sideWall>
    <c:backWall>
      <c:thickness val="0"/>
      <c:spPr>
        <a:scene3d>
          <a:camera prst="orthographicFront"/>
          <a:lightRig rig="threePt" dir="t"/>
        </a:scene3d>
        <a:sp3d>
          <a:bevelT/>
        </a:sp3d>
      </c:spPr>
    </c:backWall>
    <c:plotArea>
      <c:layout>
        <c:manualLayout>
          <c:layoutTarget val="inner"/>
          <c:xMode val="edge"/>
          <c:yMode val="edge"/>
          <c:x val="1.2318853625464298E-2"/>
          <c:y val="3.753237944321976E-4"/>
          <c:w val="0.90036908292241036"/>
          <c:h val="0.8659320153395934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explosion val="27"/>
          <c:dPt>
            <c:idx val="0"/>
            <c:bubble3D val="0"/>
            <c:explosion val="65"/>
            <c:spPr>
              <a:gradFill>
                <a:gsLst>
                  <a:gs pos="0">
                    <a:srgbClr val="FFC000"/>
                  </a:gs>
                  <a:gs pos="50000">
                    <a:srgbClr val="FFFF00"/>
                  </a:gs>
                  <a:gs pos="100000">
                    <a:schemeClr val="accent2"/>
                  </a:gs>
                </a:gsLst>
                <a:lin ang="5400000" scaled="0"/>
              </a:gradFill>
              <a:scene3d>
                <a:camera prst="orthographicFront"/>
                <a:lightRig rig="threePt" dir="t"/>
              </a:scene3d>
              <a:sp3d>
                <a:bevelT/>
                <a:bevelB/>
              </a:sp3d>
            </c:spPr>
          </c:dPt>
          <c:dPt>
            <c:idx val="1"/>
            <c:bubble3D val="0"/>
            <c:spPr>
              <a:gradFill>
                <a:gsLst>
                  <a:gs pos="0">
                    <a:srgbClr val="00B050"/>
                  </a:gs>
                  <a:gs pos="50000">
                    <a:srgbClr val="00B050"/>
                  </a:gs>
                  <a:gs pos="100000">
                    <a:srgbClr val="92D050"/>
                  </a:gs>
                </a:gsLst>
                <a:lin ang="5400000" scaled="0"/>
              </a:gradFill>
            </c:spPr>
          </c:dPt>
          <c:dPt>
            <c:idx val="2"/>
            <c:bubble3D val="0"/>
            <c:spPr>
              <a:gradFill>
                <a:gsLst>
                  <a:gs pos="0">
                    <a:srgbClr val="FF0000"/>
                  </a:gs>
                  <a:gs pos="50000">
                    <a:srgbClr val="C00000"/>
                  </a:gs>
                  <a:gs pos="100000">
                    <a:srgbClr val="FF0000"/>
                  </a:gs>
                </a:gsLst>
                <a:lin ang="5400000" scaled="0"/>
              </a:gradFill>
            </c:spPr>
          </c:dPt>
          <c:dPt>
            <c:idx val="3"/>
            <c:bubble3D val="0"/>
            <c:spPr>
              <a:solidFill>
                <a:srgbClr val="7030A0"/>
              </a:solidFill>
            </c:spPr>
          </c:dPt>
          <c:dPt>
            <c:idx val="4"/>
            <c:bubble3D val="0"/>
            <c:spPr>
              <a:solidFill>
                <a:srgbClr val="FF0066"/>
              </a:solidFill>
            </c:spPr>
          </c:dPt>
          <c:dPt>
            <c:idx val="5"/>
            <c:bubble3D val="0"/>
            <c:spPr>
              <a:solidFill>
                <a:srgbClr val="FFFF00"/>
              </a:solidFill>
            </c:spPr>
          </c:dPt>
          <c:dPt>
            <c:idx val="6"/>
            <c:bubble3D val="0"/>
            <c:spPr>
              <a:gradFill>
                <a:gsLst>
                  <a:gs pos="0">
                    <a:srgbClr val="0000FF"/>
                  </a:gs>
                  <a:gs pos="50000">
                    <a:srgbClr val="0070C0"/>
                  </a:gs>
                  <a:gs pos="100000">
                    <a:srgbClr val="0070C0"/>
                  </a:gs>
                </a:gsLst>
                <a:lin ang="5400000" scaled="0"/>
              </a:gradFill>
            </c:spPr>
          </c:dPt>
          <c:dLbls>
            <c:dLbl>
              <c:idx val="0"/>
              <c:layout>
                <c:manualLayout>
                  <c:x val="-2.8177211079110868E-2"/>
                  <c:y val="-9.8211915346805859E-2"/>
                </c:manualLayout>
              </c:layout>
              <c:tx>
                <c:rich>
                  <a:bodyPr/>
                  <a:lstStyle/>
                  <a:p>
                    <a:r>
                      <a:rPr lang="uk-UA" sz="1300" baseline="0" dirty="0" smtClean="0"/>
                      <a:t>за віком</a:t>
                    </a:r>
                  </a:p>
                  <a:p>
                    <a:r>
                      <a:rPr lang="en-US" sz="1300" baseline="0" dirty="0" smtClean="0"/>
                      <a:t> 8 </a:t>
                    </a:r>
                    <a:r>
                      <a:rPr lang="uk-UA" sz="1300" baseline="0" dirty="0" smtClean="0"/>
                      <a:t>467 091 особа</a:t>
                    </a:r>
                  </a:p>
                  <a:p>
                    <a:r>
                      <a:rPr lang="uk-UA" sz="1300" baseline="0" dirty="0" smtClean="0"/>
                      <a:t>(3 166,53 грн)*</a:t>
                    </a:r>
                    <a:r>
                      <a:rPr lang="en-US" sz="1300" baseline="0" dirty="0" smtClean="0"/>
                      <a:t>      </a:t>
                    </a:r>
                    <a:endParaRPr lang="en-US" dirty="0"/>
                  </a:p>
                </c:rich>
              </c:tx>
              <c:showLegendKey val="1"/>
              <c:showVal val="1"/>
              <c:showCatName val="1"/>
              <c:showSerName val="1"/>
              <c:showPercent val="0"/>
              <c:showBubbleSize val="0"/>
            </c:dLbl>
            <c:dLbl>
              <c:idx val="1"/>
              <c:layout>
                <c:manualLayout>
                  <c:x val="2.0233221949697896E-2"/>
                  <c:y val="-0.23385494754061631"/>
                </c:manualLayout>
              </c:layout>
              <c:tx>
                <c:rich>
                  <a:bodyPr/>
                  <a:lstStyle/>
                  <a:p>
                    <a:r>
                      <a:rPr lang="uk-UA" sz="1300" baseline="0" dirty="0" smtClean="0"/>
                      <a:t>по інвалідності</a:t>
                    </a:r>
                  </a:p>
                  <a:p>
                    <a:r>
                      <a:rPr lang="en-US" sz="1300" baseline="0" dirty="0" smtClean="0"/>
                      <a:t>1 </a:t>
                    </a:r>
                    <a:r>
                      <a:rPr lang="uk-UA" sz="1300" baseline="0" dirty="0" smtClean="0"/>
                      <a:t>411</a:t>
                    </a:r>
                    <a:r>
                      <a:rPr lang="en-US" sz="1300" baseline="0" dirty="0" smtClean="0"/>
                      <a:t> </a:t>
                    </a:r>
                    <a:r>
                      <a:rPr lang="uk-UA" sz="1300" baseline="0" dirty="0" smtClean="0"/>
                      <a:t>732 особи</a:t>
                    </a:r>
                  </a:p>
                  <a:p>
                    <a:r>
                      <a:rPr lang="uk-UA" sz="1300" baseline="0" dirty="0" smtClean="0"/>
                      <a:t>(2 499,74 грн)*</a:t>
                    </a:r>
                    <a:r>
                      <a:rPr lang="en-US" sz="1300" baseline="0" dirty="0" smtClean="0"/>
                      <a:t>      </a:t>
                    </a:r>
                    <a:endParaRPr lang="en-US" dirty="0"/>
                  </a:p>
                </c:rich>
              </c:tx>
              <c:showLegendKey val="1"/>
              <c:showVal val="1"/>
              <c:showCatName val="1"/>
              <c:showSerName val="1"/>
              <c:showPercent val="0"/>
              <c:showBubbleSize val="0"/>
            </c:dLbl>
            <c:dLbl>
              <c:idx val="2"/>
              <c:layout>
                <c:manualLayout>
                  <c:x val="0.10099732508353773"/>
                  <c:y val="-6.5543154499291795E-2"/>
                </c:manualLayout>
              </c:layout>
              <c:tx>
                <c:rich>
                  <a:bodyPr/>
                  <a:lstStyle/>
                  <a:p>
                    <a:r>
                      <a:rPr lang="uk-UA" sz="1300" baseline="0" dirty="0" smtClean="0"/>
                      <a:t>у </a:t>
                    </a:r>
                    <a:r>
                      <a:rPr lang="uk-UA" sz="1300" baseline="0" dirty="0" err="1" smtClean="0"/>
                      <a:t>зв</a:t>
                    </a:r>
                    <a:r>
                      <a:rPr lang="en-US" sz="1300" baseline="0" dirty="0" smtClean="0"/>
                      <a:t>’</a:t>
                    </a:r>
                    <a:r>
                      <a:rPr lang="uk-UA" sz="1300" baseline="0" dirty="0" err="1" smtClean="0"/>
                      <a:t>язку</a:t>
                    </a:r>
                    <a:r>
                      <a:rPr lang="uk-UA" sz="1300" baseline="0" dirty="0" smtClean="0"/>
                      <a:t> з втратою</a:t>
                    </a:r>
                  </a:p>
                  <a:p>
                    <a:r>
                      <a:rPr lang="uk-UA" sz="1300" baseline="0" dirty="0" smtClean="0"/>
                      <a:t>годувальника</a:t>
                    </a:r>
                  </a:p>
                  <a:p>
                    <a:r>
                      <a:rPr lang="uk-UA" sz="1300" baseline="0" dirty="0" smtClean="0"/>
                      <a:t>538 157 осіб</a:t>
                    </a:r>
                  </a:p>
                  <a:p>
                    <a:r>
                      <a:rPr lang="uk-UA" sz="1300" baseline="0" dirty="0" smtClean="0"/>
                      <a:t>(2 753,18 грн)*</a:t>
                    </a:r>
                    <a:r>
                      <a:rPr lang="en-US" sz="1300" baseline="0" dirty="0" smtClean="0"/>
                      <a:t>      </a:t>
                    </a:r>
                    <a:endParaRPr lang="en-US" dirty="0"/>
                  </a:p>
                </c:rich>
              </c:tx>
              <c:showLegendKey val="1"/>
              <c:showVal val="1"/>
              <c:showCatName val="1"/>
              <c:showSerName val="1"/>
              <c:showPercent val="0"/>
              <c:showBubbleSize val="0"/>
            </c:dLbl>
            <c:dLbl>
              <c:idx val="3"/>
              <c:layout>
                <c:manualLayout>
                  <c:x val="0.2189870997239623"/>
                  <c:y val="6.2907716908080599E-2"/>
                </c:manualLayout>
              </c:layout>
              <c:tx>
                <c:rich>
                  <a:bodyPr/>
                  <a:lstStyle/>
                  <a:p>
                    <a:r>
                      <a:rPr lang="uk-UA" sz="1300" baseline="0" dirty="0" smtClean="0"/>
                      <a:t>за вислугу років</a:t>
                    </a:r>
                  </a:p>
                  <a:p>
                    <a:r>
                      <a:rPr lang="uk-UA" sz="1300" baseline="0" dirty="0" smtClean="0"/>
                      <a:t>218 988</a:t>
                    </a:r>
                    <a:r>
                      <a:rPr lang="en-US" sz="1300" baseline="0" dirty="0" smtClean="0"/>
                      <a:t> </a:t>
                    </a:r>
                    <a:r>
                      <a:rPr lang="uk-UA" sz="1300" baseline="0" dirty="0" smtClean="0"/>
                      <a:t>осіб</a:t>
                    </a:r>
                  </a:p>
                  <a:p>
                    <a:r>
                      <a:rPr lang="uk-UA" sz="1300" baseline="0" dirty="0" smtClean="0"/>
                      <a:t>(2 882,06 грн)*</a:t>
                    </a:r>
                    <a:r>
                      <a:rPr lang="en-US" sz="1300" baseline="0" dirty="0" smtClean="0"/>
                      <a:t>    </a:t>
                    </a:r>
                    <a:endParaRPr lang="en-US" dirty="0"/>
                  </a:p>
                </c:rich>
              </c:tx>
              <c:showLegendKey val="1"/>
              <c:showVal val="1"/>
              <c:showCatName val="1"/>
              <c:showSerName val="1"/>
              <c:showPercent val="0"/>
              <c:showBubbleSize val="0"/>
            </c:dLbl>
            <c:dLbl>
              <c:idx val="4"/>
              <c:layout>
                <c:manualLayout>
                  <c:x val="0.12546817865715504"/>
                  <c:y val="0.16609766496640452"/>
                </c:manualLayout>
              </c:layout>
              <c:tx>
                <c:rich>
                  <a:bodyPr/>
                  <a:lstStyle/>
                  <a:p>
                    <a:r>
                      <a:rPr lang="uk-UA" sz="1300" baseline="0" dirty="0" smtClean="0"/>
                      <a:t>соціальні пенсії</a:t>
                    </a:r>
                  </a:p>
                  <a:p>
                    <a:r>
                      <a:rPr lang="en-US" sz="1300" baseline="0" dirty="0" smtClean="0"/>
                      <a:t> </a:t>
                    </a:r>
                    <a:r>
                      <a:rPr lang="uk-UA" sz="1300" baseline="0" dirty="0" smtClean="0"/>
                      <a:t>75</a:t>
                    </a:r>
                    <a:r>
                      <a:rPr lang="en-US" sz="1300" baseline="0" dirty="0" smtClean="0"/>
                      <a:t> </a:t>
                    </a:r>
                    <a:r>
                      <a:rPr lang="uk-UA" sz="1300" baseline="0" dirty="0" smtClean="0"/>
                      <a:t>791</a:t>
                    </a:r>
                    <a:r>
                      <a:rPr lang="en-US" sz="1300" baseline="0" dirty="0" smtClean="0"/>
                      <a:t> </a:t>
                    </a:r>
                    <a:r>
                      <a:rPr lang="uk-UA" sz="1300" baseline="0" dirty="0" smtClean="0"/>
                      <a:t>особа</a:t>
                    </a:r>
                  </a:p>
                  <a:p>
                    <a:r>
                      <a:rPr lang="uk-UA" sz="1300" baseline="0" dirty="0" smtClean="0"/>
                      <a:t>(1 655,77 грн)</a:t>
                    </a:r>
                    <a:r>
                      <a:rPr lang="en-US" sz="1300" baseline="0" dirty="0" smtClean="0"/>
                      <a:t>    </a:t>
                    </a:r>
                    <a:endParaRPr lang="en-US" dirty="0"/>
                  </a:p>
                </c:rich>
              </c:tx>
              <c:showLegendKey val="1"/>
              <c:showVal val="1"/>
              <c:showCatName val="1"/>
              <c:showSerName val="1"/>
              <c:showPercent val="0"/>
              <c:showBubbleSize val="0"/>
            </c:dLbl>
            <c:dLbl>
              <c:idx val="5"/>
              <c:layout>
                <c:manualLayout>
                  <c:x val="-7.6743808760819279E-2"/>
                  <c:y val="0.19681822633742449"/>
                </c:manualLayout>
              </c:layout>
              <c:tx>
                <c:rich>
                  <a:bodyPr/>
                  <a:lstStyle/>
                  <a:p>
                    <a:r>
                      <a:rPr lang="uk-UA" sz="1300" baseline="0" dirty="0" smtClean="0"/>
                      <a:t>довічне грошове</a:t>
                    </a:r>
                  </a:p>
                  <a:p>
                    <a:r>
                      <a:rPr lang="uk-UA" sz="1300" baseline="0" dirty="0" smtClean="0"/>
                      <a:t>утримання суддів</a:t>
                    </a:r>
                  </a:p>
                  <a:p>
                    <a:r>
                      <a:rPr lang="en-US" sz="1300" baseline="0" dirty="0" smtClean="0"/>
                      <a:t> </a:t>
                    </a:r>
                    <a:r>
                      <a:rPr lang="uk-UA" sz="1300" baseline="0" dirty="0" smtClean="0"/>
                      <a:t>3</a:t>
                    </a:r>
                    <a:r>
                      <a:rPr lang="en-US" sz="1300" baseline="0" dirty="0" smtClean="0"/>
                      <a:t> </a:t>
                    </a:r>
                    <a:r>
                      <a:rPr lang="uk-UA" sz="1300" baseline="0" dirty="0" smtClean="0"/>
                      <a:t>380 осіб</a:t>
                    </a:r>
                  </a:p>
                  <a:p>
                    <a:r>
                      <a:rPr lang="uk-UA" sz="1300" baseline="0" dirty="0" smtClean="0"/>
                      <a:t>(49 844,23 грн)</a:t>
                    </a:r>
                    <a:r>
                      <a:rPr lang="en-US" sz="1300" baseline="0" dirty="0" smtClean="0"/>
                      <a:t>      </a:t>
                    </a:r>
                    <a:endParaRPr lang="en-US" dirty="0"/>
                  </a:p>
                </c:rich>
              </c:tx>
              <c:showLegendKey val="1"/>
              <c:showVal val="1"/>
              <c:showCatName val="1"/>
              <c:showSerName val="1"/>
              <c:showPercent val="0"/>
              <c:showBubbleSize val="0"/>
            </c:dLbl>
            <c:dLbl>
              <c:idx val="6"/>
              <c:layout>
                <c:manualLayout>
                  <c:x val="-0.31165226688183145"/>
                  <c:y val="0.1906500520410013"/>
                </c:manualLayout>
              </c:layout>
              <c:tx>
                <c:rich>
                  <a:bodyPr/>
                  <a:lstStyle/>
                  <a:p>
                    <a:r>
                      <a:rPr lang="uk-UA" sz="1300" baseline="0" dirty="0" smtClean="0"/>
                      <a:t>пенсії </a:t>
                    </a:r>
                    <a:r>
                      <a:rPr lang="en-US" sz="1300" baseline="0" dirty="0" smtClean="0"/>
                      <a:t> </a:t>
                    </a:r>
                    <a:r>
                      <a:rPr lang="uk-UA" sz="1300" baseline="0" dirty="0" smtClean="0"/>
                      <a:t>військовослужбовців</a:t>
                    </a:r>
                  </a:p>
                  <a:p>
                    <a:r>
                      <a:rPr lang="en-US" sz="1300" baseline="0" dirty="0" smtClean="0"/>
                      <a:t>5</a:t>
                    </a:r>
                    <a:r>
                      <a:rPr lang="uk-UA" sz="1300" baseline="0" dirty="0" smtClean="0"/>
                      <a:t>53</a:t>
                    </a:r>
                    <a:r>
                      <a:rPr lang="en-US" sz="1300" baseline="0" dirty="0" smtClean="0"/>
                      <a:t> </a:t>
                    </a:r>
                    <a:r>
                      <a:rPr lang="uk-UA" sz="1300" baseline="0" dirty="0" smtClean="0"/>
                      <a:t>188</a:t>
                    </a:r>
                    <a:r>
                      <a:rPr lang="en-US" sz="1300" baseline="0" dirty="0" smtClean="0"/>
                      <a:t>  </a:t>
                    </a:r>
                    <a:r>
                      <a:rPr lang="uk-UA" sz="1300" baseline="0" dirty="0" smtClean="0"/>
                      <a:t>осіб</a:t>
                    </a:r>
                  </a:p>
                  <a:p>
                    <a:r>
                      <a:rPr lang="uk-UA" sz="1300" baseline="0" dirty="0" smtClean="0"/>
                      <a:t>(5 378,17 грн)</a:t>
                    </a:r>
                    <a:r>
                      <a:rPr lang="en-US" sz="1300" baseline="0" dirty="0" smtClean="0"/>
                      <a:t>    </a:t>
                    </a:r>
                    <a:endParaRPr lang="en-US" dirty="0"/>
                  </a:p>
                </c:rich>
              </c:tx>
              <c:showLegendKey val="1"/>
              <c:showVal val="1"/>
              <c:showCatName val="1"/>
              <c:showSerName val="1"/>
              <c:showPercent val="0"/>
              <c:showBubbleSize val="0"/>
            </c:dLbl>
            <c:txPr>
              <a:bodyPr/>
              <a:lstStyle/>
              <a:p>
                <a:pPr>
                  <a:defRPr sz="1300" b="1" i="0" baseline="0">
                    <a:latin typeface="Times New Roman" pitchFamily="18" charset="0"/>
                  </a:defRPr>
                </a:pPr>
                <a:endParaRPr lang="uk-UA"/>
              </a:p>
            </c:txPr>
            <c:showLegendKey val="1"/>
            <c:showVal val="1"/>
            <c:showCatName val="1"/>
            <c:showSerName val="1"/>
            <c:showPercent val="0"/>
            <c:showBubbleSize val="0"/>
            <c:showLeaderLines val="1"/>
          </c:dLbls>
          <c:cat>
            <c:strRef>
              <c:f>Лист1!$A$2:$A$8</c:f>
              <c:strCache>
                <c:ptCount val="7"/>
                <c:pt idx="0">
                  <c:v>за віком 8 467 091 особа (3 166,53грн.)</c:v>
                </c:pt>
                <c:pt idx="1">
                  <c:v>по інвалідності 1 411 732 особи (2 499,74 грн.)</c:v>
                </c:pt>
                <c:pt idx="2">
                  <c:v>у зв'язку з втратою годувальника 538 157 осіб (2 753,18 грн.)</c:v>
                </c:pt>
                <c:pt idx="3">
                  <c:v>за вислугу років 218 988 осіб (2 882,06 грн.)</c:v>
                </c:pt>
                <c:pt idx="4">
                  <c:v>соціальні пенсії 75 791 особа (1 655,77 грн.)</c:v>
                </c:pt>
                <c:pt idx="5">
                  <c:v>довічне грошове утримання суддів 3 380 осіб (49 844,23 грн.)</c:v>
                </c:pt>
                <c:pt idx="6">
                  <c:v>пенсії військовослужбовців 553 188 осіб (5 378,17 грн.)</c:v>
                </c:pt>
              </c:strCache>
            </c:strRef>
          </c:cat>
          <c:val>
            <c:numRef>
              <c:f>Лист1!$B$2:$B$8</c:f>
              <c:numCache>
                <c:formatCode>_-* #,##0\ _г_р_н_._-;\-* #,##0\ _г_р_н_._-;_-* "-"??\ _г_р_н_._-;_-@_-</c:formatCode>
                <c:ptCount val="7"/>
                <c:pt idx="0">
                  <c:v>8467091</c:v>
                </c:pt>
                <c:pt idx="1">
                  <c:v>1411732</c:v>
                </c:pt>
                <c:pt idx="2">
                  <c:v>538157</c:v>
                </c:pt>
                <c:pt idx="3">
                  <c:v>218988</c:v>
                </c:pt>
                <c:pt idx="4">
                  <c:v>75791</c:v>
                </c:pt>
                <c:pt idx="5">
                  <c:v>3380</c:v>
                </c:pt>
                <c:pt idx="6">
                  <c:v>553188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txPr>
    <a:bodyPr/>
    <a:lstStyle/>
    <a:p>
      <a:pPr>
        <a:defRPr sz="1800"/>
      </a:pPr>
      <a:endParaRPr lang="uk-UA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>
        <c:manualLayout>
          <c:layoutTarget val="inner"/>
          <c:xMode val="edge"/>
          <c:yMode val="edge"/>
          <c:x val="6.6788099701033082E-2"/>
          <c:y val="1.7630986065186132E-2"/>
          <c:w val="0.92929331828360895"/>
          <c:h val="0.73116158366527395"/>
        </c:manualLayout>
      </c:layout>
      <c:lineChart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circle"/>
            <c:size val="9"/>
            <c:spPr>
              <a:solidFill>
                <a:srgbClr val="FF0000"/>
              </a:solidFill>
            </c:spPr>
          </c:marker>
          <c:dLbls>
            <c:dLbl>
              <c:idx val="0"/>
              <c:layout>
                <c:manualLayout>
                  <c:x val="-2.3208186308224694E-2"/>
                  <c:y val="8.062571898157228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1.2662030371683489E-2"/>
                  <c:y val="6.802815560175853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2.5844725292360021E-2"/>
                  <c:y val="-7.306727823892583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2.5086668434047391E-2"/>
                  <c:y val="-6.848776168635370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1117803260630596E-2"/>
                  <c:y val="8.818464615042773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2.0571647324089393E-2"/>
                  <c:y val="7.783046008321357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2.0571647324089393E-2"/>
                  <c:y val="-8.566508483184408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2.5844725292359996E-2"/>
                  <c:y val="8.566508483184408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-2.4526455800292345E-2"/>
                  <c:y val="-8.818464615042773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2.3208186308224646E-2"/>
                  <c:y val="7.810640087609313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-2.1889916816157044E-2"/>
                  <c:y val="-8.314552351326043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-2.7162994784427647E-2"/>
                  <c:y val="8.566508483184408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layout>
                <c:manualLayout>
                  <c:x val="-2.5844725292359996E-2"/>
                  <c:y val="7.810640087609313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3"/>
              <c:layout>
                <c:manualLayout>
                  <c:x val="-1.7935108339954091E-2"/>
                  <c:y val="-6.691035100255038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4"/>
              <c:layout>
                <c:manualLayout>
                  <c:x val="-1.9253377832021742E-2"/>
                  <c:y val="-6.746183304602743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5"/>
              <c:layout>
                <c:manualLayout>
                  <c:x val="-2.5844725292359996E-2"/>
                  <c:y val="7.352679743959407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6"/>
              <c:layout>
                <c:manualLayout>
                  <c:x val="-1.7935108339954091E-2"/>
                  <c:y val="7.801454230431180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7"/>
              <c:layout>
                <c:manualLayout>
                  <c:x val="-2.356411907108296E-2"/>
                  <c:y val="-0.1015409383185016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8"/>
              <c:layout>
                <c:manualLayout>
                  <c:x val="-2.4882388563150611E-2"/>
                  <c:y val="-9.07042074690113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9"/>
              <c:layout>
                <c:manualLayout>
                  <c:x val="-2.8481264276495298E-2"/>
                  <c:y val="8.314552351326043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0"/>
              <c:layout>
                <c:manualLayout>
                  <c:x val="-1.7299017359844598E-2"/>
                  <c:y val="7.325096084037835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1"/>
              <c:layout>
                <c:manualLayout>
                  <c:x val="-1.9253377832021742E-2"/>
                  <c:y val="8.566508483184408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2"/>
              <c:layout>
                <c:manualLayout>
                  <c:x val="-1.5298569355818789E-2"/>
                  <c:y val="7.100718398549668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3"/>
              <c:layout>
                <c:manualLayout>
                  <c:x val="-2.1092311873082411E-2"/>
                  <c:y val="8.130737754900352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4"/>
              <c:layout>
                <c:manualLayout>
                  <c:x val="-1.3182694920676507E-3"/>
                  <c:y val="-2.917445145218507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 rot="-5400000" vert="horz"/>
              <a:lstStyle/>
              <a:p>
                <a:pPr>
                  <a:defRPr sz="1200" b="1">
                    <a:latin typeface="Times New Roman" pitchFamily="18" charset="0"/>
                    <a:cs typeface="Times New Roman" pitchFamily="18" charset="0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Лист1!$A$2:$A$26</c:f>
              <c:strCache>
                <c:ptCount val="25"/>
                <c:pt idx="0">
                  <c:v>Вінницька</c:v>
                </c:pt>
                <c:pt idx="1">
                  <c:v>Волинська</c:v>
                </c:pt>
                <c:pt idx="2">
                  <c:v>Дніпропетровська</c:v>
                </c:pt>
                <c:pt idx="3">
                  <c:v>Донецька</c:v>
                </c:pt>
                <c:pt idx="4">
                  <c:v>Житомирська</c:v>
                </c:pt>
                <c:pt idx="5">
                  <c:v>Закарпатська</c:v>
                </c:pt>
                <c:pt idx="6">
                  <c:v>Запорізька</c:v>
                </c:pt>
                <c:pt idx="7">
                  <c:v>Івано-Франківська</c:v>
                </c:pt>
                <c:pt idx="8">
                  <c:v>Київська</c:v>
                </c:pt>
                <c:pt idx="9">
                  <c:v>Кіровоградська</c:v>
                </c:pt>
                <c:pt idx="10">
                  <c:v>Луганська</c:v>
                </c:pt>
                <c:pt idx="11">
                  <c:v>Львівська</c:v>
                </c:pt>
                <c:pt idx="12">
                  <c:v>Миколаївська</c:v>
                </c:pt>
                <c:pt idx="13">
                  <c:v>Одеська</c:v>
                </c:pt>
                <c:pt idx="14">
                  <c:v>Полтавська</c:v>
                </c:pt>
                <c:pt idx="15">
                  <c:v>Рівненська</c:v>
                </c:pt>
                <c:pt idx="16">
                  <c:v>Сумська</c:v>
                </c:pt>
                <c:pt idx="17">
                  <c:v>Тернопільська</c:v>
                </c:pt>
                <c:pt idx="18">
                  <c:v>Харківська</c:v>
                </c:pt>
                <c:pt idx="19">
                  <c:v>Херсонська</c:v>
                </c:pt>
                <c:pt idx="20">
                  <c:v>Хмельницька</c:v>
                </c:pt>
                <c:pt idx="21">
                  <c:v>Черкаська</c:v>
                </c:pt>
                <c:pt idx="22">
                  <c:v>Чернівецька</c:v>
                </c:pt>
                <c:pt idx="23">
                  <c:v>Чернігівська</c:v>
                </c:pt>
                <c:pt idx="24">
                  <c:v>м. Київ</c:v>
                </c:pt>
              </c:strCache>
            </c:strRef>
          </c:cat>
          <c:val>
            <c:numRef>
              <c:f>Лист1!$B$2:$B$26</c:f>
              <c:numCache>
                <c:formatCode>_-* #,##0.00\ _г_р_н_._-;\-* #,##0.00\ _г_р_н_._-;_-* "-"??\ _г_р_н_._-;_-@_-</c:formatCode>
                <c:ptCount val="25"/>
                <c:pt idx="0">
                  <c:v>2684.85</c:v>
                </c:pt>
                <c:pt idx="1">
                  <c:v>2682.41</c:v>
                </c:pt>
                <c:pt idx="2">
                  <c:v>3573.82</c:v>
                </c:pt>
                <c:pt idx="3">
                  <c:v>4080.72</c:v>
                </c:pt>
                <c:pt idx="4">
                  <c:v>2782.99</c:v>
                </c:pt>
                <c:pt idx="5">
                  <c:v>2539.46</c:v>
                </c:pt>
                <c:pt idx="6">
                  <c:v>3343.33</c:v>
                </c:pt>
                <c:pt idx="7">
                  <c:v>2734.85</c:v>
                </c:pt>
                <c:pt idx="8">
                  <c:v>3230</c:v>
                </c:pt>
                <c:pt idx="9">
                  <c:v>2813.8</c:v>
                </c:pt>
                <c:pt idx="10">
                  <c:v>3776.86</c:v>
                </c:pt>
                <c:pt idx="11">
                  <c:v>2895.56</c:v>
                </c:pt>
                <c:pt idx="12">
                  <c:v>2954.03</c:v>
                </c:pt>
                <c:pt idx="13">
                  <c:v>3024.22</c:v>
                </c:pt>
                <c:pt idx="14">
                  <c:v>3116.69</c:v>
                </c:pt>
                <c:pt idx="15">
                  <c:v>2661.97</c:v>
                </c:pt>
                <c:pt idx="16">
                  <c:v>2867.17</c:v>
                </c:pt>
                <c:pt idx="17">
                  <c:v>2474.64</c:v>
                </c:pt>
                <c:pt idx="18">
                  <c:v>3220.76</c:v>
                </c:pt>
                <c:pt idx="19">
                  <c:v>2728.34</c:v>
                </c:pt>
                <c:pt idx="20">
                  <c:v>2684.21</c:v>
                </c:pt>
                <c:pt idx="21">
                  <c:v>2832.54</c:v>
                </c:pt>
                <c:pt idx="22">
                  <c:v>2546.4299999999998</c:v>
                </c:pt>
                <c:pt idx="23">
                  <c:v>2857.13</c:v>
                </c:pt>
                <c:pt idx="24">
                  <c:v>4352.91</c:v>
                </c:pt>
              </c:numCache>
            </c:numRef>
          </c:val>
          <c:smooth val="0"/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78478464"/>
        <c:axId val="134594944"/>
      </c:lineChart>
      <c:catAx>
        <c:axId val="178478464"/>
        <c:scaling>
          <c:orientation val="minMax"/>
        </c:scaling>
        <c:delete val="0"/>
        <c:axPos val="b"/>
        <c:majorGridlines/>
        <c:majorTickMark val="out"/>
        <c:minorTickMark val="none"/>
        <c:tickLblPos val="nextTo"/>
        <c:crossAx val="134594944"/>
        <c:crossesAt val="200"/>
        <c:auto val="1"/>
        <c:lblAlgn val="ctr"/>
        <c:lblOffset val="100"/>
        <c:noMultiLvlLbl val="0"/>
      </c:catAx>
      <c:valAx>
        <c:axId val="134594944"/>
        <c:scaling>
          <c:orientation val="minMax"/>
          <c:max val="4500"/>
          <c:min val="2000"/>
        </c:scaling>
        <c:delete val="0"/>
        <c:axPos val="l"/>
        <c:majorGridlines>
          <c:spPr>
            <a:ln>
              <a:solidFill>
                <a:schemeClr val="accent1"/>
              </a:solidFill>
              <a:miter lim="800000"/>
            </a:ln>
          </c:spPr>
        </c:majorGridlines>
        <c:numFmt formatCode="General" sourceLinked="0"/>
        <c:majorTickMark val="out"/>
        <c:minorTickMark val="none"/>
        <c:tickLblPos val="nextTo"/>
        <c:crossAx val="178478464"/>
        <c:crosses val="autoZero"/>
        <c:crossBetween val="between"/>
        <c:majorUnit val="250"/>
        <c:minorUnit val="2.0000000000000004E-2"/>
      </c:valAx>
      <c:spPr>
        <a:gradFill>
          <a:gsLst>
            <a:gs pos="0">
              <a:schemeClr val="accent5">
                <a:lumMod val="75000"/>
              </a:schemeClr>
            </a:gs>
            <a:gs pos="50000">
              <a:schemeClr val="bg1">
                <a:lumMod val="85000"/>
              </a:schemeClr>
            </a:gs>
            <a:gs pos="100000">
              <a:schemeClr val="accent1">
                <a:lumMod val="90000"/>
              </a:schemeClr>
            </a:gs>
          </a:gsLst>
          <a:lin ang="5400000" scaled="0"/>
        </a:gradFill>
      </c:spPr>
    </c:plotArea>
    <c:plotVisOnly val="1"/>
    <c:dispBlanksAs val="zero"/>
    <c:showDLblsOverMax val="0"/>
  </c:chart>
  <c:txPr>
    <a:bodyPr/>
    <a:lstStyle/>
    <a:p>
      <a:pPr>
        <a:defRPr sz="1300" baseline="0"/>
      </a:pPr>
      <a:endParaRPr lang="uk-UA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7721504363236645"/>
          <c:y val="3.0866359269839369E-2"/>
          <c:w val="0.68891266796778605"/>
          <c:h val="0.89359524149888103"/>
        </c:manualLayout>
      </c:layout>
      <c:bar3DChart>
        <c:barDir val="bar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c:spPr>
          </c:dPt>
          <c:dPt>
            <c:idx val="1"/>
            <c:invertIfNegative val="0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>
                <a:solidFill>
                  <a:schemeClr val="accent3">
                    <a:lumMod val="50000"/>
                  </a:schemeClr>
                </a:solidFill>
              </a:ln>
            </c:spPr>
          </c:dPt>
          <c:dPt>
            <c:idx val="2"/>
            <c:invertIfNegative val="0"/>
            <c:bubble3D val="0"/>
            <c:spPr>
              <a:solidFill>
                <a:schemeClr val="bg2">
                  <a:lumMod val="75000"/>
                </a:schemeClr>
              </a:solidFill>
              <a:ln>
                <a:solidFill>
                  <a:schemeClr val="bg2">
                    <a:lumMod val="10000"/>
                  </a:schemeClr>
                </a:solidFill>
              </a:ln>
            </c:spPr>
          </c:dPt>
          <c:dPt>
            <c:idx val="3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accent1">
                    <a:lumMod val="50000"/>
                  </a:schemeClr>
                </a:solidFill>
              </a:ln>
            </c:spPr>
          </c:dPt>
          <c:dPt>
            <c:idx val="4"/>
            <c:invertIfNegative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accent2">
                    <a:lumMod val="50000"/>
                  </a:schemeClr>
                </a:solidFill>
              </a:ln>
            </c:spPr>
          </c:dPt>
          <c:dPt>
            <c:idx val="5"/>
            <c:invertIfNegative val="0"/>
            <c:bubble3D val="0"/>
            <c:spPr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accent4">
                    <a:lumMod val="50000"/>
                  </a:schemeClr>
                </a:solidFill>
              </a:ln>
            </c:spPr>
          </c:dPt>
          <c:dPt>
            <c:idx val="6"/>
            <c:invertIfNegative val="0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  <a:ln>
                <a:solidFill>
                  <a:schemeClr val="accent5">
                    <a:lumMod val="50000"/>
                  </a:schemeClr>
                </a:solidFill>
              </a:ln>
            </c:spPr>
          </c:dPt>
          <c:dPt>
            <c:idx val="7"/>
            <c:invertIfNegative val="0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  <a:ln>
                <a:solidFill>
                  <a:schemeClr val="accent6">
                    <a:lumMod val="50000"/>
                  </a:schemeClr>
                </a:solidFill>
              </a:ln>
            </c:spPr>
          </c:dPt>
          <c:cat>
            <c:strRef>
              <c:f>Лист1!$A$2:$A$9</c:f>
              <c:strCache>
                <c:ptCount val="8"/>
                <c:pt idx="0">
                  <c:v>до 1400 грн</c:v>
                </c:pt>
                <c:pt idx="1">
                  <c:v>від 1401 до 1500 грн</c:v>
                </c:pt>
                <c:pt idx="2">
                  <c:v>від 1501 до 2000 грн</c:v>
                </c:pt>
                <c:pt idx="3">
                  <c:v>від 2001 до 3000 грн</c:v>
                </c:pt>
                <c:pt idx="4">
                  <c:v>від 3001 до 4000 грн</c:v>
                </c:pt>
                <c:pt idx="5">
                  <c:v>від 4001 до 5000 грн</c:v>
                </c:pt>
                <c:pt idx="6">
                  <c:v>від 5001 до 10000 грн</c:v>
                </c:pt>
                <c:pt idx="7">
                  <c:v>понад 10000 грн</c:v>
                </c:pt>
              </c:strCache>
            </c:strRef>
          </c:cat>
          <c:val>
            <c:numRef>
              <c:f>Лист1!$B$2:$B$9</c:f>
              <c:numCache>
                <c:formatCode>#,##0</c:formatCode>
                <c:ptCount val="8"/>
                <c:pt idx="0">
                  <c:v>76166</c:v>
                </c:pt>
                <c:pt idx="1">
                  <c:v>1609</c:v>
                </c:pt>
                <c:pt idx="2">
                  <c:v>3762341</c:v>
                </c:pt>
                <c:pt idx="3">
                  <c:v>3747115</c:v>
                </c:pt>
                <c:pt idx="4">
                  <c:v>1532423</c:v>
                </c:pt>
                <c:pt idx="5">
                  <c:v>771649</c:v>
                </c:pt>
                <c:pt idx="6">
                  <c:v>1112118</c:v>
                </c:pt>
                <c:pt idx="7">
                  <c:v>264906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Столбец2</c:v>
                </c:pt>
              </c:strCache>
            </c:strRef>
          </c:tx>
          <c:invertIfNegative val="0"/>
          <c:cat>
            <c:strRef>
              <c:f>Лист1!$A$2:$A$9</c:f>
              <c:strCache>
                <c:ptCount val="8"/>
                <c:pt idx="0">
                  <c:v>до 1400 грн</c:v>
                </c:pt>
                <c:pt idx="1">
                  <c:v>від 1401 до 1500 грн</c:v>
                </c:pt>
                <c:pt idx="2">
                  <c:v>від 1501 до 2000 грн</c:v>
                </c:pt>
                <c:pt idx="3">
                  <c:v>від 2001 до 3000 грн</c:v>
                </c:pt>
                <c:pt idx="4">
                  <c:v>від 3001 до 4000 грн</c:v>
                </c:pt>
                <c:pt idx="5">
                  <c:v>від 4001 до 5000 грн</c:v>
                </c:pt>
                <c:pt idx="6">
                  <c:v>від 5001 до 10000 грн</c:v>
                </c:pt>
                <c:pt idx="7">
                  <c:v>понад 10000 грн</c:v>
                </c:pt>
              </c:strCache>
            </c:strRef>
          </c:cat>
          <c:val>
            <c:numRef>
              <c:f>Лист1!$C$2:$C$9</c:f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Столбец3</c:v>
                </c:pt>
              </c:strCache>
            </c:strRef>
          </c:tx>
          <c:invertIfNegative val="0"/>
          <c:cat>
            <c:strRef>
              <c:f>Лист1!$A$2:$A$9</c:f>
              <c:strCache>
                <c:ptCount val="8"/>
                <c:pt idx="0">
                  <c:v>до 1400 грн</c:v>
                </c:pt>
                <c:pt idx="1">
                  <c:v>від 1401 до 1500 грн</c:v>
                </c:pt>
                <c:pt idx="2">
                  <c:v>від 1501 до 2000 грн</c:v>
                </c:pt>
                <c:pt idx="3">
                  <c:v>від 2001 до 3000 грн</c:v>
                </c:pt>
                <c:pt idx="4">
                  <c:v>від 3001 до 4000 грн</c:v>
                </c:pt>
                <c:pt idx="5">
                  <c:v>від 4001 до 5000 грн</c:v>
                </c:pt>
                <c:pt idx="6">
                  <c:v>від 5001 до 10000 грн</c:v>
                </c:pt>
                <c:pt idx="7">
                  <c:v>понад 10000 грн</c:v>
                </c:pt>
              </c:strCache>
            </c:strRef>
          </c:cat>
          <c:val>
            <c:numRef>
              <c:f>Лист1!$D$2:$D$9</c:f>
              <c:numCache>
                <c:formatCode>0.0%</c:formatCode>
                <c:ptCount val="8"/>
                <c:pt idx="0">
                  <c:v>6.7592997611801648E-3</c:v>
                </c:pt>
                <c:pt idx="1">
                  <c:v>1.4278960843078125E-4</c:v>
                </c:pt>
                <c:pt idx="2">
                  <c:v>0.33388638792608699</c:v>
                </c:pt>
                <c:pt idx="3">
                  <c:v>0.33253516693294399</c:v>
                </c:pt>
                <c:pt idx="4">
                  <c:v>0.13599383475470672</c:v>
                </c:pt>
                <c:pt idx="5">
                  <c:v>6.847946460907639E-2</c:v>
                </c:pt>
                <c:pt idx="6">
                  <c:v>9.8694153976894711E-2</c:v>
                </c:pt>
                <c:pt idx="7">
                  <c:v>2.350890243068026E-2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34655360"/>
        <c:axId val="134665344"/>
        <c:axId val="0"/>
      </c:bar3DChart>
      <c:catAx>
        <c:axId val="134655360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200" b="1" i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uk-UA"/>
          </a:p>
        </c:txPr>
        <c:crossAx val="134665344"/>
        <c:crosses val="autoZero"/>
        <c:auto val="1"/>
        <c:lblAlgn val="ctr"/>
        <c:lblOffset val="100"/>
        <c:noMultiLvlLbl val="0"/>
      </c:catAx>
      <c:valAx>
        <c:axId val="134665344"/>
        <c:scaling>
          <c:orientation val="minMax"/>
          <c:max val="4000000"/>
          <c:min val="1400"/>
        </c:scaling>
        <c:delete val="1"/>
        <c:axPos val="b"/>
        <c:numFmt formatCode="General" sourceLinked="0"/>
        <c:majorTickMark val="out"/>
        <c:minorTickMark val="none"/>
        <c:tickLblPos val="nextTo"/>
        <c:crossAx val="134655360"/>
        <c:crosses val="autoZero"/>
        <c:crossBetween val="between"/>
      </c:valAx>
      <c:spPr>
        <a:noFill/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uk-UA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0.01054</cdr:x>
      <cdr:y>0.56579</cdr:y>
    </cdr:from>
    <cdr:to>
      <cdr:x>0.38033</cdr:x>
      <cdr:y>0.78947</cdr:y>
    </cdr:to>
    <cdr:sp macro="" textlink="">
      <cdr:nvSpPr>
        <cdr:cNvPr id="2" name="Овал 1"/>
        <cdr:cNvSpPr/>
      </cdr:nvSpPr>
      <cdr:spPr bwMode="auto">
        <a:xfrm xmlns:a="http://schemas.openxmlformats.org/drawingml/2006/main">
          <a:off x="103064" y="3096347"/>
          <a:ext cx="3615069" cy="1224113"/>
        </a:xfrm>
        <a:prstGeom xmlns:a="http://schemas.openxmlformats.org/drawingml/2006/main" prst="ellipse">
          <a:avLst/>
        </a:prstGeom>
        <a:gradFill xmlns:a="http://schemas.openxmlformats.org/drawingml/2006/main">
          <a:gsLst>
            <a:gs pos="0">
              <a:srgbClr val="CCFF99"/>
            </a:gs>
            <a:gs pos="50000">
              <a:srgbClr val="FFFF99"/>
            </a:gs>
            <a:gs pos="100000">
              <a:srgbClr val="92D050"/>
            </a:gs>
          </a:gsLst>
          <a:lin ang="5400000" scaled="0"/>
        </a:gradFill>
        <a:ln xmlns:a="http://schemas.openxmlformats.org/drawingml/2006/main">
          <a:solidFill>
            <a:schemeClr val="accent1">
              <a:lumMod val="25000"/>
            </a:schemeClr>
          </a:solidFill>
          <a:headEnd type="none" w="med" len="med"/>
          <a:tailEnd type="none" w="med" len="med"/>
        </a:ln>
        <a:extLst xmlns:a="http://schemas.openxmlformats.org/drawingml/2006/main"/>
      </cdr:spPr>
      <cdr:style>
        <a:lnRef xmlns:a="http://schemas.openxmlformats.org/drawingml/2006/main" idx="2">
          <a:schemeClr val="dk1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 vert="horz" wrap="squar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r>
            <a:rPr lang="uk-UA" sz="1200" b="1" i="1" dirty="0" smtClean="0">
              <a:latin typeface="Times New Roman" pitchFamily="18" charset="0"/>
              <a:cs typeface="Times New Roman" pitchFamily="18" charset="0"/>
            </a:rPr>
            <a:t>Загальна чисельність пенсіонерів</a:t>
          </a:r>
        </a:p>
        <a:p xmlns:a="http://schemas.openxmlformats.org/drawingml/2006/main">
          <a:r>
            <a:rPr lang="uk-UA" sz="1200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             – 11 268 327 осіб;</a:t>
          </a:r>
        </a:p>
        <a:p xmlns:a="http://schemas.openxmlformats.org/drawingml/2006/main">
          <a:r>
            <a:rPr lang="uk-UA" sz="1200" b="1" i="1" dirty="0" smtClean="0">
              <a:latin typeface="Times New Roman" pitchFamily="18" charset="0"/>
              <a:cs typeface="Times New Roman" pitchFamily="18" charset="0"/>
            </a:rPr>
            <a:t>середній розмір пенсійної виплати</a:t>
          </a:r>
        </a:p>
        <a:p xmlns:a="http://schemas.openxmlformats.org/drawingml/2006/main">
          <a:r>
            <a:rPr lang="uk-UA" sz="1200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                 –  3 </a:t>
          </a:r>
          <a:r>
            <a:rPr lang="uk-UA" sz="1200" b="1" i="1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170,14 грн</a:t>
          </a:r>
          <a:endParaRPr lang="ru-RU" sz="1200" b="1" i="1" dirty="0">
            <a:solidFill>
              <a:srgbClr val="FF0000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0.02527</cdr:x>
      <cdr:y>0.93533</cdr:y>
    </cdr:from>
    <cdr:to>
      <cdr:x>0.18732</cdr:x>
      <cdr:y>1</cdr:y>
    </cdr:to>
    <cdr:sp macro="" textlink="">
      <cdr:nvSpPr>
        <cdr:cNvPr id="3" name="Прямоугольник 2"/>
        <cdr:cNvSpPr/>
      </cdr:nvSpPr>
      <cdr:spPr bwMode="auto">
        <a:xfrm xmlns:a="http://schemas.openxmlformats.org/drawingml/2006/main">
          <a:off x="247080" y="5118670"/>
          <a:ext cx="1584176" cy="353938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 w="9525" cap="flat" cmpd="sng" algn="ctr">
          <a:solidFill>
            <a:schemeClr val="bg1"/>
          </a:solidFill>
          <a:prstDash val="solid"/>
          <a:round/>
          <a:headEnd type="none" w="med" len="med"/>
          <a:tailEnd type="none" w="med" len="med"/>
        </a:ln>
        <a:effectLst xmlns:a="http://schemas.openxmlformats.org/drawingml/2006/main"/>
        <a:extLst xmlns:a="http://schemas.openxmlformats.org/drawingml/2006/main"/>
      </cdr:spPr>
      <cdr:txBody>
        <a:bodyPr xmlns:a="http://schemas.openxmlformats.org/drawingml/2006/main" vertOverflow="clip" vert="horz" wrap="squar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r>
            <a:rPr lang="uk-UA" sz="1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* цивільні пенсіонери</a:t>
          </a:r>
          <a:endParaRPr lang="uk-UA" sz="10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0.05232</cdr:x>
      <cdr:y>0.40217</cdr:y>
    </cdr:from>
    <cdr:to>
      <cdr:x>0.14202</cdr:x>
      <cdr:y>0.45723</cdr:y>
    </cdr:to>
    <cdr:sp macro="" textlink="">
      <cdr:nvSpPr>
        <cdr:cNvPr id="6" name="Прямоугольник 5"/>
        <cdr:cNvSpPr/>
      </cdr:nvSpPr>
      <cdr:spPr bwMode="auto">
        <a:xfrm xmlns:a="http://schemas.openxmlformats.org/drawingml/2006/main">
          <a:off x="504056" y="2103884"/>
          <a:ext cx="864095" cy="288032"/>
        </a:xfrm>
        <a:prstGeom xmlns:a="http://schemas.openxmlformats.org/drawingml/2006/main" prst="rect">
          <a:avLst/>
        </a:prstGeom>
        <a:ln xmlns:a="http://schemas.openxmlformats.org/drawingml/2006/main">
          <a:solidFill>
            <a:srgbClr val="006600"/>
          </a:solidFill>
          <a:headEnd type="none" w="med" len="med"/>
          <a:tailEnd type="none" w="med" len="med"/>
        </a:ln>
        <a:extLst xmlns:a="http://schemas.openxmlformats.org/drawingml/2006/main"/>
      </cdr:spPr>
      <cdr:style>
        <a:lnRef xmlns:a="http://schemas.openxmlformats.org/drawingml/2006/main" idx="2">
          <a:schemeClr val="accent2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 vert="horz" wrap="squar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r>
            <a:rPr lang="uk-UA" sz="1200" b="1" dirty="0" smtClean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rPr>
            <a:t>3</a:t>
          </a:r>
          <a:r>
            <a:rPr lang="en-US" sz="1200" b="1" dirty="0" smtClean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uk-UA" sz="1200" b="1" dirty="0" smtClean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rPr>
            <a:t>170</a:t>
          </a:r>
          <a:r>
            <a:rPr lang="en-US" sz="1200" b="1" dirty="0" smtClean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rPr>
            <a:t>,</a:t>
          </a:r>
          <a:r>
            <a:rPr lang="uk-UA" sz="1200" b="1" dirty="0" smtClean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rPr>
            <a:t>14</a:t>
          </a:r>
          <a:endParaRPr lang="ru-RU" sz="1200" b="1" i="1" dirty="0">
            <a:solidFill>
              <a:srgbClr val="006600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0.14949</cdr:x>
      <cdr:y>0.44346</cdr:y>
    </cdr:from>
    <cdr:to>
      <cdr:x>0.97168</cdr:x>
      <cdr:y>0.44346</cdr:y>
    </cdr:to>
    <cdr:cxnSp macro="">
      <cdr:nvCxnSpPr>
        <cdr:cNvPr id="5" name="Прямая соединительная линия 4"/>
        <cdr:cNvCxnSpPr/>
      </cdr:nvCxnSpPr>
      <cdr:spPr bwMode="auto">
        <a:xfrm xmlns:a="http://schemas.openxmlformats.org/drawingml/2006/main">
          <a:off x="1440160" y="2319908"/>
          <a:ext cx="7920835" cy="0"/>
        </a:xfrm>
        <a:prstGeom xmlns:a="http://schemas.openxmlformats.org/drawingml/2006/main" prst="line">
          <a:avLst/>
        </a:prstGeom>
        <a:solidFill xmlns:a="http://schemas.openxmlformats.org/drawingml/2006/main">
          <a:schemeClr val="accent1"/>
        </a:solidFill>
        <a:ln xmlns:a="http://schemas.openxmlformats.org/drawingml/2006/main" w="31750" cap="flat" cmpd="sng" algn="ctr">
          <a:solidFill>
            <a:srgbClr val="00B050"/>
          </a:solidFill>
          <a:prstDash val="dashDot"/>
          <a:miter lim="800000"/>
          <a:headEnd type="none" w="med" len="med"/>
          <a:tailEnd type="none" w="med" len="med"/>
        </a:ln>
        <a:effectLst xmlns:a="http://schemas.openxmlformats.org/drawingml/2006/main"/>
        <a:extLst xmlns:a="http://schemas.openxmlformats.org/drawingml/2006/main"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cdr:spPr>
    </cdr:cxn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0.2577</cdr:x>
      <cdr:y>0.79797</cdr:y>
    </cdr:from>
    <cdr:to>
      <cdr:x>0.44761</cdr:x>
      <cdr:y>0.91319</cdr:y>
    </cdr:to>
    <cdr:sp macro="" textlink="">
      <cdr:nvSpPr>
        <cdr:cNvPr id="2" name="Прямоугольник 1"/>
        <cdr:cNvSpPr/>
      </cdr:nvSpPr>
      <cdr:spPr bwMode="auto">
        <a:xfrm xmlns:a="http://schemas.openxmlformats.org/drawingml/2006/main">
          <a:off x="2445950" y="3964755"/>
          <a:ext cx="1802522" cy="57247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ap="flat" cmpd="sng" algn="ctr">
          <a:noFill/>
          <a:prstDash val="solid"/>
          <a:round/>
          <a:headEnd type="none" w="med" len="med"/>
          <a:tailEnd type="none" w="med" len="med"/>
        </a:ln>
        <a:effectLst xmlns:a="http://schemas.openxmlformats.org/drawingml/2006/main"/>
        <a:extLst xmlns:a="http://schemas.openxmlformats.org/drawingml/2006/main"/>
      </cdr:spPr>
      <cdr:txBody>
        <a:bodyPr xmlns:a="http://schemas.openxmlformats.org/drawingml/2006/main" vertOverflow="clip" vert="horz" wrap="squar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r>
            <a:rPr lang="uk-UA" sz="1000" b="1" dirty="0" smtClean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76 166 осіб; 0,7%</a:t>
          </a:r>
        </a:p>
        <a:p xmlns:a="http://schemas.openxmlformats.org/drawingml/2006/main">
          <a:r>
            <a:rPr lang="uk-UA" sz="1000" b="1" dirty="0" smtClean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Середній розмір 931,39 </a:t>
          </a:r>
          <a:r>
            <a:rPr lang="uk-UA" sz="1000" b="1" dirty="0" smtClean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грн</a:t>
          </a:r>
          <a:endParaRPr lang="uk-UA" sz="1000" b="1" dirty="0">
            <a:solidFill>
              <a:schemeClr val="bg1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0.26553</cdr:x>
      <cdr:y>0.70636</cdr:y>
    </cdr:from>
    <cdr:to>
      <cdr:x>0.55382</cdr:x>
      <cdr:y>0.81773</cdr:y>
    </cdr:to>
    <cdr:sp macro="" textlink="">
      <cdr:nvSpPr>
        <cdr:cNvPr id="3" name="Прямоугольник 2"/>
        <cdr:cNvSpPr/>
      </cdr:nvSpPr>
      <cdr:spPr bwMode="auto">
        <a:xfrm xmlns:a="http://schemas.openxmlformats.org/drawingml/2006/main">
          <a:off x="2520281" y="3509586"/>
          <a:ext cx="2736304" cy="55334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ap="flat" cmpd="sng" algn="ctr">
          <a:noFill/>
          <a:prstDash val="solid"/>
          <a:round/>
          <a:headEnd type="none" w="med" len="med"/>
          <a:tailEnd type="none" w="med" len="med"/>
        </a:ln>
        <a:effectLst xmlns:a="http://schemas.openxmlformats.org/drawingml/2006/main"/>
        <a:extLst xmlns:a="http://schemas.openxmlformats.org/drawingml/2006/main"/>
      </cdr:spPr>
      <cdr:txBody>
        <a:bodyPr xmlns:a="http://schemas.openxmlformats.org/drawingml/2006/main" vertOverflow="clip" vert="horz" wrap="squar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r>
            <a:rPr lang="uk-UA" sz="1000" b="1" dirty="0" smtClean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1 609 осіб; 0,01%</a:t>
          </a:r>
        </a:p>
        <a:p xmlns:a="http://schemas.openxmlformats.org/drawingml/2006/main">
          <a:r>
            <a:rPr lang="uk-UA" sz="1000" b="1" dirty="0" smtClean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Середній розмір 1 449,35 </a:t>
          </a:r>
          <a:r>
            <a:rPr lang="uk-UA" sz="1000" b="1" dirty="0" smtClean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грн</a:t>
          </a:r>
          <a:endParaRPr lang="uk-UA" sz="1000" b="1" dirty="0">
            <a:solidFill>
              <a:schemeClr val="accent3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0.79659</cdr:x>
      <cdr:y>0.55072</cdr:y>
    </cdr:from>
    <cdr:to>
      <cdr:x>1</cdr:x>
      <cdr:y>0.65217</cdr:y>
    </cdr:to>
    <cdr:sp macro="" textlink="">
      <cdr:nvSpPr>
        <cdr:cNvPr id="4" name="Прямоугольник 3"/>
        <cdr:cNvSpPr/>
      </cdr:nvSpPr>
      <cdr:spPr bwMode="auto">
        <a:xfrm xmlns:a="http://schemas.openxmlformats.org/drawingml/2006/main">
          <a:off x="7560805" y="2736303"/>
          <a:ext cx="1930659" cy="50405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ap="flat" cmpd="sng" algn="ctr">
          <a:noFill/>
          <a:prstDash val="solid"/>
          <a:round/>
          <a:headEnd type="none" w="med" len="med"/>
          <a:tailEnd type="none" w="med" len="med"/>
        </a:ln>
        <a:effectLst xmlns:a="http://schemas.openxmlformats.org/drawingml/2006/main"/>
        <a:extLst xmlns:a="http://schemas.openxmlformats.org/drawingml/2006/main"/>
      </cdr:spPr>
      <cdr:txBody>
        <a:bodyPr xmlns:a="http://schemas.openxmlformats.org/drawingml/2006/main" vertOverflow="clip" vert="horz" wrap="squar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r>
            <a:rPr lang="uk-UA" sz="1000" b="1" dirty="0" smtClean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3 762 341 особа; 33,4%</a:t>
          </a:r>
        </a:p>
        <a:p xmlns:a="http://schemas.openxmlformats.org/drawingml/2006/main">
          <a:r>
            <a:rPr lang="uk-UA" sz="1000" b="1" dirty="0" smtClean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Середній розмір 1 </a:t>
          </a:r>
          <a:r>
            <a:rPr lang="uk-UA" sz="1000" b="1" dirty="0" smtClean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833,84грн</a:t>
          </a:r>
          <a:endParaRPr lang="uk-UA" sz="1000" b="1" dirty="0">
            <a:solidFill>
              <a:schemeClr val="bg2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0.78901</cdr:x>
      <cdr:y>0.43478</cdr:y>
    </cdr:from>
    <cdr:to>
      <cdr:x>1</cdr:x>
      <cdr:y>0.55072</cdr:y>
    </cdr:to>
    <cdr:sp macro="" textlink="">
      <cdr:nvSpPr>
        <cdr:cNvPr id="5" name="Прямоугольник 4"/>
        <cdr:cNvSpPr/>
      </cdr:nvSpPr>
      <cdr:spPr bwMode="auto">
        <a:xfrm xmlns:a="http://schemas.openxmlformats.org/drawingml/2006/main">
          <a:off x="7488860" y="2160241"/>
          <a:ext cx="2002604" cy="57606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ap="flat" cmpd="sng" algn="ctr">
          <a:noFill/>
          <a:prstDash val="solid"/>
          <a:round/>
          <a:headEnd type="none" w="med" len="med"/>
          <a:tailEnd type="none" w="med" len="med"/>
        </a:ln>
        <a:effectLst xmlns:a="http://schemas.openxmlformats.org/drawingml/2006/main"/>
        <a:extLst xmlns:a="http://schemas.openxmlformats.org/drawingml/2006/main"/>
      </cdr:spPr>
      <cdr:txBody>
        <a:bodyPr xmlns:a="http://schemas.openxmlformats.org/drawingml/2006/main" vertOverflow="clip" vert="horz" wrap="squar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r>
            <a:rPr lang="uk-UA" sz="1000" b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3 747 115 осіб; 33,2% </a:t>
          </a:r>
        </a:p>
        <a:p xmlns:a="http://schemas.openxmlformats.org/drawingml/2006/main">
          <a:r>
            <a:rPr lang="uk-UA" sz="1000" b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Середній розмір 2 421,55 </a:t>
          </a:r>
          <a:r>
            <a:rPr lang="uk-UA" sz="1000" b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грн</a:t>
          </a:r>
          <a:endParaRPr lang="uk-UA" sz="1000" b="1" dirty="0" smtClean="0">
            <a:solidFill>
              <a:schemeClr val="accent1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 xmlns:a="http://schemas.openxmlformats.org/drawingml/2006/main">
          <a:endParaRPr lang="uk-UA" sz="1000" b="1" dirty="0">
            <a:solidFill>
              <a:schemeClr val="accent1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0.45154</cdr:x>
      <cdr:y>0.35634</cdr:y>
    </cdr:from>
    <cdr:to>
      <cdr:x>0.69461</cdr:x>
      <cdr:y>0.51544</cdr:y>
    </cdr:to>
    <cdr:sp macro="" textlink="">
      <cdr:nvSpPr>
        <cdr:cNvPr id="6" name="Прямоугольник 5"/>
        <cdr:cNvSpPr/>
      </cdr:nvSpPr>
      <cdr:spPr bwMode="auto">
        <a:xfrm xmlns:a="http://schemas.openxmlformats.org/drawingml/2006/main">
          <a:off x="4025660" y="1612782"/>
          <a:ext cx="2167028" cy="72008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ap="flat" cmpd="sng" algn="ctr">
          <a:noFill/>
          <a:prstDash val="solid"/>
          <a:round/>
          <a:headEnd type="none" w="med" len="med"/>
          <a:tailEnd type="none" w="med" len="med"/>
        </a:ln>
        <a:effectLst xmlns:a="http://schemas.openxmlformats.org/drawingml/2006/main"/>
        <a:extLst xmlns:a="http://schemas.openxmlformats.org/drawingml/2006/main"/>
      </cdr:spPr>
      <cdr:txBody>
        <a:bodyPr xmlns:a="http://schemas.openxmlformats.org/drawingml/2006/main" vertOverflow="clip" vert="horz" wrap="squar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r>
            <a:rPr lang="uk-UA" sz="1000" b="1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1 532 423 особи; 13,6%</a:t>
          </a:r>
        </a:p>
        <a:p xmlns:a="http://schemas.openxmlformats.org/drawingml/2006/main">
          <a:r>
            <a:rPr lang="uk-UA" sz="1000" b="1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Середній розмір 3 439,65 </a:t>
          </a:r>
          <a:r>
            <a:rPr lang="uk-UA" sz="1000" b="1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грн</a:t>
          </a:r>
          <a:endParaRPr lang="uk-UA" sz="1000" b="1" dirty="0">
            <a:solidFill>
              <a:schemeClr val="accent2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0.34654</cdr:x>
      <cdr:y>0.26088</cdr:y>
    </cdr:from>
    <cdr:to>
      <cdr:x>0.5573</cdr:x>
      <cdr:y>0.38816</cdr:y>
    </cdr:to>
    <cdr:sp macro="" textlink="">
      <cdr:nvSpPr>
        <cdr:cNvPr id="7" name="Прямоугольник 6"/>
        <cdr:cNvSpPr/>
      </cdr:nvSpPr>
      <cdr:spPr bwMode="auto">
        <a:xfrm xmlns:a="http://schemas.openxmlformats.org/drawingml/2006/main">
          <a:off x="3089543" y="1180733"/>
          <a:ext cx="1879009" cy="57606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ap="flat" cmpd="sng" algn="ctr">
          <a:noFill/>
          <a:prstDash val="solid"/>
          <a:round/>
          <a:headEnd type="none" w="med" len="med"/>
          <a:tailEnd type="none" w="med" len="med"/>
        </a:ln>
        <a:effectLst xmlns:a="http://schemas.openxmlformats.org/drawingml/2006/main"/>
        <a:extLst xmlns:a="http://schemas.openxmlformats.org/drawingml/2006/main"/>
      </cdr:spPr>
      <cdr:txBody>
        <a:bodyPr xmlns:a="http://schemas.openxmlformats.org/drawingml/2006/main" vertOverflow="clip" vert="horz" wrap="squar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r>
            <a:rPr lang="uk-UA" sz="1000" b="1" dirty="0" smtClean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771 649 осіб; 6,8%</a:t>
          </a:r>
        </a:p>
        <a:p xmlns:a="http://schemas.openxmlformats.org/drawingml/2006/main">
          <a:r>
            <a:rPr lang="uk-UA" sz="1000" b="1" dirty="0" smtClean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Середній розмір 4 447,70 </a:t>
          </a:r>
          <a:r>
            <a:rPr lang="uk-UA" sz="1000" b="1" dirty="0" smtClean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грн</a:t>
          </a:r>
          <a:endParaRPr lang="uk-UA" sz="1000" b="1" dirty="0">
            <a:solidFill>
              <a:schemeClr val="accent4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0.395</cdr:x>
      <cdr:y>0.16542</cdr:y>
    </cdr:from>
    <cdr:to>
      <cdr:x>0.62191</cdr:x>
      <cdr:y>0.26088</cdr:y>
    </cdr:to>
    <cdr:sp macro="" textlink="">
      <cdr:nvSpPr>
        <cdr:cNvPr id="8" name="Прямоугольник 7"/>
        <cdr:cNvSpPr/>
      </cdr:nvSpPr>
      <cdr:spPr bwMode="auto">
        <a:xfrm xmlns:a="http://schemas.openxmlformats.org/drawingml/2006/main">
          <a:off x="3521583" y="748685"/>
          <a:ext cx="2023033" cy="43204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ap="flat" cmpd="sng" algn="ctr">
          <a:noFill/>
          <a:prstDash val="solid"/>
          <a:round/>
          <a:headEnd type="none" w="med" len="med"/>
          <a:tailEnd type="none" w="med" len="med"/>
        </a:ln>
        <a:effectLst xmlns:a="http://schemas.openxmlformats.org/drawingml/2006/main"/>
        <a:extLst xmlns:a="http://schemas.openxmlformats.org/drawingml/2006/main"/>
      </cdr:spPr>
      <cdr:txBody>
        <a:bodyPr xmlns:a="http://schemas.openxmlformats.org/drawingml/2006/main" vertOverflow="clip" vert="horz" wrap="squar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r>
            <a:rPr lang="uk-UA" sz="1000" b="1" dirty="0" smtClean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1 112 118 осіб; 9,9%</a:t>
          </a:r>
        </a:p>
        <a:p xmlns:a="http://schemas.openxmlformats.org/drawingml/2006/main">
          <a:r>
            <a:rPr lang="uk-UA" sz="1000" b="1" dirty="0" smtClean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Середній розмір 6 764,02 </a:t>
          </a:r>
          <a:r>
            <a:rPr lang="uk-UA" sz="1000" b="1" dirty="0" smtClean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грн</a:t>
          </a:r>
          <a:endParaRPr lang="uk-UA" sz="1000" b="1" dirty="0">
            <a:solidFill>
              <a:schemeClr val="accent5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0.26577</cdr:x>
      <cdr:y>0.06996</cdr:y>
    </cdr:from>
    <cdr:to>
      <cdr:x>0.48461</cdr:x>
      <cdr:y>0.18133</cdr:y>
    </cdr:to>
    <cdr:sp macro="" textlink="">
      <cdr:nvSpPr>
        <cdr:cNvPr id="9" name="Прямоугольник 8"/>
        <cdr:cNvSpPr/>
      </cdr:nvSpPr>
      <cdr:spPr bwMode="auto">
        <a:xfrm xmlns:a="http://schemas.openxmlformats.org/drawingml/2006/main">
          <a:off x="2369446" y="316636"/>
          <a:ext cx="1951034" cy="50405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ap="flat" cmpd="sng" algn="ctr">
          <a:noFill/>
          <a:prstDash val="solid"/>
          <a:round/>
          <a:headEnd type="none" w="med" len="med"/>
          <a:tailEnd type="none" w="med" len="med"/>
        </a:ln>
        <a:effectLst xmlns:a="http://schemas.openxmlformats.org/drawingml/2006/main"/>
        <a:extLst xmlns:a="http://schemas.openxmlformats.org/drawingml/2006/main"/>
      </cdr:spPr>
      <cdr:txBody>
        <a:bodyPr xmlns:a="http://schemas.openxmlformats.org/drawingml/2006/main" vertOverflow="clip" vert="horz" wrap="squar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r>
            <a:rPr lang="uk-UA" sz="1000" b="1" dirty="0" smtClean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264 906 осіб;  2,4%</a:t>
          </a:r>
        </a:p>
        <a:p xmlns:a="http://schemas.openxmlformats.org/drawingml/2006/main">
          <a:r>
            <a:rPr lang="uk-UA" sz="1000" b="1" dirty="0" smtClean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Середній розмір 13 023,66 </a:t>
          </a:r>
          <a:r>
            <a:rPr lang="uk-UA" sz="1000" b="1" dirty="0" smtClean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грн</a:t>
          </a:r>
          <a:endParaRPr lang="uk-UA" sz="1000" b="1" dirty="0">
            <a:solidFill>
              <a:schemeClr val="accent6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0.67521</cdr:x>
      <cdr:y>0</cdr:y>
    </cdr:from>
    <cdr:to>
      <cdr:x>1</cdr:x>
      <cdr:y>0.2029</cdr:y>
    </cdr:to>
    <cdr:sp macro="" textlink="">
      <cdr:nvSpPr>
        <cdr:cNvPr id="10" name="Овал 9"/>
        <cdr:cNvSpPr/>
      </cdr:nvSpPr>
      <cdr:spPr bwMode="auto">
        <a:xfrm xmlns:a="http://schemas.openxmlformats.org/drawingml/2006/main">
          <a:off x="6408712" y="0"/>
          <a:ext cx="3082752" cy="1008112"/>
        </a:xfrm>
        <a:prstGeom xmlns:a="http://schemas.openxmlformats.org/drawingml/2006/main" prst="ellipse">
          <a:avLst/>
        </a:prstGeom>
        <a:gradFill xmlns:a="http://schemas.openxmlformats.org/drawingml/2006/main">
          <a:gsLst>
            <a:gs pos="0">
              <a:schemeClr val="accent1">
                <a:lumMod val="20000"/>
                <a:lumOff val="80000"/>
              </a:schemeClr>
            </a:gs>
            <a:gs pos="50000">
              <a:schemeClr val="accent1">
                <a:lumMod val="40000"/>
                <a:lumOff val="60000"/>
              </a:schemeClr>
            </a:gs>
            <a:gs pos="100000">
              <a:schemeClr val="accent1">
                <a:lumMod val="20000"/>
                <a:lumOff val="80000"/>
              </a:schemeClr>
            </a:gs>
          </a:gsLst>
          <a:lin ang="5400000" scaled="0"/>
        </a:gradFill>
        <a:ln xmlns:a="http://schemas.openxmlformats.org/drawingml/2006/main">
          <a:solidFill>
            <a:schemeClr val="bg1">
              <a:lumMod val="65000"/>
            </a:schemeClr>
          </a:solidFill>
          <a:headEnd type="none" w="med" len="med"/>
          <a:tailEnd type="none" w="med" len="med"/>
        </a:ln>
        <a:extLst xmlns:a="http://schemas.openxmlformats.org/drawingml/2006/main"/>
      </cdr:spPr>
      <cdr:style>
        <a:lnRef xmlns:a="http://schemas.openxmlformats.org/drawingml/2006/main" idx="2">
          <a:schemeClr val="dk1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="horz" wrap="squar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uk-UA" sz="1050" b="1" i="1" dirty="0" smtClean="0">
              <a:latin typeface="Times New Roman" pitchFamily="18" charset="0"/>
              <a:cs typeface="Times New Roman" pitchFamily="18" charset="0"/>
            </a:rPr>
            <a:t>Загальна чисельність пенсіонерів</a:t>
          </a:r>
        </a:p>
        <a:p xmlns:a="http://schemas.openxmlformats.org/drawingml/2006/main">
          <a:pPr algn="ctr"/>
          <a:r>
            <a:rPr lang="uk-UA" sz="1050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             – 11 268 327 осіб;</a:t>
          </a:r>
        </a:p>
        <a:p xmlns:a="http://schemas.openxmlformats.org/drawingml/2006/main">
          <a:pPr algn="ctr"/>
          <a:r>
            <a:rPr lang="uk-UA" sz="1050" b="1" i="1" dirty="0" smtClean="0">
              <a:latin typeface="Times New Roman" pitchFamily="18" charset="0"/>
              <a:cs typeface="Times New Roman" pitchFamily="18" charset="0"/>
            </a:rPr>
            <a:t>середній розмір пенсійної виплати</a:t>
          </a:r>
          <a:r>
            <a:rPr lang="uk-UA" sz="1050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 –  3 170,14 </a:t>
          </a:r>
          <a:r>
            <a:rPr lang="uk-UA" sz="1050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грн</a:t>
          </a:r>
          <a:endParaRPr lang="ru-RU" sz="1050" b="1" i="1" dirty="0">
            <a:solidFill>
              <a:srgbClr val="FF0000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2"/>
            <a:ext cx="4308529" cy="338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85" tIns="45743" rIns="91485" bIns="45743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93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32397" y="2"/>
            <a:ext cx="4308529" cy="338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85" tIns="45743" rIns="91485" bIns="45743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112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141663" y="506413"/>
            <a:ext cx="3662362" cy="25368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993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93300" y="3211555"/>
            <a:ext cx="7955918" cy="30425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85" tIns="45743" rIns="91485" bIns="4574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 noProof="0" smtClean="0"/>
              <a:t>Образец текста</a:t>
            </a:r>
          </a:p>
          <a:p>
            <a:pPr lvl="1"/>
            <a:r>
              <a:rPr lang="uk-UA" noProof="0" smtClean="0"/>
              <a:t>Второй уровень</a:t>
            </a:r>
          </a:p>
          <a:p>
            <a:pPr lvl="2"/>
            <a:r>
              <a:rPr lang="uk-UA" noProof="0" smtClean="0"/>
              <a:t>Третий уровень</a:t>
            </a:r>
          </a:p>
          <a:p>
            <a:pPr lvl="3"/>
            <a:r>
              <a:rPr lang="uk-UA" noProof="0" smtClean="0"/>
              <a:t>Четвертый уровень</a:t>
            </a:r>
          </a:p>
          <a:p>
            <a:pPr lvl="4"/>
            <a:r>
              <a:rPr lang="uk-UA" noProof="0" smtClean="0"/>
              <a:t>Пятый уровень</a:t>
            </a:r>
          </a:p>
        </p:txBody>
      </p:sp>
      <p:sp>
        <p:nvSpPr>
          <p:cNvPr id="993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6421527"/>
            <a:ext cx="4308529" cy="338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85" tIns="45743" rIns="91485" bIns="45743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93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32397" y="6421527"/>
            <a:ext cx="4308529" cy="338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85" tIns="45743" rIns="91485" bIns="45743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DF70BA2E-059C-44EF-8180-A74765CCAA73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716842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31"/>
            <a:ext cx="84201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C45F00-62C8-4FE5-9AE7-ED38C5EA886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6091895"/>
      </p:ext>
    </p:extLst>
  </p:cSld>
  <p:clrMapOvr>
    <a:masterClrMapping/>
  </p:clrMapOvr>
  <p:transition>
    <p:check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5EA8C8-C0BB-4BD2-9B24-9D14850240D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5740884"/>
      </p:ext>
    </p:extLst>
  </p:cSld>
  <p:clrMapOvr>
    <a:masterClrMapping/>
  </p:clrMapOvr>
  <p:transition>
    <p:check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638" y="4406906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CE6918-804E-46C1-857C-92FEB8FE0E6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5821211"/>
      </p:ext>
    </p:extLst>
  </p:cSld>
  <p:clrMapOvr>
    <a:masterClrMapping/>
  </p:clrMapOvr>
  <p:transition>
    <p:check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95302" y="1600206"/>
            <a:ext cx="4381501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29199" y="1600206"/>
            <a:ext cx="4381501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9FF906-A58C-499F-AB7D-D3D7F0C29C6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5856469"/>
      </p:ext>
    </p:extLst>
  </p:cSld>
  <p:clrMapOvr>
    <a:masterClrMapping/>
  </p:clrMapOvr>
  <p:transition>
    <p:check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379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032379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04908F-8BAA-49C8-A62C-412C969B1A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0804832"/>
      </p:ext>
    </p:extLst>
  </p:cSld>
  <p:clrMapOvr>
    <a:masterClrMapping/>
  </p:clrMapOvr>
  <p:transition>
    <p:check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8206AA-78D8-404E-97E7-0A2E921083C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7779979"/>
      </p:ext>
    </p:extLst>
  </p:cSld>
  <p:clrMapOvr>
    <a:masterClrMapping/>
  </p:clrMapOvr>
  <p:transition>
    <p:check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7AB4B5-C170-4D91-BAB7-F11D433F278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0748258"/>
      </p:ext>
    </p:extLst>
  </p:cSld>
  <p:clrMapOvr>
    <a:masterClrMapping/>
  </p:clrMapOvr>
  <p:transition>
    <p:check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3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73499" y="273055"/>
            <a:ext cx="553720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3" y="1435103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0D5FE7-D1CD-42A5-9A61-3A7EA161D62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4825440"/>
      </p:ext>
    </p:extLst>
  </p:cSld>
  <p:clrMapOvr>
    <a:masterClrMapping/>
  </p:clrMapOvr>
  <p:transition>
    <p:check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E1DD91-C40C-406F-907C-7413A44A2D9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1802436"/>
      </p:ext>
    </p:extLst>
  </p:cSld>
  <p:clrMapOvr>
    <a:masterClrMapping/>
  </p:clrMapOvr>
  <p:transition>
    <p:check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3726CB-405E-428A-904D-E7D2D4D0056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79753"/>
      </p:ext>
    </p:extLst>
  </p:cSld>
  <p:clrMapOvr>
    <a:masterClrMapping/>
  </p:clrMapOvr>
  <p:transition>
    <p:check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81850" y="274643"/>
            <a:ext cx="222885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3" y="274643"/>
            <a:ext cx="653415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B88331-3E45-43F1-8D87-C71AD4A3595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7090354"/>
      </p:ext>
    </p:extLst>
  </p:cSld>
  <p:clrMapOvr>
    <a:masterClrMapping/>
  </p:clrMapOvr>
  <p:transition>
    <p:check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95300" y="1600206"/>
            <a:ext cx="8915400" cy="4525963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DDCE82-C069-4D33-B992-7977F046D3A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3911889"/>
      </p:ext>
    </p:extLst>
  </p:cSld>
  <p:clrMapOvr>
    <a:masterClrMapping/>
  </p:clrMapOvr>
  <p:transition>
    <p:checker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27"/>
            <a:ext cx="84201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C45F00-62C8-4FE5-9AE7-ED38C5EA886E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7712557"/>
      </p:ext>
    </p:extLst>
  </p:cSld>
  <p:clrMapOvr>
    <a:masterClrMapping/>
  </p:clrMapOvr>
  <p:transition>
    <p:checker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5EA8C8-C0BB-4BD2-9B24-9D14850240D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6397438"/>
      </p:ext>
    </p:extLst>
  </p:cSld>
  <p:clrMapOvr>
    <a:masterClrMapping/>
  </p:clrMapOvr>
  <p:transition>
    <p:checker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638" y="4406902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CE6918-804E-46C1-857C-92FEB8FE0E61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0892152"/>
      </p:ext>
    </p:extLst>
  </p:cSld>
  <p:clrMapOvr>
    <a:masterClrMapping/>
  </p:clrMapOvr>
  <p:transition>
    <p:checker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95300" y="1600202"/>
            <a:ext cx="4381501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29199" y="1600202"/>
            <a:ext cx="4381501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9FF906-A58C-499F-AB7D-D3D7F0C29C6A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2069508"/>
      </p:ext>
    </p:extLst>
  </p:cSld>
  <p:clrMapOvr>
    <a:masterClrMapping/>
  </p:clrMapOvr>
  <p:transition>
    <p:checker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377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032377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04908F-8BAA-49C8-A62C-412C969B1A28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4465432"/>
      </p:ext>
    </p:extLst>
  </p:cSld>
  <p:clrMapOvr>
    <a:masterClrMapping/>
  </p:clrMapOvr>
  <p:transition>
    <p:checker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8206AA-78D8-404E-97E7-0A2E921083C2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8500688"/>
      </p:ext>
    </p:extLst>
  </p:cSld>
  <p:clrMapOvr>
    <a:masterClrMapping/>
  </p:clrMapOvr>
  <p:transition>
    <p:checker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7AB4B5-C170-4D91-BAB7-F11D433F2786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7328101"/>
      </p:ext>
    </p:extLst>
  </p:cSld>
  <p:clrMapOvr>
    <a:masterClrMapping/>
  </p:clrMapOvr>
  <p:transition>
    <p:checker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1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73499" y="273052"/>
            <a:ext cx="553720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1" y="1435102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0D5FE7-D1CD-42A5-9A61-3A7EA161D62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9928903"/>
      </p:ext>
    </p:extLst>
  </p:cSld>
  <p:clrMapOvr>
    <a:masterClrMapping/>
  </p:clrMapOvr>
  <p:transition>
    <p:checker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E1DD91-C40C-406F-907C-7413A44A2D9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6824305"/>
      </p:ext>
    </p:extLst>
  </p:cSld>
  <p:clrMapOvr>
    <a:masterClrMapping/>
  </p:clrMapOvr>
  <p:transition>
    <p:checker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3726CB-405E-428A-904D-E7D2D4D0056E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0671935"/>
      </p:ext>
    </p:extLst>
  </p:cSld>
  <p:clrMapOvr>
    <a:masterClrMapping/>
  </p:clrMapOvr>
  <p:transition>
    <p:checker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81850" y="274640"/>
            <a:ext cx="222885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1" y="274640"/>
            <a:ext cx="653415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B88331-3E45-43F1-8D87-C71AD4A35957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1606928"/>
      </p:ext>
    </p:extLst>
  </p:cSld>
  <p:clrMapOvr>
    <a:masterClrMapping/>
  </p:clrMapOvr>
  <p:transition>
    <p:checker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95300" y="1600202"/>
            <a:ext cx="8915400" cy="4525963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DDCE82-C069-4D33-B992-7977F046D3A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4660268"/>
      </p:ext>
    </p:extLst>
  </p:cSld>
  <p:clrMapOvr>
    <a:masterClrMapping/>
  </p:clrMapOvr>
  <p:transition>
    <p:checker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782" tIns="47891" rIns="95782" bIns="4789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6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782" tIns="47891" rIns="95782" bIns="4789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782" tIns="47891" rIns="95782" bIns="47891" numCol="1" anchor="t" anchorCtr="0" compatLnSpc="1">
            <a:prstTxWarp prst="textNoShape">
              <a:avLst/>
            </a:prstTxWarp>
          </a:bodyPr>
          <a:lstStyle>
            <a:lvl1pPr algn="l" defTabSz="957263">
              <a:defRPr sz="15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782" tIns="47891" rIns="95782" bIns="47891" numCol="1" anchor="t" anchorCtr="0" compatLnSpc="1">
            <a:prstTxWarp prst="textNoShape">
              <a:avLst/>
            </a:prstTxWarp>
          </a:bodyPr>
          <a:lstStyle>
            <a:lvl1pPr defTabSz="957263">
              <a:defRPr sz="15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782" tIns="47891" rIns="95782" bIns="47891" numCol="1" anchor="t" anchorCtr="0" compatLnSpc="1">
            <a:prstTxWarp prst="textNoShape">
              <a:avLst/>
            </a:prstTxWarp>
          </a:bodyPr>
          <a:lstStyle>
            <a:lvl1pPr algn="r" defTabSz="957263">
              <a:defRPr sz="1500"/>
            </a:lvl1pPr>
          </a:lstStyle>
          <a:p>
            <a:pPr>
              <a:defRPr/>
            </a:pPr>
            <a:fld id="{71584B6C-136C-4AA1-86FD-B63F5D0C0F8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61111E-6 3.33333E-6  C 0.06892 3.33333E-6  0.125 0.02847  0.125 0.06389  C 0.125 0.09907  0.06892 0.12777  3.61111E-6 0.12777  C -0.0691 0.12777  -0.125 0.09907  -0.125 0.06389  C -0.125 0.02847  -0.0691 3.33333E-6  3.61111E-6 3.33333E-6  Z " pathEditMode="relative">
                                      <p:cBhvr>
                                        <p:cTn id="6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/>
      <p:bldP spid="1027" grpId="0" build="p">
        <p:tmplLst>
          <p:tmpl lvl="1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txStyles>
    <p:titleStyle>
      <a:lvl1pPr algn="ctr" defTabSz="957263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+mj-lt"/>
          <a:ea typeface="+mj-ea"/>
          <a:cs typeface="+mj-cs"/>
        </a:defRPr>
      </a:lvl1pPr>
      <a:lvl2pPr algn="ctr" defTabSz="957263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</a:defRPr>
      </a:lvl2pPr>
      <a:lvl3pPr algn="ctr" defTabSz="957263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</a:defRPr>
      </a:lvl3pPr>
      <a:lvl4pPr algn="ctr" defTabSz="957263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</a:defRPr>
      </a:lvl4pPr>
      <a:lvl5pPr algn="ctr" defTabSz="957263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</a:defRPr>
      </a:lvl5pPr>
      <a:lvl6pPr marL="457200" algn="ctr" defTabSz="957263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</a:defRPr>
      </a:lvl6pPr>
      <a:lvl7pPr marL="914400" algn="ctr" defTabSz="957263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</a:defRPr>
      </a:lvl7pPr>
      <a:lvl8pPr marL="1371600" algn="ctr" defTabSz="957263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</a:defRPr>
      </a:lvl8pPr>
      <a:lvl9pPr marL="1828800" algn="ctr" defTabSz="957263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</a:defRPr>
      </a:lvl9pPr>
    </p:titleStyle>
    <p:bodyStyle>
      <a:lvl1pPr marL="358775" indent="-358775" algn="l" defTabSz="957263" rtl="0" eaLnBrk="0" fontAlgn="base" hangingPunct="0">
        <a:spcBef>
          <a:spcPct val="20000"/>
        </a:spcBef>
        <a:spcAft>
          <a:spcPct val="0"/>
        </a:spcAft>
        <a:buChar char="•"/>
        <a:defRPr sz="3400">
          <a:solidFill>
            <a:schemeClr val="tx1"/>
          </a:solidFill>
          <a:latin typeface="+mn-lt"/>
          <a:ea typeface="+mn-ea"/>
          <a:cs typeface="+mn-cs"/>
        </a:defRPr>
      </a:lvl1pPr>
      <a:lvl2pPr marL="777875" indent="-298450" algn="l" defTabSz="957263" rtl="0" eaLnBrk="0" fontAlgn="base" hangingPunct="0">
        <a:spcBef>
          <a:spcPct val="20000"/>
        </a:spcBef>
        <a:spcAft>
          <a:spcPct val="0"/>
        </a:spcAft>
        <a:buChar char="–"/>
        <a:defRPr sz="2900">
          <a:solidFill>
            <a:schemeClr val="tx1"/>
          </a:solidFill>
          <a:latin typeface="+mn-lt"/>
        </a:defRPr>
      </a:lvl2pPr>
      <a:lvl3pPr marL="1196975" indent="-239713" algn="l" defTabSz="957263" rtl="0" eaLnBrk="0" fontAlgn="base" hangingPunct="0">
        <a:spcBef>
          <a:spcPct val="20000"/>
        </a:spcBef>
        <a:spcAft>
          <a:spcPct val="0"/>
        </a:spcAft>
        <a:buChar char="•"/>
        <a:defRPr sz="2500">
          <a:solidFill>
            <a:schemeClr val="tx1"/>
          </a:solidFill>
          <a:latin typeface="+mn-lt"/>
        </a:defRPr>
      </a:lvl3pPr>
      <a:lvl4pPr marL="1676400" indent="-239713" algn="l" defTabSz="957263" rtl="0" eaLnBrk="0" fontAlgn="base" hangingPunct="0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</a:defRPr>
      </a:lvl4pPr>
      <a:lvl5pPr marL="2154238" indent="-238125" algn="l" defTabSz="957263" rtl="0" eaLnBrk="0" fontAlgn="base" hangingPunct="0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</a:defRPr>
      </a:lvl5pPr>
      <a:lvl6pPr marL="2611438" indent="-238125" algn="l" defTabSz="957263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</a:defRPr>
      </a:lvl6pPr>
      <a:lvl7pPr marL="3068638" indent="-238125" algn="l" defTabSz="957263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</a:defRPr>
      </a:lvl7pPr>
      <a:lvl8pPr marL="3525838" indent="-238125" algn="l" defTabSz="957263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</a:defRPr>
      </a:lvl8pPr>
      <a:lvl9pPr marL="3983038" indent="-238125" algn="l" defTabSz="957263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782" tIns="47891" rIns="95782" bIns="4789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2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782" tIns="47891" rIns="95782" bIns="4789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782" tIns="47891" rIns="95782" bIns="47891" numCol="1" anchor="t" anchorCtr="0" compatLnSpc="1">
            <a:prstTxWarp prst="textNoShape">
              <a:avLst/>
            </a:prstTxWarp>
          </a:bodyPr>
          <a:lstStyle>
            <a:lvl1pPr algn="l" defTabSz="957263">
              <a:defRPr sz="1500"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782" tIns="47891" rIns="95782" bIns="47891" numCol="1" anchor="t" anchorCtr="0" compatLnSpc="1">
            <a:prstTxWarp prst="textNoShape">
              <a:avLst/>
            </a:prstTxWarp>
          </a:bodyPr>
          <a:lstStyle>
            <a:lvl1pPr defTabSz="957263">
              <a:defRPr sz="1500"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782" tIns="47891" rIns="95782" bIns="47891" numCol="1" anchor="t" anchorCtr="0" compatLnSpc="1">
            <a:prstTxWarp prst="textNoShape">
              <a:avLst/>
            </a:prstTxWarp>
          </a:bodyPr>
          <a:lstStyle>
            <a:lvl1pPr algn="r" defTabSz="957263">
              <a:defRPr sz="1500"/>
            </a:lvl1pPr>
          </a:lstStyle>
          <a:p>
            <a:pPr>
              <a:defRPr/>
            </a:pPr>
            <a:fld id="{71584B6C-136C-4AA1-86FD-B63F5D0C0F88}" type="slidenum">
              <a:rPr lang="ru-RU">
                <a:solidFill>
                  <a:srgbClr val="000000"/>
                </a:solidFill>
                <a:latin typeface="Arial"/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010523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61111E-6 3.33333E-6  C 0.06892 3.33333E-6  0.125 0.02847  0.125 0.06389  C 0.125 0.09907  0.06892 0.12777  3.61111E-6 0.12777  C -0.0691 0.12777  -0.125 0.09907  -0.125 0.06389  C -0.125 0.02847  -0.0691 3.33333E-6  3.61111E-6 3.33333E-6  Z " pathEditMode="relative">
                                      <p:cBhvr>
                                        <p:cTn id="6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/>
      <p:bldP spid="1027" grpId="0" build="p">
        <p:tmplLst>
          <p:tmpl lvl="1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txStyles>
    <p:titleStyle>
      <a:lvl1pPr algn="ctr" defTabSz="957263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+mj-lt"/>
          <a:ea typeface="+mj-ea"/>
          <a:cs typeface="+mj-cs"/>
        </a:defRPr>
      </a:lvl1pPr>
      <a:lvl2pPr algn="ctr" defTabSz="957263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</a:defRPr>
      </a:lvl2pPr>
      <a:lvl3pPr algn="ctr" defTabSz="957263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</a:defRPr>
      </a:lvl3pPr>
      <a:lvl4pPr algn="ctr" defTabSz="957263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</a:defRPr>
      </a:lvl4pPr>
      <a:lvl5pPr algn="ctr" defTabSz="957263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</a:defRPr>
      </a:lvl5pPr>
      <a:lvl6pPr marL="457200" algn="ctr" defTabSz="957263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</a:defRPr>
      </a:lvl6pPr>
      <a:lvl7pPr marL="914400" algn="ctr" defTabSz="957263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</a:defRPr>
      </a:lvl7pPr>
      <a:lvl8pPr marL="1371600" algn="ctr" defTabSz="957263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</a:defRPr>
      </a:lvl8pPr>
      <a:lvl9pPr marL="1828800" algn="ctr" defTabSz="957263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</a:defRPr>
      </a:lvl9pPr>
    </p:titleStyle>
    <p:bodyStyle>
      <a:lvl1pPr marL="358775" indent="-358775" algn="l" defTabSz="957263" rtl="0" eaLnBrk="0" fontAlgn="base" hangingPunct="0">
        <a:spcBef>
          <a:spcPct val="20000"/>
        </a:spcBef>
        <a:spcAft>
          <a:spcPct val="0"/>
        </a:spcAft>
        <a:buChar char="•"/>
        <a:defRPr sz="3400">
          <a:solidFill>
            <a:schemeClr val="tx1"/>
          </a:solidFill>
          <a:latin typeface="+mn-lt"/>
          <a:ea typeface="+mn-ea"/>
          <a:cs typeface="+mn-cs"/>
        </a:defRPr>
      </a:lvl1pPr>
      <a:lvl2pPr marL="777875" indent="-298450" algn="l" defTabSz="957263" rtl="0" eaLnBrk="0" fontAlgn="base" hangingPunct="0">
        <a:spcBef>
          <a:spcPct val="20000"/>
        </a:spcBef>
        <a:spcAft>
          <a:spcPct val="0"/>
        </a:spcAft>
        <a:buChar char="–"/>
        <a:defRPr sz="2900">
          <a:solidFill>
            <a:schemeClr val="tx1"/>
          </a:solidFill>
          <a:latin typeface="+mn-lt"/>
        </a:defRPr>
      </a:lvl2pPr>
      <a:lvl3pPr marL="1196975" indent="-239713" algn="l" defTabSz="957263" rtl="0" eaLnBrk="0" fontAlgn="base" hangingPunct="0">
        <a:spcBef>
          <a:spcPct val="20000"/>
        </a:spcBef>
        <a:spcAft>
          <a:spcPct val="0"/>
        </a:spcAft>
        <a:buChar char="•"/>
        <a:defRPr sz="2500">
          <a:solidFill>
            <a:schemeClr val="tx1"/>
          </a:solidFill>
          <a:latin typeface="+mn-lt"/>
        </a:defRPr>
      </a:lvl3pPr>
      <a:lvl4pPr marL="1676400" indent="-239713" algn="l" defTabSz="957263" rtl="0" eaLnBrk="0" fontAlgn="base" hangingPunct="0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</a:defRPr>
      </a:lvl4pPr>
      <a:lvl5pPr marL="2154238" indent="-238125" algn="l" defTabSz="957263" rtl="0" eaLnBrk="0" fontAlgn="base" hangingPunct="0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</a:defRPr>
      </a:lvl5pPr>
      <a:lvl6pPr marL="2611438" indent="-238125" algn="l" defTabSz="957263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</a:defRPr>
      </a:lvl6pPr>
      <a:lvl7pPr marL="3068638" indent="-238125" algn="l" defTabSz="957263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</a:defRPr>
      </a:lvl7pPr>
      <a:lvl8pPr marL="3525838" indent="-238125" algn="l" defTabSz="957263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</a:defRPr>
      </a:lvl8pPr>
      <a:lvl9pPr marL="3983038" indent="-238125" algn="l" defTabSz="957263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>
            <a:graphicFrameLocks noGrp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3963099207"/>
              </p:ext>
            </p:extLst>
          </p:nvPr>
        </p:nvGraphicFramePr>
        <p:xfrm>
          <a:off x="25400" y="1262658"/>
          <a:ext cx="9776072" cy="54726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7" name="Прямоугольник 16"/>
          <p:cNvSpPr/>
          <p:nvPr/>
        </p:nvSpPr>
        <p:spPr bwMode="auto">
          <a:xfrm>
            <a:off x="848547" y="24160"/>
            <a:ext cx="8683625" cy="1111250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 sz="1800" b="1" i="0" u="none" strike="noStrike" kern="1200" baseline="0">
                <a:solidFill>
                  <a:srgbClr val="008000"/>
                </a:solidFill>
                <a:latin typeface="Book Antiqua"/>
                <a:ea typeface="Book Antiqua"/>
                <a:cs typeface="Book Antiqua"/>
              </a:defRPr>
            </a:pPr>
            <a:r>
              <a:rPr lang="uk-UA" sz="2200" b="1" dirty="0">
                <a:solidFill>
                  <a:srgbClr val="0070C0"/>
                </a:solidFill>
                <a:latin typeface="Times New Roman" pitchFamily="18" charset="0"/>
                <a:ea typeface="Book Antiqua"/>
                <a:cs typeface="Times New Roman" pitchFamily="18" charset="0"/>
              </a:rPr>
              <a:t>РОЗПОДІЛ ПЕНСІОНЕРІВ</a:t>
            </a:r>
          </a:p>
          <a:p>
            <a:pPr>
              <a:defRPr sz="1800" b="1" i="0" u="none" strike="noStrike" kern="1200" baseline="0">
                <a:solidFill>
                  <a:srgbClr val="008000"/>
                </a:solidFill>
                <a:latin typeface="Book Antiqua"/>
                <a:ea typeface="Book Antiqua"/>
                <a:cs typeface="Book Antiqua"/>
              </a:defRPr>
            </a:pPr>
            <a:r>
              <a:rPr lang="uk-UA" sz="2200" b="1" dirty="0">
                <a:solidFill>
                  <a:srgbClr val="0070C0"/>
                </a:solidFill>
                <a:latin typeface="Times New Roman" pitchFamily="18" charset="0"/>
                <a:ea typeface="Book Antiqua"/>
                <a:cs typeface="Times New Roman" pitchFamily="18" charset="0"/>
              </a:rPr>
              <a:t>ПО ВИДАХ ТА РОЗМІРАХ ПРИЗНАЧЕНИХ ПЕНСІЙ </a:t>
            </a:r>
          </a:p>
          <a:p>
            <a:pPr>
              <a:defRPr sz="1800" b="1" i="0" u="none" strike="noStrike" kern="1200" baseline="0">
                <a:solidFill>
                  <a:srgbClr val="008000"/>
                </a:solidFill>
                <a:latin typeface="Book Antiqua"/>
                <a:ea typeface="Book Antiqua"/>
                <a:cs typeface="Book Antiqua"/>
              </a:defRPr>
            </a:pPr>
            <a:r>
              <a:rPr lang="uk-UA" sz="2200" b="1" i="1" dirty="0">
                <a:solidFill>
                  <a:srgbClr val="0070C0"/>
                </a:solidFill>
                <a:latin typeface="Times New Roman" pitchFamily="18" charset="0"/>
                <a:ea typeface="Book Antiqua"/>
                <a:cs typeface="Times New Roman" pitchFamily="18" charset="0"/>
              </a:rPr>
              <a:t>станом на </a:t>
            </a:r>
            <a:r>
              <a:rPr lang="uk-UA" sz="2200" b="1" i="1" dirty="0" smtClean="0">
                <a:solidFill>
                  <a:srgbClr val="0070C0"/>
                </a:solidFill>
                <a:latin typeface="Times New Roman" pitchFamily="18" charset="0"/>
                <a:ea typeface="Book Antiqua"/>
                <a:cs typeface="Times New Roman" pitchFamily="18" charset="0"/>
              </a:rPr>
              <a:t>01.04.2020 </a:t>
            </a:r>
            <a:r>
              <a:rPr lang="uk-UA" sz="2200" b="1" i="1" dirty="0">
                <a:solidFill>
                  <a:srgbClr val="0070C0"/>
                </a:solidFill>
                <a:latin typeface="Times New Roman" pitchFamily="18" charset="0"/>
                <a:ea typeface="Book Antiqua"/>
                <a:cs typeface="Times New Roman" pitchFamily="18" charset="0"/>
              </a:rPr>
              <a:t>року</a:t>
            </a:r>
          </a:p>
        </p:txBody>
      </p:sp>
    </p:spTree>
    <p:extLst>
      <p:ext uri="{BB962C8B-B14F-4D97-AF65-F5344CB8AC3E}">
        <p14:creationId xmlns:p14="http://schemas.microsoft.com/office/powerpoint/2010/main" val="2963698576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>
            <a:graphicFrameLocks noGrp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733795423"/>
              </p:ext>
            </p:extLst>
          </p:nvPr>
        </p:nvGraphicFramePr>
        <p:xfrm>
          <a:off x="128464" y="1181100"/>
          <a:ext cx="9633842" cy="52313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Прямоугольник 5"/>
          <p:cNvSpPr/>
          <p:nvPr/>
        </p:nvSpPr>
        <p:spPr bwMode="auto">
          <a:xfrm>
            <a:off x="920555" y="260648"/>
            <a:ext cx="8431539" cy="1111250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 sz="1000" b="0" i="0" u="none" strike="noStrike" kern="1200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uk-UA" sz="2200" b="1" dirty="0">
                <a:solidFill>
                  <a:srgbClr val="0070C0"/>
                </a:solidFill>
                <a:latin typeface="Times New Roman" pitchFamily="18" charset="0"/>
                <a:ea typeface="Book Antiqua"/>
                <a:cs typeface="Times New Roman" pitchFamily="18" charset="0"/>
              </a:rPr>
              <a:t>СЕРЕДНІЙ РОЗМІР </a:t>
            </a:r>
            <a:r>
              <a:rPr lang="uk-UA" sz="2200" b="1" dirty="0" smtClean="0">
                <a:solidFill>
                  <a:srgbClr val="0070C0"/>
                </a:solidFill>
                <a:latin typeface="Times New Roman" pitchFamily="18" charset="0"/>
                <a:ea typeface="Book Antiqua"/>
                <a:cs typeface="Times New Roman" pitchFamily="18" charset="0"/>
              </a:rPr>
              <a:t>ПРИЗНАЧЕНОЇ ПЕНСІЙНОЇ </a:t>
            </a:r>
            <a:r>
              <a:rPr lang="uk-UA" sz="2200" b="1" dirty="0">
                <a:solidFill>
                  <a:srgbClr val="0070C0"/>
                </a:solidFill>
                <a:latin typeface="Times New Roman" pitchFamily="18" charset="0"/>
                <a:ea typeface="Book Antiqua"/>
                <a:cs typeface="Times New Roman" pitchFamily="18" charset="0"/>
              </a:rPr>
              <a:t>ВИПЛАТИ
</a:t>
            </a:r>
            <a:r>
              <a:rPr lang="uk-UA" sz="2200" b="1" i="1" dirty="0">
                <a:solidFill>
                  <a:srgbClr val="0070C0"/>
                </a:solidFill>
                <a:latin typeface="Times New Roman" pitchFamily="18" charset="0"/>
                <a:ea typeface="Book Antiqua"/>
                <a:cs typeface="Times New Roman" pitchFamily="18" charset="0"/>
              </a:rPr>
              <a:t> станом на </a:t>
            </a:r>
            <a:r>
              <a:rPr lang="uk-UA" sz="2200" b="1" i="1" dirty="0" smtClean="0">
                <a:solidFill>
                  <a:srgbClr val="0070C0"/>
                </a:solidFill>
                <a:latin typeface="Times New Roman" pitchFamily="18" charset="0"/>
                <a:ea typeface="Book Antiqua"/>
                <a:cs typeface="Times New Roman" pitchFamily="18" charset="0"/>
              </a:rPr>
              <a:t>01.04.2020 </a:t>
            </a:r>
            <a:r>
              <a:rPr lang="uk-UA" sz="2200" b="1" i="1" dirty="0">
                <a:solidFill>
                  <a:srgbClr val="0070C0"/>
                </a:solidFill>
                <a:latin typeface="Times New Roman" pitchFamily="18" charset="0"/>
                <a:ea typeface="Book Antiqua"/>
                <a:cs typeface="Times New Roman" pitchFamily="18" charset="0"/>
              </a:rPr>
              <a:t>року </a:t>
            </a:r>
          </a:p>
        </p:txBody>
      </p:sp>
    </p:spTree>
    <p:extLst>
      <p:ext uri="{BB962C8B-B14F-4D97-AF65-F5344CB8AC3E}">
        <p14:creationId xmlns:p14="http://schemas.microsoft.com/office/powerpoint/2010/main" val="1425638442"/>
      </p:ext>
    </p:extLst>
  </p:cSld>
  <p:clrMapOvr>
    <a:masterClrMapping/>
  </p:clrMapOvr>
  <p:transition>
    <p:checker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850106"/>
          </a:xfrm>
        </p:spPr>
        <p:txBody>
          <a:bodyPr/>
          <a:lstStyle/>
          <a:p>
            <a:r>
              <a:rPr lang="uk-UA" sz="1800" b="1" i="1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Питома вага пенсіонерів за розмірами призначених </a:t>
            </a:r>
            <a:br>
              <a:rPr lang="uk-UA" sz="1800" b="1" i="1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1800" b="1" i="1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місячних пенсій у загальній їх чисельності </a:t>
            </a:r>
            <a:br>
              <a:rPr lang="uk-UA" sz="1800" b="1" i="1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1800" b="1" i="1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станом на </a:t>
            </a:r>
            <a:r>
              <a:rPr lang="uk-UA" sz="1800" b="1" i="1" dirty="0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01.04.2020 </a:t>
            </a:r>
            <a:r>
              <a:rPr lang="uk-UA" sz="1800" b="1" i="1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року</a:t>
            </a:r>
            <a:endParaRPr lang="uk-UA" dirty="0"/>
          </a:p>
        </p:txBody>
      </p:sp>
      <p:graphicFrame>
        <p:nvGraphicFramePr>
          <p:cNvPr id="4" name="Диаграмма 3"/>
          <p:cNvGraphicFramePr>
            <a:graphicFrameLocks noGrp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1243732267"/>
              </p:ext>
            </p:extLst>
          </p:nvPr>
        </p:nvGraphicFramePr>
        <p:xfrm>
          <a:off x="200472" y="1556792"/>
          <a:ext cx="9491464" cy="49685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95753274"/>
      </p:ext>
    </p:extLst>
  </p:cSld>
  <p:clrMapOvr>
    <a:masterClrMapping/>
  </p:clrMapOvr>
  <p:transition>
    <p:checker/>
  </p:transition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57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9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57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9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3_Оформление по умолчанию">
  <a:themeElements>
    <a:clrScheme name="Составная">
      <a:dk1>
        <a:sysClr val="windowText" lastClr="000000"/>
      </a:dk1>
      <a:lt1>
        <a:sysClr val="window" lastClr="FFFFFF"/>
      </a:lt1>
      <a:dk2>
        <a:srgbClr val="5B6973"/>
      </a:dk2>
      <a:lt2>
        <a:srgbClr val="E7ECED"/>
      </a:lt2>
      <a:accent1>
        <a:srgbClr val="98C723"/>
      </a:accent1>
      <a:accent2>
        <a:srgbClr val="59B0B9"/>
      </a:accent2>
      <a:accent3>
        <a:srgbClr val="DEAE00"/>
      </a:accent3>
      <a:accent4>
        <a:srgbClr val="B77BB4"/>
      </a:accent4>
      <a:accent5>
        <a:srgbClr val="E0773C"/>
      </a:accent5>
      <a:accent6>
        <a:srgbClr val="A98D63"/>
      </a:accent6>
      <a:hlink>
        <a:srgbClr val="26CBEC"/>
      </a:hlink>
      <a:folHlink>
        <a:srgbClr val="598C8C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57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9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57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9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11218</TotalTime>
  <Words>316</Words>
  <Application>Microsoft Office PowerPoint</Application>
  <PresentationFormat>Лист A4 (210x297 мм)</PresentationFormat>
  <Paragraphs>78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3</vt:i4>
      </vt:variant>
    </vt:vector>
  </HeadingPairs>
  <TitlesOfParts>
    <vt:vector size="5" baseType="lpstr">
      <vt:lpstr>Оформление по умолчанию</vt:lpstr>
      <vt:lpstr>3_Оформление по умолчанию</vt:lpstr>
      <vt:lpstr>Презентация PowerPoint</vt:lpstr>
      <vt:lpstr>Презентация PowerPoint</vt:lpstr>
      <vt:lpstr>Питома вага пенсіонерів за розмірами призначених  місячних пенсій у загальній їх чисельності  станом на 01.04.2020 року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igor</dc:creator>
  <cp:lastModifiedBy>Rybchynska</cp:lastModifiedBy>
  <cp:revision>579</cp:revision>
  <cp:lastPrinted>2020-01-10T13:06:32Z</cp:lastPrinted>
  <dcterms:created xsi:type="dcterms:W3CDTF">2007-07-25T13:50:34Z</dcterms:created>
  <dcterms:modified xsi:type="dcterms:W3CDTF">2020-04-27T09:05:10Z</dcterms:modified>
</cp:coreProperties>
</file>