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5"/>
  </p:notesMasterIdLst>
  <p:sldIdLst>
    <p:sldId id="380" r:id="rId2"/>
    <p:sldId id="377" r:id="rId3"/>
    <p:sldId id="379" r:id="rId4"/>
  </p:sldIdLst>
  <p:sldSz cx="9906000" cy="6858000" type="A4"/>
  <p:notesSz cx="9866313" cy="67357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9900CC"/>
    <a:srgbClr val="CC99FF"/>
    <a:srgbClr val="003300"/>
    <a:srgbClr val="333300"/>
    <a:srgbClr val="FFFFCC"/>
    <a:srgbClr val="FFCC66"/>
    <a:srgbClr val="00CC00"/>
    <a:srgbClr val="FF00FF"/>
    <a:srgbClr val="E1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1" autoAdjust="0"/>
    <p:restoredTop sz="99822" autoAdjust="0"/>
  </p:normalViewPr>
  <p:slideViewPr>
    <p:cSldViewPr>
      <p:cViewPr varScale="1">
        <p:scale>
          <a:sx n="70" d="100"/>
          <a:sy n="70" d="100"/>
        </p:scale>
        <p:origin x="1194" y="7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3558706250338033E-2"/>
          <c:y val="0.21613657632719505"/>
          <c:w val="0.82100812575501891"/>
          <c:h val="0.58195967450033848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Видатки на пенсійні виплати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8000" mc:Ignorable="a14" a14:legacySpreadsheetColorIndex="17"/>
                </a:gs>
                <a:gs pos="100000">
                  <a:srgbClr xmlns:mc="http://schemas.openxmlformats.org/markup-compatibility/2006" xmlns:a14="http://schemas.microsoft.com/office/drawing/2010/main" val="CCFFFF" mc:Ignorable="a14" a14:legacySpreadsheetColorIndex="41"/>
                </a:gs>
              </a:gsLst>
              <a:path path="rect">
                <a:fillToRect l="50000" t="50000" r="50000" b="50000"/>
              </a:path>
            </a:gradFill>
            <a:ln w="12653">
              <a:solidFill>
                <a:schemeClr val="tx1"/>
              </a:solidFill>
              <a:prstDash val="solid"/>
            </a:ln>
          </c:spPr>
          <c:explosion val="37"/>
          <c:dPt>
            <c:idx val="0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rgbClr val="002060"/>
                </a:solidFill>
                <a:prstDash val="solid"/>
              </a:ln>
            </c:spPr>
          </c:dPt>
          <c:dPt>
            <c:idx val="1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0000" mc:Ignorable="a14" a14:legacySpreadsheetColorIndex="10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3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13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2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0000FF" mc:Ignorable="a14" a14:legacySpreadsheetColorIndex="12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FF00FF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5"/>
            <c:bubble3D val="0"/>
            <c:explosion val="23"/>
          </c:dPt>
          <c:dLbls>
            <c:dLbl>
              <c:idx val="0"/>
              <c:layout>
                <c:manualLayout>
                  <c:x val="6.7472891570425709E-3"/>
                  <c:y val="-0.20570430842574516"/>
                </c:manualLayout>
              </c:layout>
              <c:tx>
                <c:rich>
                  <a:bodyPr/>
                  <a:lstStyle/>
                  <a:p>
                    <a:pPr>
                      <a:defRPr sz="105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fld id="{EE50C529-E9D0-4801-AE11-2BDE240A26CB}" type="CATEGORYNAME">
                      <a:rPr lang="ru-RU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pPr>
                        <a:defRPr sz="105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t> </a:t>
                    </a:r>
                    <a:fld id="{56ADFC68-170C-4801-AB7F-7CE5775D3098}" type="VALUE">
                      <a:rPr lang="ru-RU" baseline="0" dirty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pPr>
                        <a:defRPr sz="105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ru-RU" baseline="0" dirty="0" smtClean="0">
                      <a:solidFill>
                        <a:schemeClr val="accent6">
                          <a:lumMod val="50000"/>
                        </a:schemeClr>
                      </a:solidFill>
                    </a:endParaRPr>
                  </a:p>
                </c:rich>
              </c:tx>
              <c:spPr/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7.1065318328070629E-2"/>
                  <c:y val="5.3114245580079933E-2"/>
                </c:manualLayout>
              </c:layout>
              <c:tx>
                <c:rich>
                  <a:bodyPr/>
                  <a:lstStyle/>
                  <a:p>
                    <a:fld id="{31A83A1B-5B35-4B3B-8058-BA393C413EA7}" type="CATEGORYNAME">
                      <a:rPr lang="ru-RU" dirty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pPr/>
                      <a:t>[ИМЯ КАТЕГОРИИ]</a:t>
                    </a:fld>
                    <a:r>
                      <a:rPr lang="ru-RU" baseline="0" dirty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t>; </a:t>
                    </a:r>
                    <a:fld id="{B80C7568-58F6-4BA7-9A52-5070DBB2F9BC}" type="VALUE">
                      <a:rPr lang="ru-RU" baseline="0" dirty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pPr/>
                      <a:t>[ЗНАЧЕНИЕ]</a:t>
                    </a:fld>
                    <a:endParaRPr lang="ru-RU" baseline="0" dirty="0">
                      <a:solidFill>
                        <a:schemeClr val="accent6">
                          <a:lumMod val="50000"/>
                        </a:schemeClr>
                      </a:solidFill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3.5945625137402966E-2"/>
                  <c:y val="0.21558988843065879"/>
                </c:manualLayout>
              </c:layout>
              <c:tx>
                <c:rich>
                  <a:bodyPr/>
                  <a:lstStyle/>
                  <a:p>
                    <a:fld id="{F205C7FB-AC9C-4E4E-9F35-CAAF35E19868}" type="CATEGORYNAME">
                      <a:rPr lang="ru-RU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pPr/>
                      <a:t>[ИМЯ КАТЕГОРИИ]</a:t>
                    </a:fld>
                    <a:endParaRPr lang="ru-RU" dirty="0" smtClean="0">
                      <a:solidFill>
                        <a:schemeClr val="accent6">
                          <a:lumMod val="50000"/>
                        </a:schemeClr>
                      </a:solidFill>
                    </a:endParaRPr>
                  </a:p>
                  <a:p>
                    <a:r>
                      <a:rPr lang="ru-RU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t> </a:t>
                    </a:r>
                    <a:fld id="{0C37AB66-57DD-46ED-967C-B2FCD6E2AA43}" type="VALUE">
                      <a:rPr lang="ru-RU" baseline="0" dirty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pPr/>
                      <a:t>[ЗНАЧЕНИЕ]</a:t>
                    </a:fld>
                    <a:endParaRPr lang="ru-RU" baseline="0" dirty="0" smtClean="0">
                      <a:solidFill>
                        <a:schemeClr val="accent6">
                          <a:lumMod val="50000"/>
                        </a:schemeClr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0.23339574487256495"/>
                  <c:y val="0.18777688382272667"/>
                </c:manualLayout>
              </c:layout>
              <c:tx>
                <c:rich>
                  <a:bodyPr/>
                  <a:lstStyle/>
                  <a:p>
                    <a:fld id="{1554A20B-0CF2-4994-9447-E2E5A9B5C428}" type="CATEGORYNAME">
                      <a:rPr lang="ru-RU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pPr/>
                      <a:t>[ИМЯ КАТЕГОРИИ]</a:t>
                    </a:fld>
                    <a:endParaRPr lang="ru-RU" dirty="0" smtClean="0">
                      <a:solidFill>
                        <a:schemeClr val="accent6">
                          <a:lumMod val="50000"/>
                        </a:schemeClr>
                      </a:solidFill>
                    </a:endParaRPr>
                  </a:p>
                  <a:p>
                    <a:r>
                      <a:rPr lang="ru-RU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t> </a:t>
                    </a:r>
                    <a:fld id="{C4832282-D8ED-4261-9BB8-EF3EDC9B1900}" type="VALUE">
                      <a:rPr lang="ru-RU" baseline="0" dirty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pPr/>
                      <a:t>[ЗНАЧЕНИЕ]</a:t>
                    </a:fld>
                    <a:endParaRPr lang="ru-RU" baseline="0" dirty="0" smtClean="0">
                      <a:solidFill>
                        <a:schemeClr val="accent6">
                          <a:lumMod val="50000"/>
                        </a:schemeClr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-0.23975700408460696"/>
                  <c:y val="0.36758168904992583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30789229881416658"/>
                  <c:y val="0.25569333715921089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rgbClr val="6600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4"/>
                <c:pt idx="0">
                  <c:v>видатки на пенсійні виплати </c:v>
                </c:pt>
                <c:pt idx="1">
                  <c:v>погашення позики 2019 року</c:v>
                </c:pt>
                <c:pt idx="2">
                  <c:v>сплата поштового збору та розрахунково касове обслуговування </c:v>
                </c:pt>
                <c:pt idx="3">
                  <c:v>адміністративні видатки </c:v>
                </c:pt>
              </c:strCache>
            </c:strRef>
          </c:cat>
          <c:val>
            <c:numRef>
              <c:f>Sheet1!$B$2:$E$2</c:f>
              <c:numCache>
                <c:formatCode>#,##0.0</c:formatCode>
                <c:ptCount val="4"/>
                <c:pt idx="0">
                  <c:v>107539.3</c:v>
                </c:pt>
                <c:pt idx="1">
                  <c:v>1148.4000000000001</c:v>
                </c:pt>
                <c:pt idx="2">
                  <c:v>541.80000000000007</c:v>
                </c:pt>
                <c:pt idx="3">
                  <c:v>1096.9000000000001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12653">
              <a:solidFill>
                <a:schemeClr val="tx1"/>
              </a:solidFill>
              <a:prstDash val="solid"/>
            </a:ln>
          </c:spPr>
          <c:explosion val="18"/>
          <c:dPt>
            <c:idx val="0"/>
            <c:bubble3D val="0"/>
            <c:spPr>
              <a:solidFill>
                <a:schemeClr val="accent1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</c:dPt>
          <c:dPt>
            <c:idx val="2"/>
            <c:bubble3D val="0"/>
            <c:spPr>
              <a:solidFill>
                <a:schemeClr val="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chemeClr val="fol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Lbls>
            <c:spPr>
              <a:noFill/>
              <a:ln w="25389">
                <a:noFill/>
              </a:ln>
            </c:spPr>
            <c:txPr>
              <a:bodyPr/>
              <a:lstStyle/>
              <a:p>
                <a:pPr>
                  <a:defRPr sz="1967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4"/>
                <c:pt idx="0">
                  <c:v>видатки на пенсійні виплати </c:v>
                </c:pt>
                <c:pt idx="1">
                  <c:v>погашення позики 2019 року</c:v>
                </c:pt>
                <c:pt idx="2">
                  <c:v>сплата поштового збору та розрахунково касове обслуговування </c:v>
                </c:pt>
                <c:pt idx="3">
                  <c:v>адміністративні видатки 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96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0042952109364975E-2"/>
          <c:y val="0.18103019060263306"/>
          <c:w val="0.91190550535939707"/>
          <c:h val="0.65076203304465974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січень -березень 2019 рік (оперативні дані)</c:v>
                </c:pt>
              </c:strCache>
            </c:strRef>
          </c:tx>
          <c:spPr>
            <a:solidFill>
              <a:schemeClr val="accent1"/>
            </a:solidFill>
            <a:ln w="15517">
              <a:solidFill>
                <a:schemeClr val="tx1"/>
              </a:solidFill>
              <a:prstDash val="solid"/>
            </a:ln>
          </c:spPr>
          <c:explosion val="33"/>
          <c:dPt>
            <c:idx val="0"/>
            <c:bubble3D val="0"/>
            <c:explosion val="13"/>
            <c:spPr>
              <a:gradFill rotWithShape="0">
                <a:gsLst>
                  <a:gs pos="0">
                    <a:srgbClr val="7030A0"/>
                  </a:gs>
                  <a:gs pos="31700">
                    <a:schemeClr val="bg1"/>
                  </a:gs>
                  <a:gs pos="100000">
                    <a:srgbClr val="FFFF00"/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  <c:explosion val="12"/>
            <c:spPr>
              <a:gradFill>
                <a:gsLst>
                  <a:gs pos="44200">
                    <a:schemeClr val="accent2">
                      <a:lumMod val="50000"/>
                    </a:schemeClr>
                  </a:gs>
                  <a:gs pos="0">
                    <a:srgbClr val="FF0066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6.673825351560829E-2"/>
                  <c:y val="0.15715096660987662"/>
                </c:manualLayout>
              </c:layout>
              <c:tx>
                <c:rich>
                  <a:bodyPr/>
                  <a:lstStyle/>
                  <a:p>
                    <a:fld id="{86B9126C-2837-4164-A209-340BF97D8F34}" type="CATEGORYNAME">
                      <a:rPr lang="ru-RU" smtClean="0">
                        <a:solidFill>
                          <a:srgbClr val="002060"/>
                        </a:solidFill>
                      </a:rPr>
                      <a:pPr/>
                      <a:t>[ИМЯ КАТЕГОРИИ]</a:t>
                    </a:fld>
                    <a:endParaRPr lang="ru-RU" baseline="0" dirty="0" smtClean="0">
                      <a:solidFill>
                        <a:srgbClr val="002060"/>
                      </a:solidFill>
                    </a:endParaRPr>
                  </a:p>
                  <a:p>
                    <a:r>
                      <a:rPr lang="ru-RU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 </a:t>
                    </a:r>
                    <a:fld id="{81042331-361F-42B1-A38C-D41014132ECB}" type="VALUE">
                      <a:rPr lang="ru-RU" baseline="0" dirty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pPr/>
                      <a:t>[ЗНАЧЕНИЕ]</a:t>
                    </a:fld>
                    <a:endParaRPr lang="ru-RU" baseline="0" dirty="0" smtClean="0">
                      <a:solidFill>
                        <a:schemeClr val="accent2">
                          <a:lumMod val="50000"/>
                        </a:schemeClr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5.3391653808604993E-3"/>
                  <c:y val="-9.7821359610289635E-2"/>
                </c:manualLayout>
              </c:layout>
              <c:tx>
                <c:rich>
                  <a:bodyPr/>
                  <a:lstStyle/>
                  <a:p>
                    <a:fld id="{4E772926-0E11-4FEC-AF43-184C408F22F7}" type="CATEGORYNAME">
                      <a:rPr lang="ru-RU" smtClean="0">
                        <a:solidFill>
                          <a:srgbClr val="002060"/>
                        </a:solidFill>
                      </a:rPr>
                      <a:pPr/>
                      <a:t>[ИМЯ КАТЕГОРИИ]</a:t>
                    </a:fld>
                    <a:endParaRPr lang="ru-RU" baseline="0" dirty="0" smtClean="0">
                      <a:solidFill>
                        <a:srgbClr val="002060"/>
                      </a:solidFill>
                    </a:endParaRPr>
                  </a:p>
                  <a:p>
                    <a:r>
                      <a:rPr lang="ru-RU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 </a:t>
                    </a:r>
                    <a:fld id="{16232545-3DB0-4666-8D7B-0F4E009420CC}" type="VALUE">
                      <a:rPr lang="ru-RU" baseline="0" dirty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pPr/>
                      <a:t>[ЗНАЧЕНИЕ]</a:t>
                    </a:fld>
                    <a:endParaRPr lang="ru-RU" baseline="0" dirty="0" smtClean="0">
                      <a:solidFill>
                        <a:schemeClr val="accent2">
                          <a:lumMod val="50000"/>
                        </a:schemeClr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6850628785988919"/>
                  <c:y val="5.7634669609758285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495917852560969"/>
                  <c:y val="0.1779797815595631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Mode val="edge"/>
                  <c:yMode val="edge"/>
                  <c:x val="0.69851116625310172"/>
                  <c:y val="0.59004739336492895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 w="25423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8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власні доходи</c:v>
                </c:pt>
                <c:pt idx="1">
                  <c:v>кошти Державного бюджету України на фінансування пенсійних програм</c:v>
                </c:pt>
              </c:strCache>
            </c:strRef>
          </c:cat>
          <c:val>
            <c:numRef>
              <c:f>Sheet1!$B$2:$C$2</c:f>
              <c:numCache>
                <c:formatCode>_-* #,##0.0\ _г_р_н_._-;\-* #,##0.0\ _г_р_н_._-;_-* "-"??\ _г_р_н_._-;_-@_-</c:formatCode>
                <c:ptCount val="2"/>
                <c:pt idx="0" formatCode="_-* #,##0.0\ _г_р_н_._-;\-* #,##0.0\ _г_р_н_._-;_-* &quot;-&quot;?\ _г_р_н_._-;_-@_-">
                  <c:v>66186.600000000006</c:v>
                </c:pt>
                <c:pt idx="1">
                  <c:v>40382.9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23">
          <a:noFill/>
        </a:ln>
        <a:effectLst>
          <a:outerShdw blurRad="50800" dist="50800" dir="5400000" algn="ctr" rotWithShape="0">
            <a:schemeClr val="bg1"/>
          </a:outerShdw>
        </a:effectLst>
      </c:spPr>
    </c:plotArea>
    <c:plotVisOnly val="1"/>
    <c:dispBlanksAs val="zero"/>
    <c:showDLblsOverMax val="0"/>
  </c:chart>
  <c:spPr>
    <a:noFill/>
    <a:ln w="9534" cap="flat" cmpd="sng" algn="ctr">
      <a:noFill/>
      <a:prstDash val="solid"/>
      <a:miter lim="800000"/>
      <a:headEnd type="none" w="med" len="med"/>
      <a:tailEnd type="none" w="med" len="med"/>
    </a:ln>
  </c:spPr>
  <c:txPr>
    <a:bodyPr/>
    <a:lstStyle/>
    <a:p>
      <a:pPr>
        <a:defRPr sz="219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991714725299883E-2"/>
          <c:y val="8.5958098151695889E-2"/>
          <c:w val="0.88049044634771234"/>
          <c:h val="0.6446299327175029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частина єдиного внеску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2262004558416E-3"/>
                  <c:y val="1.3923891497435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0083930068376241E-3"/>
                  <c:y val="1.3923891497435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600" b="1" i="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січень-березень 2019 року</c:v>
                </c:pt>
                <c:pt idx="1">
                  <c:v>січень-березень 2020 року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52981.4</c:v>
                </c:pt>
                <c:pt idx="1">
                  <c:v>59959.3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 коштів ДБУ за деякі категорії застрахованих осіб та покриття недоотриманої суми коштів від застосування розміру ЄВ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2.4050358041025746E-2"/>
                  <c:y val="-3.48097287435898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336131002279208E-2"/>
                  <c:y val="-3.5107887741470459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січень-березень 2019 року</c:v>
                </c:pt>
                <c:pt idx="1">
                  <c:v>січень-березень 2020 року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1">
                  <c:v>4991.7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інші доходи, які адмініструє Пенсійний фонд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7369703029629705E-2"/>
                  <c:y val="-2.79609853647697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1378096036467328E-2"/>
                  <c:y val="-3.4413520448947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січень-березень 2019 року</c:v>
                </c:pt>
                <c:pt idx="1">
                  <c:v>січень-березень 2020 року</c:v>
                </c:pt>
              </c:strCache>
            </c:strRef>
          </c:cat>
          <c:val>
            <c:numRef>
              <c:f>Лист1!$D$2:$D$3</c:f>
              <c:numCache>
                <c:formatCode>_-* #,##0.0\ _₴_-;\-* #,##0.0\ _₴_-;_-* "-"??\ _₴_-;_-@_-</c:formatCode>
                <c:ptCount val="2"/>
                <c:pt idx="0">
                  <c:v>1311.5</c:v>
                </c:pt>
                <c:pt idx="1">
                  <c:v>1235.5999999999999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2807888"/>
        <c:axId val="251945712"/>
        <c:axId val="0"/>
      </c:bar3DChart>
      <c:catAx>
        <c:axId val="2528078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endParaRPr lang="ru-RU"/>
          </a:p>
        </c:txPr>
        <c:crossAx val="251945712"/>
        <c:crosses val="autoZero"/>
        <c:auto val="1"/>
        <c:lblAlgn val="ctr"/>
        <c:lblOffset val="100"/>
        <c:noMultiLvlLbl val="0"/>
      </c:catAx>
      <c:valAx>
        <c:axId val="251945712"/>
        <c:scaling>
          <c:orientation val="minMax"/>
          <c:max val="70000"/>
          <c:min val="5000"/>
        </c:scaling>
        <c:delete val="1"/>
        <c:axPos val="l"/>
        <c:numFmt formatCode="_-* #,##0.0\ _₴_-;\-* #,##0.0\ _₴_-;_-* &quot;-&quot;??\ _₴_-;_-@_-" sourceLinked="1"/>
        <c:majorTickMark val="out"/>
        <c:minorTickMark val="none"/>
        <c:tickLblPos val="nextTo"/>
        <c:crossAx val="25280788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200" b="1">
                <a:solidFill>
                  <a:schemeClr val="accent2">
                    <a:lumMod val="50000"/>
                  </a:schemeClr>
                </a:solidFill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200" b="1">
                <a:solidFill>
                  <a:srgbClr val="003300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6.7476719758410644E-3"/>
          <c:y val="0.85318179416379214"/>
          <c:w val="0.97060764292183022"/>
          <c:h val="0.14681820583620789"/>
        </c:manualLayout>
      </c:layout>
      <c:overlay val="0"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0.28267</cdr:x>
      <cdr:y>0.48954</cdr:y>
    </cdr:from>
    <cdr:to>
      <cdr:x>0.37349</cdr:x>
      <cdr:y>0.60548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89575" y="2736304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100" b="1" dirty="0" smtClean="0"/>
            <a:t>62,1</a:t>
          </a:r>
          <a:r>
            <a:rPr lang="uk-UA" sz="1100" b="1" dirty="0" smtClean="0"/>
            <a:t>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0.65351</cdr:x>
      <cdr:y>0.41224</cdr:y>
    </cdr:from>
    <cdr:to>
      <cdr:x>0.74432</cdr:x>
      <cdr:y>0.52818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217967" y="2304256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/>
            <a:t>3</a:t>
          </a:r>
          <a:r>
            <a:rPr lang="en-US" sz="1100" b="1" dirty="0" smtClean="0"/>
            <a:t>7</a:t>
          </a:r>
          <a:r>
            <a:rPr lang="uk-UA" sz="1100" b="1" dirty="0" smtClean="0"/>
            <a:t>,</a:t>
          </a:r>
          <a:r>
            <a:rPr lang="en-US" sz="1100" b="1" dirty="0" smtClean="0"/>
            <a:t>9</a:t>
          </a:r>
          <a:r>
            <a:rPr lang="uk-UA" sz="1100" b="1" dirty="0" smtClean="0"/>
            <a:t>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0.45408</cdr:x>
      <cdr:y>0.43801</cdr:y>
    </cdr:from>
    <cdr:to>
      <cdr:x>0.46165</cdr:x>
      <cdr:y>0.5926</cdr:y>
    </cdr:to>
    <cdr:cxnSp macro="">
      <cdr:nvCxnSpPr>
        <cdr:cNvPr id="7" name="Прямая соединительная линия 6"/>
        <cdr:cNvCxnSpPr/>
      </cdr:nvCxnSpPr>
      <cdr:spPr>
        <a:xfrm xmlns:a="http://schemas.openxmlformats.org/drawingml/2006/main">
          <a:off x="4320480" y="2448272"/>
          <a:ext cx="72008" cy="86409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0.46165</cdr:x>
      <cdr:y>0.5926</cdr:y>
    </cdr:from>
    <cdr:to>
      <cdr:x>0.48435</cdr:x>
      <cdr:y>0.72142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>
          <a:off x="4392488" y="3312368"/>
          <a:ext cx="216024" cy="72008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0.59787</cdr:x>
      <cdr:y>0.69566</cdr:y>
    </cdr:from>
    <cdr:to>
      <cdr:x>0.74923</cdr:x>
      <cdr:y>0.78583</cdr:y>
    </cdr:to>
    <cdr:sp macro="" textlink="">
      <cdr:nvSpPr>
        <cdr:cNvPr id="24" name="Левая фигурная скобка 23"/>
        <cdr:cNvSpPr/>
      </cdr:nvSpPr>
      <cdr:spPr>
        <a:xfrm xmlns:a="http://schemas.openxmlformats.org/drawingml/2006/main" rot="15931775">
          <a:off x="6156684" y="3420380"/>
          <a:ext cx="504056" cy="1440160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9900CC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0.61301</cdr:x>
      <cdr:y>0.77295</cdr:y>
    </cdr:from>
    <cdr:to>
      <cdr:x>0.7568</cdr:x>
      <cdr:y>0.95331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5832648" y="4320480"/>
          <a:ext cx="1368152" cy="1008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i="1" dirty="0" smtClean="0">
              <a:solidFill>
                <a:srgbClr val="002060"/>
              </a:solidFill>
            </a:rPr>
            <a:t>разом з Державного бюджету України</a:t>
          </a:r>
        </a:p>
        <a:p xmlns:a="http://schemas.openxmlformats.org/drawingml/2006/main">
          <a:pPr algn="ctr"/>
          <a:r>
            <a:rPr lang="en-US" b="1" i="1" dirty="0" smtClean="0">
              <a:solidFill>
                <a:srgbClr val="660033"/>
              </a:solidFill>
            </a:rPr>
            <a:t>45 374,6</a:t>
          </a:r>
          <a:endParaRPr lang="uk-UA" b="1" i="1" dirty="0" smtClean="0">
            <a:solidFill>
              <a:srgbClr val="660033"/>
            </a:solidFill>
          </a:endParaRPr>
        </a:p>
        <a:p xmlns:a="http://schemas.openxmlformats.org/drawingml/2006/main">
          <a:pPr algn="ctr"/>
          <a:r>
            <a:rPr lang="uk-UA" sz="1100" b="1" i="1" dirty="0" smtClean="0">
              <a:solidFill>
                <a:srgbClr val="002060"/>
              </a:solidFill>
            </a:rPr>
            <a:t>(42,</a:t>
          </a:r>
          <a:r>
            <a:rPr lang="en-US" sz="1100" b="1" i="1" dirty="0" smtClean="0">
              <a:solidFill>
                <a:srgbClr val="002060"/>
              </a:solidFill>
            </a:rPr>
            <a:t>6</a:t>
          </a:r>
          <a:r>
            <a:rPr lang="uk-UA" sz="1100" b="1" i="1" dirty="0" smtClean="0">
              <a:solidFill>
                <a:srgbClr val="002060"/>
              </a:solidFill>
            </a:rPr>
            <a:t>)</a:t>
          </a:r>
          <a:endParaRPr lang="uk-UA" sz="1100" b="1" i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0.47678</cdr:x>
      <cdr:y>0.5926</cdr:y>
    </cdr:from>
    <cdr:to>
      <cdr:x>0.62815</cdr:x>
      <cdr:y>0.70854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4536504" y="3312368"/>
          <a:ext cx="144016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i="1" dirty="0" smtClean="0">
              <a:solidFill>
                <a:srgbClr val="7030A0"/>
              </a:solidFill>
            </a:rPr>
            <a:t>в т. ч. з коштів ДБУ за деякі категорії застрахованих осіб </a:t>
          </a:r>
        </a:p>
        <a:p xmlns:a="http://schemas.openxmlformats.org/drawingml/2006/main">
          <a:pPr algn="ctr"/>
          <a:r>
            <a:rPr lang="uk-UA" sz="900" b="1" i="1" dirty="0" smtClean="0">
              <a:solidFill>
                <a:srgbClr val="7030A0"/>
              </a:solidFill>
            </a:rPr>
            <a:t>4 </a:t>
          </a:r>
          <a:r>
            <a:rPr lang="en-US" sz="900" b="1" i="1" dirty="0" smtClean="0">
              <a:solidFill>
                <a:srgbClr val="7030A0"/>
              </a:solidFill>
            </a:rPr>
            <a:t>991,7</a:t>
          </a:r>
          <a:endParaRPr lang="uk-UA" sz="900" b="1" i="1" dirty="0">
            <a:solidFill>
              <a:srgbClr val="7030A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0.25918</cdr:x>
      <cdr:y>0.10542</cdr:y>
    </cdr:from>
    <cdr:to>
      <cdr:x>0.42479</cdr:x>
      <cdr:y>0.23956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463477" y="622458"/>
          <a:ext cx="1574132" cy="792051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54 292,9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0.40909</cdr:x>
      <cdr:y>0.21951</cdr:y>
    </cdr:from>
    <cdr:to>
      <cdr:x>0.58493</cdr:x>
      <cdr:y>0.26829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V="1">
          <a:off x="3888432" y="1296144"/>
          <a:ext cx="1671389" cy="288034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0.44421</cdr:x>
      <cdr:y>0.17415</cdr:y>
    </cdr:from>
    <cdr:to>
      <cdr:x>0.54799</cdr:x>
      <cdr:y>0.2565</cdr:y>
    </cdr:to>
    <cdr:sp macro="" textlink="">
      <cdr:nvSpPr>
        <cdr:cNvPr id="12" name="Прямоугольник 11"/>
        <cdr:cNvSpPr/>
      </cdr:nvSpPr>
      <cdr:spPr>
        <a:xfrm xmlns:a="http://schemas.openxmlformats.org/drawingml/2006/main">
          <a:off x="4222286" y="1028287"/>
          <a:ext cx="986435" cy="48624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b="1" dirty="0" smtClean="0">
              <a:solidFill>
                <a:srgbClr val="C00000"/>
              </a:solidFill>
            </a:rPr>
            <a:t>-75,9</a:t>
          </a:r>
          <a:endParaRPr lang="uk-UA" b="1" dirty="0" smtClean="0">
            <a:solidFill>
              <a:srgbClr val="C00000"/>
            </a:solidFill>
          </a:endParaRPr>
        </a:p>
        <a:p xmlns:a="http://schemas.openxmlformats.org/drawingml/2006/main">
          <a:pPr algn="ctr"/>
          <a:r>
            <a:rPr lang="en-US" b="1" dirty="0" smtClean="0">
              <a:solidFill>
                <a:srgbClr val="C00000"/>
              </a:solidFill>
            </a:rPr>
            <a:t>94,2</a:t>
          </a:r>
          <a:r>
            <a:rPr lang="uk-UA" b="1" dirty="0" smtClean="0">
              <a:solidFill>
                <a:srgbClr val="C00000"/>
              </a:solidFill>
            </a:rPr>
            <a:t>%</a:t>
          </a:r>
          <a:endParaRPr lang="uk-UA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0.60257</cdr:x>
      <cdr:y>0.0122</cdr:y>
    </cdr:from>
    <cdr:to>
      <cdr:x>0.7563</cdr:x>
      <cdr:y>0.14634</cdr:y>
    </cdr:to>
    <cdr:sp macro="" textlink="">
      <cdr:nvSpPr>
        <cdr:cNvPr id="6" name="Скругленная прямоугольная выноска 5"/>
        <cdr:cNvSpPr/>
      </cdr:nvSpPr>
      <cdr:spPr>
        <a:xfrm xmlns:a="http://schemas.openxmlformats.org/drawingml/2006/main">
          <a:off x="5727485" y="72008"/>
          <a:ext cx="1461212" cy="792051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en-US" sz="1600" b="1" dirty="0" smtClean="0">
              <a:solidFill>
                <a:srgbClr val="C00000"/>
              </a:solidFill>
              <a:effectLst/>
            </a:rPr>
            <a:t>66 186,6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3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9260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9913" y="503238"/>
            <a:ext cx="3649662" cy="252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5696" y="3199511"/>
            <a:ext cx="7894944" cy="3031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3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9260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7DEE72-6160-4485-92CB-18BA40BE9F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280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71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475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261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4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6934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5609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18462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2401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3695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3" y="273057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4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635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5178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2880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6" y="609600"/>
            <a:ext cx="2105025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1" y="609600"/>
            <a:ext cx="6149975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54877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742950" y="4114800"/>
            <a:ext cx="84201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85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76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71961-09B7-4AF0-8766-0A264733A69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690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Группа 6"/>
          <p:cNvGrpSpPr>
            <a:grpSpLocks/>
          </p:cNvGrpSpPr>
          <p:nvPr/>
        </p:nvGrpSpPr>
        <p:grpSpPr bwMode="auto">
          <a:xfrm>
            <a:off x="17" y="9629"/>
            <a:ext cx="9491726" cy="1258784"/>
            <a:chOff x="-39994" y="41106"/>
            <a:chExt cx="9534079" cy="1258784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630389" y="41106"/>
              <a:ext cx="8863696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ВИДАТКИ ПЕНСІЙНОГО ФОНДУ УКРАЇНИ</a:t>
              </a:r>
              <a:b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за</a:t>
              </a:r>
              <a:r>
                <a:rPr lang="en-US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січень-березень 2020 року, </a:t>
              </a: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млн</a:t>
              </a:r>
              <a:r>
                <a:rPr lang="uk-UA" sz="1800" b="1" i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. грн</a:t>
              </a: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.(оперативні дані)</a:t>
              </a:r>
              <a:endParaRPr lang="uk-UA" sz="1800" b="1" i="1" dirty="0">
                <a:solidFill>
                  <a:srgbClr val="3366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-39994" y="188640"/>
              <a:ext cx="1340767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defRPr/>
              </a:pPr>
              <a:endParaRPr lang="en-US" sz="2200" b="1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5044138"/>
              </p:ext>
            </p:extLst>
          </p:nvPr>
        </p:nvGraphicFramePr>
        <p:xfrm>
          <a:off x="272480" y="1262658"/>
          <a:ext cx="9411187" cy="5332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7329264" y="1120879"/>
            <a:ext cx="2520280" cy="1011977"/>
          </a:xfrm>
          <a:prstGeom prst="flowChartPunchedTape">
            <a:avLst/>
          </a:prstGeom>
          <a:gradFill>
            <a:gsLst>
              <a:gs pos="98000">
                <a:schemeClr val="accent1">
                  <a:lumMod val="40000"/>
                  <a:lumOff val="60000"/>
                </a:schemeClr>
              </a:gs>
              <a:gs pos="59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5400000" scaled="0"/>
          </a:gradFill>
          <a:ln w="9525">
            <a:solidFill>
              <a:srgbClr val="33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defTabSz="957263">
              <a:defRPr/>
            </a:pPr>
            <a:r>
              <a:rPr lang="uk-UA" sz="1600" b="1" dirty="0" smtClean="0">
                <a:solidFill>
                  <a:srgbClr val="336600"/>
                </a:solidFill>
                <a:latin typeface="Times New Roman" pitchFamily="18" charset="0"/>
              </a:rPr>
              <a:t>Загальний обсяг видатків</a:t>
            </a:r>
          </a:p>
          <a:p>
            <a:pPr lvl="0" defTabSz="957263">
              <a:defRPr/>
            </a:pPr>
            <a:r>
              <a:rPr lang="en-US" sz="1600" b="1" dirty="0" smtClean="0">
                <a:solidFill>
                  <a:srgbClr val="660033"/>
                </a:solidFill>
                <a:latin typeface="Times New Roman" pitchFamily="18" charset="0"/>
              </a:rPr>
              <a:t>110 326,4 </a:t>
            </a: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млн. грн. 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8601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5565977"/>
              </p:ext>
            </p:extLst>
          </p:nvPr>
        </p:nvGraphicFramePr>
        <p:xfrm>
          <a:off x="128464" y="1124744"/>
          <a:ext cx="9514783" cy="558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23" name="Oval 4"/>
          <p:cNvSpPr>
            <a:spLocks noChangeArrowheads="1"/>
          </p:cNvSpPr>
          <p:nvPr/>
        </p:nvSpPr>
        <p:spPr bwMode="auto">
          <a:xfrm>
            <a:off x="128464" y="1844824"/>
            <a:ext cx="2592288" cy="72008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31700">
                <a:schemeClr val="bg1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uk-UA" sz="1300" b="1" dirty="0">
                <a:solidFill>
                  <a:srgbClr val="002060"/>
                </a:solidFill>
                <a:latin typeface="Times New Roman" pitchFamily="18" charset="0"/>
              </a:rPr>
              <a:t>Загальний обсяг </a:t>
            </a:r>
            <a:r>
              <a:rPr lang="uk-UA" sz="1300" b="1" dirty="0" smtClean="0">
                <a:solidFill>
                  <a:srgbClr val="002060"/>
                </a:solidFill>
                <a:latin typeface="Times New Roman" pitchFamily="18" charset="0"/>
              </a:rPr>
              <a:t>надходжень</a:t>
            </a:r>
            <a:r>
              <a:rPr lang="uk-UA" sz="1200" b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endParaRPr lang="en-US" sz="1200" b="1" dirty="0" smtClean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  <a:p>
            <a:r>
              <a:rPr lang="en-US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106 569,5 </a:t>
            </a:r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млн</a:t>
            </a:r>
            <a:r>
              <a:rPr lang="uk-UA" sz="1400" b="1" u="sng" dirty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. грн. </a:t>
            </a:r>
            <a:endParaRPr lang="ru-RU" sz="1400" b="1" u="sng" dirty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428497" y="157163"/>
            <a:ext cx="8667750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0070C0"/>
                </a:solidFill>
                <a:cs typeface="Arial" charset="0"/>
              </a:rPr>
              <a:t>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СТРУКТУРА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НАДХОДЖЕННЯ КОШТІВ</a:t>
            </a:r>
            <a:endParaRPr lang="uk-UA" sz="2200" b="1" dirty="0" smtClean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    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ДО</a:t>
            </a: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ПЕНСІЙНОГО ФОНДУ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УКРАЇНИ</a:t>
            </a:r>
            <a:endParaRPr lang="en-US" sz="2200" b="1" dirty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              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 за січень-березень 2020 року (оперативні дані) млн</a:t>
            </a:r>
            <a:r>
              <a:rPr lang="uk-UA" sz="2200" b="1" i="1" dirty="0">
                <a:solidFill>
                  <a:srgbClr val="002060"/>
                </a:solidFill>
                <a:cs typeface="Arial" charset="0"/>
              </a:rPr>
              <a:t>. </a:t>
            </a:r>
            <a:r>
              <a:rPr lang="uk-UA" sz="2200" b="1" i="1" dirty="0" err="1">
                <a:solidFill>
                  <a:srgbClr val="002060"/>
                </a:solidFill>
                <a:cs typeface="Arial" charset="0"/>
              </a:rPr>
              <a:t>грн</a:t>
            </a:r>
            <a:r>
              <a:rPr lang="ru-RU" sz="2200" b="1" i="1" dirty="0" smtClean="0">
                <a:solidFill>
                  <a:srgbClr val="002060"/>
                </a:solidFill>
                <a:cs typeface="Arial" charset="0"/>
              </a:rPr>
              <a:t>.</a:t>
            </a: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</a:t>
            </a:r>
            <a:endParaRPr lang="uk-UA" sz="2200" b="1" i="1" dirty="0">
              <a:solidFill>
                <a:srgbClr val="00206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25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16632"/>
            <a:ext cx="8420100" cy="720080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ook Antiqua"/>
              </a:rPr>
              <a:t>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Динаміка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доходів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Пенсійного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фонду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України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       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за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2019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2020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роки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  <a:t>млн. грн.</a:t>
            </a:r>
            <a:b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</a:br>
            <a:endParaRPr lang="uk-UA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103723447"/>
              </p:ext>
            </p:extLst>
          </p:nvPr>
        </p:nvGraphicFramePr>
        <p:xfrm>
          <a:off x="185267" y="836712"/>
          <a:ext cx="9505056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flipV="1">
            <a:off x="4056455" y="3865786"/>
            <a:ext cx="1688633" cy="3328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73699" y="3665731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 smtClean="0">
                <a:solidFill>
                  <a:srgbClr val="003300"/>
                </a:solidFill>
                <a:latin typeface="+mn-lt"/>
              </a:rPr>
              <a:t>+</a:t>
            </a:r>
            <a:r>
              <a:rPr lang="en-US" sz="1000" b="1" dirty="0" smtClean="0">
                <a:solidFill>
                  <a:srgbClr val="003300"/>
                </a:solidFill>
                <a:latin typeface="+mn-lt"/>
              </a:rPr>
              <a:t>6 977,9</a:t>
            </a:r>
            <a:endParaRPr lang="uk-UA" sz="1000" b="1" dirty="0" smtClean="0">
              <a:solidFill>
                <a:srgbClr val="003300"/>
              </a:solidFill>
              <a:latin typeface="+mn-lt"/>
            </a:endParaRPr>
          </a:p>
          <a:p>
            <a:r>
              <a:rPr lang="uk-UA" sz="1000" b="1" dirty="0" smtClean="0">
                <a:solidFill>
                  <a:srgbClr val="003300"/>
                </a:solidFill>
                <a:latin typeface="+mn-lt"/>
              </a:rPr>
              <a:t>113,</a:t>
            </a:r>
            <a:r>
              <a:rPr lang="en-US" sz="1000" b="1" dirty="0" smtClean="0">
                <a:solidFill>
                  <a:srgbClr val="003300"/>
                </a:solidFill>
                <a:latin typeface="+mn-lt"/>
              </a:rPr>
              <a:t>2</a:t>
            </a:r>
            <a:r>
              <a:rPr lang="uk-UA" sz="1000" b="1" dirty="0" smtClean="0">
                <a:solidFill>
                  <a:srgbClr val="003300"/>
                </a:solidFill>
                <a:latin typeface="+mn-lt"/>
              </a:rPr>
              <a:t>%</a:t>
            </a:r>
            <a:endParaRPr lang="uk-UA" sz="1000" b="1" dirty="0">
              <a:solidFill>
                <a:srgbClr val="0033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449396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Оформление по умолчанию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22839</TotalTime>
  <Words>123</Words>
  <Application>Microsoft Office PowerPoint</Application>
  <PresentationFormat>Лист A4 (210x297 мм)</PresentationFormat>
  <Paragraphs>35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Book Antiqua</vt:lpstr>
      <vt:lpstr>Times New Roman</vt:lpstr>
      <vt:lpstr>3_Оформление по умолчанию</vt:lpstr>
      <vt:lpstr>Презентация PowerPoint</vt:lpstr>
      <vt:lpstr>Презентация PowerPoint</vt:lpstr>
      <vt:lpstr> Динаміка доходів Пенсійного фонду України           за 2019 – 2020 роки, млн. грн. 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1</cp:lastModifiedBy>
  <cp:revision>984</cp:revision>
  <cp:lastPrinted>2020-03-03T13:28:52Z</cp:lastPrinted>
  <dcterms:created xsi:type="dcterms:W3CDTF">2007-07-25T13:50:34Z</dcterms:created>
  <dcterms:modified xsi:type="dcterms:W3CDTF">2020-04-02T07:15:50Z</dcterms:modified>
</cp:coreProperties>
</file>