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5"/>
  </p:notesMasterIdLst>
  <p:sldIdLst>
    <p:sldId id="365" r:id="rId2"/>
    <p:sldId id="366" r:id="rId3"/>
    <p:sldId id="367" r:id="rId4"/>
  </p:sldIdLst>
  <p:sldSz cx="9906000" cy="6858000" type="A4"/>
  <p:notesSz cx="9942513" cy="67611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000FF"/>
    <a:srgbClr val="FF0066"/>
    <a:srgbClr val="A50021"/>
    <a:srgbClr val="006600"/>
    <a:srgbClr val="FF6600"/>
    <a:srgbClr val="CCFF99"/>
    <a:srgbClr val="FFFF66"/>
    <a:srgbClr val="CC330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1" autoAdjust="0"/>
    <p:restoredTop sz="94660" autoAdjust="0"/>
  </p:normalViewPr>
  <p:slideViewPr>
    <p:cSldViewPr>
      <p:cViewPr varScale="1">
        <p:scale>
          <a:sx n="117" d="100"/>
          <a:sy n="117" d="100"/>
        </p:scale>
        <p:origin x="-1176" y="-10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20"/>
      <c:rotY val="180"/>
      <c:rAngAx val="0"/>
      <c:perspective val="20"/>
    </c:view3D>
    <c:floor>
      <c:thickness val="0"/>
    </c:floor>
    <c:sideWall>
      <c:thickness val="0"/>
      <c:spPr>
        <a:scene3d>
          <a:camera prst="orthographicFront"/>
          <a:lightRig rig="threePt" dir="t"/>
        </a:scene3d>
        <a:sp3d>
          <a:bevelT/>
        </a:sp3d>
      </c:spPr>
    </c:sideWall>
    <c:backWall>
      <c:thickness val="0"/>
      <c:spPr>
        <a:scene3d>
          <a:camera prst="orthographicFront"/>
          <a:lightRig rig="threePt" dir="t"/>
        </a:scene3d>
        <a:sp3d>
          <a:bevelT/>
        </a:sp3d>
      </c:spPr>
    </c:backWall>
    <c:plotArea>
      <c:layout>
        <c:manualLayout>
          <c:layoutTarget val="inner"/>
          <c:xMode val="edge"/>
          <c:yMode val="edge"/>
          <c:x val="1.9845238572163096E-2"/>
          <c:y val="2.6959723773381907E-3"/>
          <c:w val="0.90036908292241036"/>
          <c:h val="0.8659320153395934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7"/>
          <c:dPt>
            <c:idx val="0"/>
            <c:bubble3D val="0"/>
            <c:explosion val="65"/>
            <c:spPr>
              <a:gradFill>
                <a:gsLst>
                  <a:gs pos="0">
                    <a:srgbClr val="FFC000"/>
                  </a:gs>
                  <a:gs pos="50000">
                    <a:srgbClr val="FFFF00"/>
                  </a:gs>
                  <a:gs pos="100000">
                    <a:schemeClr val="accent2"/>
                  </a:gs>
                </a:gsLst>
                <a:lin ang="5400000" scaled="0"/>
              </a:gra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E6B-434C-AC05-C59F17E1BC58}"/>
              </c:ext>
            </c:extLst>
          </c:dPt>
          <c:dPt>
            <c:idx val="1"/>
            <c:bubble3D val="0"/>
            <c:spPr>
              <a:gradFill>
                <a:gsLst>
                  <a:gs pos="0">
                    <a:srgbClr val="00B050"/>
                  </a:gs>
                  <a:gs pos="50000">
                    <a:srgbClr val="00B050"/>
                  </a:gs>
                  <a:gs pos="100000">
                    <a:srgbClr val="92D050"/>
                  </a:gs>
                </a:gsLst>
                <a:lin ang="5400000" scaled="0"/>
              </a:gra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E6B-434C-AC05-C59F17E1BC58}"/>
              </c:ext>
            </c:extLst>
          </c:dPt>
          <c:dPt>
            <c:idx val="2"/>
            <c:bubble3D val="0"/>
            <c:spPr>
              <a:gradFill>
                <a:gsLst>
                  <a:gs pos="0">
                    <a:srgbClr val="FF0000"/>
                  </a:gs>
                  <a:gs pos="50000">
                    <a:srgbClr val="C00000"/>
                  </a:gs>
                  <a:gs pos="100000">
                    <a:srgbClr val="FF0000"/>
                  </a:gs>
                </a:gsLst>
                <a:lin ang="5400000" scaled="0"/>
              </a:gra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E6B-434C-AC05-C59F17E1BC58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E6B-434C-AC05-C59F17E1BC58}"/>
              </c:ext>
            </c:extLst>
          </c:dPt>
          <c:dPt>
            <c:idx val="4"/>
            <c:bubble3D val="0"/>
            <c:spPr>
              <a:solidFill>
                <a:srgbClr val="FF00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E6B-434C-AC05-C59F17E1BC58}"/>
              </c:ext>
            </c:extLst>
          </c:dPt>
          <c:dPt>
            <c:idx val="5"/>
            <c:bubble3D val="0"/>
            <c:spPr>
              <a:solidFill>
                <a:srgbClr val="FFFF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1E6B-434C-AC05-C59F17E1BC58}"/>
              </c:ext>
            </c:extLst>
          </c:dPt>
          <c:dPt>
            <c:idx val="6"/>
            <c:bubble3D val="0"/>
            <c:spPr>
              <a:gradFill>
                <a:gsLst>
                  <a:gs pos="0">
                    <a:srgbClr val="0000FF"/>
                  </a:gs>
                  <a:gs pos="50000">
                    <a:srgbClr val="0070C0"/>
                  </a:gs>
                  <a:gs pos="100000">
                    <a:srgbClr val="0070C0"/>
                  </a:gs>
                </a:gsLst>
                <a:lin ang="5400000" scaled="0"/>
              </a:gra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1E6B-434C-AC05-C59F17E1BC58}"/>
              </c:ext>
            </c:extLst>
          </c:dPt>
          <c:dLbls>
            <c:dLbl>
              <c:idx val="0"/>
              <c:layout>
                <c:manualLayout>
                  <c:x val="-2.8177211079110868E-2"/>
                  <c:y val="-9.8211915346805859E-2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/>
                      <a:t>за віком</a:t>
                    </a:r>
                  </a:p>
                  <a:p>
                    <a:r>
                      <a:rPr lang="ru-RU" sz="1300" baseline="0" dirty="0"/>
                      <a:t> 8 </a:t>
                    </a:r>
                    <a:r>
                      <a:rPr lang="ru-RU" sz="1300" baseline="0" dirty="0" smtClean="0"/>
                      <a:t>449 123 особи</a:t>
                    </a:r>
                    <a:endParaRPr lang="ru-RU" sz="1300" baseline="0" dirty="0"/>
                  </a:p>
                  <a:p>
                    <a:r>
                      <a:rPr lang="ru-RU" sz="1300" baseline="0" dirty="0"/>
                      <a:t>(3 </a:t>
                    </a:r>
                    <a:r>
                      <a:rPr lang="ru-RU" sz="1300" baseline="0" dirty="0" smtClean="0"/>
                      <a:t>413,73 </a:t>
                    </a:r>
                    <a:r>
                      <a:rPr lang="ru-RU" sz="1300" baseline="0" dirty="0" err="1" smtClean="0"/>
                      <a:t>грн</a:t>
                    </a:r>
                    <a:r>
                      <a:rPr lang="ru-RU" sz="1300" baseline="0" dirty="0" smtClean="0"/>
                      <a:t>)      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0233221949697896E-2"/>
                  <c:y val="-0.23385494754061631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/>
                      <a:t>по інвалідності</a:t>
                    </a:r>
                  </a:p>
                  <a:p>
                    <a:r>
                      <a:rPr lang="ru-RU" sz="1300" baseline="0" dirty="0"/>
                      <a:t>1 </a:t>
                    </a:r>
                    <a:r>
                      <a:rPr lang="ru-RU" sz="1300" baseline="0" dirty="0" smtClean="0"/>
                      <a:t>426 038 </a:t>
                    </a:r>
                    <a:r>
                      <a:rPr lang="ru-RU" sz="1300" baseline="0" dirty="0" err="1" smtClean="0"/>
                      <a:t>осіб</a:t>
                    </a:r>
                    <a:endParaRPr lang="ru-RU" sz="1300" baseline="0" dirty="0"/>
                  </a:p>
                  <a:p>
                    <a:r>
                      <a:rPr lang="ru-RU" sz="1300" baseline="0" dirty="0"/>
                      <a:t>(2 </a:t>
                    </a:r>
                    <a:r>
                      <a:rPr lang="ru-RU" sz="1300" baseline="0" dirty="0" smtClean="0"/>
                      <a:t>641,19 </a:t>
                    </a:r>
                    <a:r>
                      <a:rPr lang="ru-RU" sz="1300" baseline="0" dirty="0" err="1" smtClean="0"/>
                      <a:t>грн</a:t>
                    </a:r>
                    <a:r>
                      <a:rPr lang="ru-RU" sz="1300" baseline="0" dirty="0" smtClean="0"/>
                      <a:t>)*      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0809713326536277"/>
                  <c:y val="-4.0016021611633798E-2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/>
                      <a:t>у </a:t>
                    </a:r>
                    <a:r>
                      <a:rPr lang="ru-RU" sz="1300" baseline="0" dirty="0" err="1"/>
                      <a:t>зв</a:t>
                    </a:r>
                    <a:r>
                      <a:rPr lang="ru-RU" sz="1300" baseline="0" dirty="0"/>
                      <a:t>’</a:t>
                    </a:r>
                    <a:r>
                      <a:rPr lang="ru-RU" sz="1300" baseline="0" dirty="0" err="1"/>
                      <a:t>язку</a:t>
                    </a:r>
                    <a:r>
                      <a:rPr lang="ru-RU" sz="1300" baseline="0" dirty="0"/>
                      <a:t> з втратою</a:t>
                    </a:r>
                  </a:p>
                  <a:p>
                    <a:r>
                      <a:rPr lang="ru-RU" sz="1300" baseline="0" dirty="0"/>
                      <a:t>годувальника</a:t>
                    </a:r>
                  </a:p>
                  <a:p>
                    <a:r>
                      <a:rPr lang="ru-RU" sz="1300" baseline="0" dirty="0" smtClean="0"/>
                      <a:t>517 967 </a:t>
                    </a:r>
                    <a:r>
                      <a:rPr lang="ru-RU" sz="1300" baseline="0" dirty="0"/>
                      <a:t>осіб</a:t>
                    </a:r>
                  </a:p>
                  <a:p>
                    <a:r>
                      <a:rPr lang="ru-RU" sz="1300" baseline="0" dirty="0" smtClean="0"/>
                      <a:t>(3 005,43 </a:t>
                    </a:r>
                    <a:r>
                      <a:rPr lang="ru-RU" sz="1300" baseline="0" dirty="0" err="1" smtClean="0"/>
                      <a:t>грн</a:t>
                    </a:r>
                    <a:r>
                      <a:rPr lang="ru-RU" sz="1300" baseline="0" dirty="0" smtClean="0"/>
                      <a:t>)*      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20310724706666575"/>
                  <c:y val="0.12092388126465481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/>
                      <a:t>за вислугу років</a:t>
                    </a:r>
                  </a:p>
                  <a:p>
                    <a:r>
                      <a:rPr lang="ru-RU" sz="1300" baseline="0" dirty="0" smtClean="0"/>
                      <a:t>217 964 </a:t>
                    </a:r>
                    <a:r>
                      <a:rPr lang="ru-RU" sz="1300" baseline="0" dirty="0" smtClean="0"/>
                      <a:t>особи</a:t>
                    </a:r>
                    <a:endParaRPr lang="ru-RU" sz="1300" baseline="0" dirty="0"/>
                  </a:p>
                  <a:p>
                    <a:r>
                      <a:rPr lang="ru-RU" sz="1300" baseline="0" dirty="0" smtClean="0"/>
                      <a:t>(3 060,75 </a:t>
                    </a:r>
                    <a:r>
                      <a:rPr lang="ru-RU" sz="1300" baseline="0" dirty="0" err="1" smtClean="0"/>
                      <a:t>грн</a:t>
                    </a:r>
                    <a:r>
                      <a:rPr lang="ru-RU" sz="1300" baseline="0" dirty="0" smtClean="0"/>
                      <a:t>) </a:t>
                    </a:r>
                    <a:r>
                      <a:rPr lang="ru-RU" sz="1300" baseline="0" dirty="0"/>
                      <a:t>*   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1465420234192637"/>
                  <c:y val="0.24732029043556564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/>
                      <a:t>соціальні пенсії</a:t>
                    </a:r>
                  </a:p>
                  <a:p>
                    <a:r>
                      <a:rPr lang="ru-RU" sz="1300" baseline="0" dirty="0"/>
                      <a:t> </a:t>
                    </a:r>
                    <a:r>
                      <a:rPr lang="ru-RU" sz="1300" baseline="0" dirty="0" smtClean="0"/>
                      <a:t>75 </a:t>
                    </a:r>
                    <a:r>
                      <a:rPr lang="ru-RU" sz="1300" baseline="0" dirty="0" smtClean="0"/>
                      <a:t>291  особа</a:t>
                    </a:r>
                    <a:endParaRPr lang="ru-RU" sz="1300" baseline="0" dirty="0"/>
                  </a:p>
                  <a:p>
                    <a:r>
                      <a:rPr lang="ru-RU" sz="1300" baseline="0" dirty="0"/>
                      <a:t>(1 </a:t>
                    </a:r>
                    <a:r>
                      <a:rPr lang="ru-RU" sz="1300" baseline="0" dirty="0" smtClean="0"/>
                      <a:t>729,53 </a:t>
                    </a:r>
                    <a:r>
                      <a:rPr lang="ru-RU" sz="1300" baseline="0" dirty="0" err="1" smtClean="0"/>
                      <a:t>грн</a:t>
                    </a:r>
                    <a:r>
                      <a:rPr lang="ru-RU" sz="1300" baseline="0" dirty="0" smtClean="0"/>
                      <a:t>)    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12792317066781905"/>
                  <c:y val="0.24091054941263837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/>
                      <a:t>довічне грошове</a:t>
                    </a:r>
                  </a:p>
                  <a:p>
                    <a:r>
                      <a:rPr lang="ru-RU" sz="1300" baseline="0" dirty="0"/>
                      <a:t>утримання суддів</a:t>
                    </a:r>
                  </a:p>
                  <a:p>
                    <a:r>
                      <a:rPr lang="ru-RU" sz="1300" baseline="0" dirty="0"/>
                      <a:t> 3 </a:t>
                    </a:r>
                    <a:r>
                      <a:rPr lang="ru-RU" sz="1300" baseline="0" dirty="0" smtClean="0"/>
                      <a:t>425 </a:t>
                    </a:r>
                    <a:r>
                      <a:rPr lang="ru-RU" sz="1300" baseline="0" dirty="0"/>
                      <a:t>осіб</a:t>
                    </a:r>
                  </a:p>
                  <a:p>
                    <a:r>
                      <a:rPr lang="ru-RU" sz="1300" baseline="0" dirty="0" smtClean="0"/>
                      <a:t>(51 171,77 </a:t>
                    </a:r>
                    <a:r>
                      <a:rPr lang="ru-RU" sz="1300" baseline="0" dirty="0" err="1" smtClean="0"/>
                      <a:t>грн</a:t>
                    </a:r>
                    <a:r>
                      <a:rPr lang="ru-RU" sz="1300" baseline="0" dirty="0" smtClean="0"/>
                      <a:t>)      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0.35380004186329095"/>
                  <c:y val="0.23010107795040316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/>
                      <a:t>пенсії  військовослужбовців</a:t>
                    </a:r>
                  </a:p>
                  <a:p>
                    <a:r>
                      <a:rPr lang="ru-RU" sz="1300" baseline="0" dirty="0" smtClean="0"/>
                      <a:t>552 026 </a:t>
                    </a:r>
                    <a:r>
                      <a:rPr lang="ru-RU" sz="1300" baseline="0" dirty="0"/>
                      <a:t>осіб</a:t>
                    </a:r>
                  </a:p>
                  <a:p>
                    <a:r>
                      <a:rPr lang="ru-RU" sz="1300" baseline="0" dirty="0"/>
                      <a:t>(5 </a:t>
                    </a:r>
                    <a:r>
                      <a:rPr lang="ru-RU" sz="1300" baseline="0" dirty="0" smtClean="0"/>
                      <a:t>454,17 </a:t>
                    </a:r>
                    <a:r>
                      <a:rPr lang="ru-RU" sz="1300" baseline="0" dirty="0" err="1" smtClean="0"/>
                      <a:t>грн</a:t>
                    </a:r>
                    <a:r>
                      <a:rPr lang="ru-RU" sz="1300" baseline="0" dirty="0" smtClean="0"/>
                      <a:t>)    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 i="0" baseline="0">
                    <a:latin typeface="Times New Roman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1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за віком 8 449 123 особи (3 413,73 грн.)</c:v>
                </c:pt>
                <c:pt idx="1">
                  <c:v>по інвалідності 1 426 038 осіб (2 641,19 грн.)</c:v>
                </c:pt>
                <c:pt idx="2">
                  <c:v>у зв'язку з втратою годувальника 517 967 осіб (3 005,43 грн.)</c:v>
                </c:pt>
                <c:pt idx="3">
                  <c:v>за вислугу років 217 964 особи (3 060,75 грн.)</c:v>
                </c:pt>
                <c:pt idx="4">
                  <c:v>соціальні пенсії 75 291 особа (1 729,53 грн.)</c:v>
                </c:pt>
                <c:pt idx="5">
                  <c:v>довічне грошове утримання суддів 3 425 осіб (51 171,77 грн.)</c:v>
                </c:pt>
                <c:pt idx="6">
                  <c:v>пенсії військовослужбовців 552 026 осіб (5 454,17 грн.)</c:v>
                </c:pt>
              </c:strCache>
            </c:strRef>
          </c:cat>
          <c:val>
            <c:numRef>
              <c:f>Лист1!$B$2:$B$8</c:f>
              <c:numCache>
                <c:formatCode>_-* #,##0\ _г_р_н_._-;\-* #,##0\ _г_р_н_._-;_-* "-"??\ _г_р_н_._-;_-@_-</c:formatCode>
                <c:ptCount val="7"/>
                <c:pt idx="0">
                  <c:v>8449123</c:v>
                </c:pt>
                <c:pt idx="1">
                  <c:v>1426038</c:v>
                </c:pt>
                <c:pt idx="2">
                  <c:v>517967</c:v>
                </c:pt>
                <c:pt idx="3">
                  <c:v>217964</c:v>
                </c:pt>
                <c:pt idx="4">
                  <c:v>75291</c:v>
                </c:pt>
                <c:pt idx="5">
                  <c:v>3425</c:v>
                </c:pt>
                <c:pt idx="6">
                  <c:v>552026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1E6B-434C-AC05-C59F17E1BC5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788099701033082E-2"/>
          <c:y val="3.5596302145637901E-2"/>
          <c:w val="0.92929331828360895"/>
          <c:h val="0.72290693926892402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circle"/>
            <c:size val="9"/>
            <c:spPr>
              <a:solidFill>
                <a:srgbClr val="FF0000"/>
              </a:solidFill>
            </c:spPr>
          </c:marker>
          <c:dLbls>
            <c:dLbl>
              <c:idx val="0"/>
              <c:layout>
                <c:manualLayout>
                  <c:x val="-2.3208186308224694E-2"/>
                  <c:y val="8.062571898157228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CB71-4E87-A42A-E4821F76B36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2662030371683489E-2"/>
                  <c:y val="6.80281556017585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B71-4E87-A42A-E4821F76B363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5844725292360021E-2"/>
                  <c:y val="-7.30672782389258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B71-4E87-A42A-E4821F76B363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5086668434047391E-2"/>
                  <c:y val="-6.84877616863537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B71-4E87-A42A-E4821F76B363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1117803260630596E-2"/>
                  <c:y val="8.81846461504277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CB71-4E87-A42A-E4821F76B363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2.5844725292359996E-2"/>
                  <c:y val="-8.96786264675443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CB71-4E87-A42A-E4821F76B363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2.0571647324089393E-2"/>
                  <c:y val="-8.5665084831844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CB71-4E87-A42A-E4821F76B363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2.5844725292359996E-2"/>
                  <c:y val="8.5665084831844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CB71-4E87-A42A-E4821F76B363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2.4526455800292345E-2"/>
                  <c:y val="-8.81846461504277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CB71-4E87-A42A-E4821F76B363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2.3208186308224646E-2"/>
                  <c:y val="7.81064008760931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CB71-4E87-A42A-E4821F76B363}"/>
                </c:ex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2.1889916816157044E-2"/>
                  <c:y val="-8.31455235132604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CB71-4E87-A42A-E4821F76B363}"/>
                </c:ex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2.7162994784427647E-2"/>
                  <c:y val="8.5665084831844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CB71-4E87-A42A-E4821F76B363}"/>
                </c:ex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2.5844725292359996E-2"/>
                  <c:y val="7.81064008760931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CB71-4E87-A42A-E4821F76B363}"/>
                </c:ex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-3.2677545564257421E-2"/>
                  <c:y val="-6.93380189235758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-1.1116089347511708E-2"/>
                  <c:y val="-7.23173600430327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CB71-4E87-A42A-E4821F76B363}"/>
                </c:ex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-2.5844725292359996E-2"/>
                  <c:y val="7.35267974395940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CB71-4E87-A42A-E4821F76B363}"/>
                </c:ext>
                <c:ext xmlns:c15="http://schemas.microsoft.com/office/drawing/2012/chart" uri="{CE6537A1-D6FC-4f65-9D91-7224C49458BB}"/>
              </c:extLst>
            </c:dLbl>
            <c:dLbl>
              <c:idx val="16"/>
              <c:layout>
                <c:manualLayout>
                  <c:x val="-2.7597867045101952E-2"/>
                  <c:y val="8.28698781463626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CB71-4E87-A42A-E4821F76B363}"/>
                </c:ext>
                <c:ext xmlns:c15="http://schemas.microsoft.com/office/drawing/2012/chart" uri="{CE6537A1-D6FC-4f65-9D91-7224C49458BB}"/>
              </c:extLst>
            </c:dLbl>
            <c:dLbl>
              <c:idx val="17"/>
              <c:layout>
                <c:manualLayout>
                  <c:x val="-2.356411907108296E-2"/>
                  <c:y val="-0.1015409383185016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CB71-4E87-A42A-E4821F76B363}"/>
                </c:ext>
                <c:ext xmlns:c15="http://schemas.microsoft.com/office/drawing/2012/chart" uri="{CE6537A1-D6FC-4f65-9D91-7224C49458BB}"/>
              </c:extLst>
            </c:dLbl>
            <c:dLbl>
              <c:idx val="18"/>
              <c:layout>
                <c:manualLayout>
                  <c:x val="-2.4882388563150611E-2"/>
                  <c:y val="-9.0704207469011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2-CB71-4E87-A42A-E4821F76B363}"/>
                </c:ext>
                <c:ext xmlns:c15="http://schemas.microsoft.com/office/drawing/2012/chart" uri="{CE6537A1-D6FC-4f65-9D91-7224C49458BB}"/>
              </c:extLst>
            </c:dLbl>
            <c:dLbl>
              <c:idx val="19"/>
              <c:layout>
                <c:manualLayout>
                  <c:x val="-2.8481264276495298E-2"/>
                  <c:y val="8.31455235132604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CB71-4E87-A42A-E4821F76B363}"/>
                </c:ext>
                <c:ext xmlns:c15="http://schemas.microsoft.com/office/drawing/2012/chart" uri="{CE6537A1-D6FC-4f65-9D91-7224C49458BB}"/>
              </c:extLst>
            </c:dLbl>
            <c:dLbl>
              <c:idx val="20"/>
              <c:layout>
                <c:manualLayout>
                  <c:x val="-1.7299017359844598E-2"/>
                  <c:y val="7.32509608403783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4-CB71-4E87-A42A-E4821F76B363}"/>
                </c:ext>
                <c:ext xmlns:c15="http://schemas.microsoft.com/office/drawing/2012/chart" uri="{CE6537A1-D6FC-4f65-9D91-7224C49458BB}"/>
              </c:extLst>
            </c:dLbl>
            <c:dLbl>
              <c:idx val="21"/>
              <c:layout>
                <c:manualLayout>
                  <c:x val="-1.9253377832021742E-2"/>
                  <c:y val="8.5665084831844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5-CB71-4E87-A42A-E4821F76B363}"/>
                </c:ext>
                <c:ext xmlns:c15="http://schemas.microsoft.com/office/drawing/2012/chart" uri="{CE6537A1-D6FC-4f65-9D91-7224C49458BB}"/>
              </c:extLst>
            </c:dLbl>
            <c:dLbl>
              <c:idx val="22"/>
              <c:layout>
                <c:manualLayout>
                  <c:x val="-1.5298569355818789E-2"/>
                  <c:y val="7.10071839854966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6-CB71-4E87-A42A-E4821F76B363}"/>
                </c:ext>
                <c:ext xmlns:c15="http://schemas.microsoft.com/office/drawing/2012/chart" uri="{CE6537A1-D6FC-4f65-9D91-7224C49458BB}"/>
              </c:extLst>
            </c:dLbl>
            <c:dLbl>
              <c:idx val="23"/>
              <c:layout>
                <c:manualLayout>
                  <c:x val="-2.1092311873082411E-2"/>
                  <c:y val="8.13073775490035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7-CB71-4E87-A42A-E4821F76B363}"/>
                </c:ext>
                <c:ext xmlns:c15="http://schemas.microsoft.com/office/drawing/2012/chart" uri="{CE6537A1-D6FC-4f65-9D91-7224C49458BB}"/>
              </c:extLst>
            </c:dLbl>
            <c:dLbl>
              <c:idx val="24"/>
              <c:layout>
                <c:manualLayout>
                  <c:x val="-2.5889490996321447E-2"/>
                  <c:y val="-4.23918607749651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8-CB71-4E87-A42A-E4821F76B363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Лист1!$A$2:$A$26</c:f>
              <c:strCache>
                <c:ptCount val="25"/>
                <c:pt idx="0">
                  <c:v>Вінницька</c:v>
                </c:pt>
                <c:pt idx="1">
                  <c:v>Волинська</c:v>
                </c:pt>
                <c:pt idx="2">
                  <c:v>Дніпропетровська</c:v>
                </c:pt>
                <c:pt idx="3">
                  <c:v>Донецька</c:v>
                </c:pt>
                <c:pt idx="4">
                  <c:v>Житомирська</c:v>
                </c:pt>
                <c:pt idx="5">
                  <c:v>Закарпатська</c:v>
                </c:pt>
                <c:pt idx="6">
                  <c:v>Запорізька</c:v>
                </c:pt>
                <c:pt idx="7">
                  <c:v>Івано-Франківська</c:v>
                </c:pt>
                <c:pt idx="8">
                  <c:v>Київська</c:v>
                </c:pt>
                <c:pt idx="9">
                  <c:v>Кіровоградська</c:v>
                </c:pt>
                <c:pt idx="10">
                  <c:v>Луганська</c:v>
                </c:pt>
                <c:pt idx="11">
                  <c:v>Львівська</c:v>
                </c:pt>
                <c:pt idx="12">
                  <c:v>Миколаївська</c:v>
                </c:pt>
                <c:pt idx="13">
                  <c:v>Одеська</c:v>
                </c:pt>
                <c:pt idx="14">
                  <c:v>Полтавська</c:v>
                </c:pt>
                <c:pt idx="15">
                  <c:v>Рівненська</c:v>
                </c:pt>
                <c:pt idx="16">
                  <c:v>Сумська</c:v>
                </c:pt>
                <c:pt idx="17">
                  <c:v>Тернопільська</c:v>
                </c:pt>
                <c:pt idx="18">
                  <c:v>Харківська</c:v>
                </c:pt>
                <c:pt idx="19">
                  <c:v>Херсонська</c:v>
                </c:pt>
                <c:pt idx="20">
                  <c:v>Хмельницька</c:v>
                </c:pt>
                <c:pt idx="21">
                  <c:v>Черкаська</c:v>
                </c:pt>
                <c:pt idx="22">
                  <c:v>Чернівецька</c:v>
                </c:pt>
                <c:pt idx="23">
                  <c:v>Чернігівська</c:v>
                </c:pt>
                <c:pt idx="24">
                  <c:v>м. Київ</c:v>
                </c:pt>
              </c:strCache>
            </c:strRef>
          </c:cat>
          <c:val>
            <c:numRef>
              <c:f>Лист1!$B$2:$B$26</c:f>
              <c:numCache>
                <c:formatCode>_-* #,##0.00\ _г_р_н_._-;\-* #,##0.00\ _г_р_н_._-;_-* "-"??\ _г_р_н_._-;_-@_-</c:formatCode>
                <c:ptCount val="25"/>
                <c:pt idx="0">
                  <c:v>2848.92</c:v>
                </c:pt>
                <c:pt idx="1">
                  <c:v>2841.34</c:v>
                </c:pt>
                <c:pt idx="2">
                  <c:v>3860.06</c:v>
                </c:pt>
                <c:pt idx="3">
                  <c:v>4428.03</c:v>
                </c:pt>
                <c:pt idx="4">
                  <c:v>2948.81</c:v>
                </c:pt>
                <c:pt idx="5">
                  <c:v>2693.57</c:v>
                </c:pt>
                <c:pt idx="6">
                  <c:v>3597.34</c:v>
                </c:pt>
                <c:pt idx="7">
                  <c:v>2909.73</c:v>
                </c:pt>
                <c:pt idx="8">
                  <c:v>3456.35</c:v>
                </c:pt>
                <c:pt idx="9">
                  <c:v>3000.93</c:v>
                </c:pt>
                <c:pt idx="10">
                  <c:v>4098.7299999999996</c:v>
                </c:pt>
                <c:pt idx="11">
                  <c:v>3086.17</c:v>
                </c:pt>
                <c:pt idx="12">
                  <c:v>3155.46</c:v>
                </c:pt>
                <c:pt idx="13">
                  <c:v>3225.71</c:v>
                </c:pt>
                <c:pt idx="14">
                  <c:v>3321.7</c:v>
                </c:pt>
                <c:pt idx="15">
                  <c:v>2826.97</c:v>
                </c:pt>
                <c:pt idx="16">
                  <c:v>3057.85</c:v>
                </c:pt>
                <c:pt idx="17">
                  <c:v>2619.8000000000002</c:v>
                </c:pt>
                <c:pt idx="18">
                  <c:v>3455.43</c:v>
                </c:pt>
                <c:pt idx="19">
                  <c:v>2909.28</c:v>
                </c:pt>
                <c:pt idx="20">
                  <c:v>2839.87</c:v>
                </c:pt>
                <c:pt idx="21">
                  <c:v>3017.5</c:v>
                </c:pt>
                <c:pt idx="22">
                  <c:v>2695.67</c:v>
                </c:pt>
                <c:pt idx="23">
                  <c:v>3031.9</c:v>
                </c:pt>
                <c:pt idx="24">
                  <c:v>4676.2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9-CB71-4E87-A42A-E4821F76B36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80087552"/>
        <c:axId val="280138496"/>
      </c:lineChart>
      <c:catAx>
        <c:axId val="280087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80138496"/>
        <c:crossesAt val="200"/>
        <c:auto val="1"/>
        <c:lblAlgn val="ctr"/>
        <c:lblOffset val="100"/>
        <c:noMultiLvlLbl val="0"/>
      </c:catAx>
      <c:valAx>
        <c:axId val="280138496"/>
        <c:scaling>
          <c:orientation val="minMax"/>
          <c:max val="5000"/>
          <c:min val="2000"/>
        </c:scaling>
        <c:delete val="0"/>
        <c:axPos val="l"/>
        <c:numFmt formatCode="General" sourceLinked="0"/>
        <c:majorTickMark val="out"/>
        <c:minorTickMark val="none"/>
        <c:tickLblPos val="nextTo"/>
        <c:crossAx val="280087552"/>
        <c:crosses val="autoZero"/>
        <c:crossBetween val="between"/>
        <c:majorUnit val="250"/>
        <c:minorUnit val="2.0000000000000004E-2"/>
      </c:valAx>
      <c:spPr>
        <a:noFill/>
      </c:spPr>
    </c:plotArea>
    <c:plotVisOnly val="1"/>
    <c:dispBlanksAs val="zero"/>
    <c:showDLblsOverMax val="0"/>
  </c:chart>
  <c:txPr>
    <a:bodyPr/>
    <a:lstStyle/>
    <a:p>
      <a:pPr>
        <a:defRPr sz="1300" baseline="0"/>
      </a:pPr>
      <a:endParaRPr lang="uk-UA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721504363236645"/>
          <c:y val="3.0866359269839369E-2"/>
          <c:w val="0.68891266796778605"/>
          <c:h val="0.89359524149888103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CAE-4EE2-95B4-22246C6D15C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CAE-4EE2-95B4-22246C6D15C9}"/>
              </c:ext>
            </c:extLst>
          </c:dPt>
          <c:dPt>
            <c:idx val="2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bg2">
                    <a:lumMod val="1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CAE-4EE2-95B4-22246C6D15C9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CAE-4EE2-95B4-22246C6D15C9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0CAE-4EE2-95B4-22246C6D15C9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0CAE-4EE2-95B4-22246C6D15C9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accent5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0CAE-4EE2-95B4-22246C6D15C9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0CAE-4EE2-95B4-22246C6D15C9}"/>
              </c:ext>
            </c:extLst>
          </c:dPt>
          <c:cat>
            <c:strRef>
              <c:f>Лист1!$A$2:$A$9</c:f>
              <c:strCache>
                <c:ptCount val="8"/>
                <c:pt idx="0">
                  <c:v>до 1400 грн.</c:v>
                </c:pt>
                <c:pt idx="1">
                  <c:v>від 1401 до 1500 грн.</c:v>
                </c:pt>
                <c:pt idx="2">
                  <c:v>від 1501 до 2000 грн.</c:v>
                </c:pt>
                <c:pt idx="3">
                  <c:v>від 2001 до 3000 грн.</c:v>
                </c:pt>
                <c:pt idx="4">
                  <c:v>від 3001 до 4000 грн.</c:v>
                </c:pt>
                <c:pt idx="5">
                  <c:v>від 4001 до 5000 грн.</c:v>
                </c:pt>
                <c:pt idx="6">
                  <c:v>від 5001 до 10000 грн.</c:v>
                </c:pt>
                <c:pt idx="7">
                  <c:v>понад 10000 грн.</c:v>
                </c:pt>
              </c:strCache>
            </c:strRef>
          </c:cat>
          <c:val>
            <c:numRef>
              <c:f>Лист1!$B$2:$B$9</c:f>
              <c:numCache>
                <c:formatCode>#,##0</c:formatCode>
                <c:ptCount val="8"/>
                <c:pt idx="0">
                  <c:v>70487</c:v>
                </c:pt>
                <c:pt idx="1">
                  <c:v>1465</c:v>
                </c:pt>
                <c:pt idx="2">
                  <c:v>1845674</c:v>
                </c:pt>
                <c:pt idx="3">
                  <c:v>5158392</c:v>
                </c:pt>
                <c:pt idx="4">
                  <c:v>1671624</c:v>
                </c:pt>
                <c:pt idx="5">
                  <c:v>884418</c:v>
                </c:pt>
                <c:pt idx="6">
                  <c:v>1277186</c:v>
                </c:pt>
                <c:pt idx="7">
                  <c:v>332588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0CAE-4EE2-95B4-22246C6D15C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strRef>
              <c:f>Лист1!$A$2:$A$9</c:f>
              <c:strCache>
                <c:ptCount val="8"/>
                <c:pt idx="0">
                  <c:v>до 1400 грн.</c:v>
                </c:pt>
                <c:pt idx="1">
                  <c:v>від 1401 до 1500 грн.</c:v>
                </c:pt>
                <c:pt idx="2">
                  <c:v>від 1501 до 2000 грн.</c:v>
                </c:pt>
                <c:pt idx="3">
                  <c:v>від 2001 до 3000 грн.</c:v>
                </c:pt>
                <c:pt idx="4">
                  <c:v>від 3001 до 4000 грн.</c:v>
                </c:pt>
                <c:pt idx="5">
                  <c:v>від 4001 до 5000 грн.</c:v>
                </c:pt>
                <c:pt idx="6">
                  <c:v>від 5001 до 10000 грн.</c:v>
                </c:pt>
                <c:pt idx="7">
                  <c:v>понад 10000 грн.</c:v>
                </c:pt>
              </c:strCache>
            </c:strRef>
          </c:cat>
          <c:val>
            <c:numRef>
              <c:f>Лист1!$C$2:$C$9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0CAE-4EE2-95B4-22246C6D15C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invertIfNegative val="0"/>
          <c:cat>
            <c:strRef>
              <c:f>Лист1!$A$2:$A$9</c:f>
              <c:strCache>
                <c:ptCount val="8"/>
                <c:pt idx="0">
                  <c:v>до 1400 грн.</c:v>
                </c:pt>
                <c:pt idx="1">
                  <c:v>від 1401 до 1500 грн.</c:v>
                </c:pt>
                <c:pt idx="2">
                  <c:v>від 1501 до 2000 грн.</c:v>
                </c:pt>
                <c:pt idx="3">
                  <c:v>від 2001 до 3000 грн.</c:v>
                </c:pt>
                <c:pt idx="4">
                  <c:v>від 3001 до 4000 грн.</c:v>
                </c:pt>
                <c:pt idx="5">
                  <c:v>від 4001 до 5000 грн.</c:v>
                </c:pt>
                <c:pt idx="6">
                  <c:v>від 5001 до 10000 грн.</c:v>
                </c:pt>
                <c:pt idx="7">
                  <c:v>понад 10000 грн.</c:v>
                </c:pt>
              </c:strCache>
            </c:strRef>
          </c:cat>
          <c:val>
            <c:numRef>
              <c:f>Лист1!$D$2:$D$9</c:f>
              <c:numCache>
                <c:formatCode>0.00%</c:formatCode>
                <c:ptCount val="8"/>
                <c:pt idx="0" formatCode="0.0%">
                  <c:v>6.0000000000000001E-3</c:v>
                </c:pt>
                <c:pt idx="1">
                  <c:v>1E-4</c:v>
                </c:pt>
                <c:pt idx="2" formatCode="0.0%">
                  <c:v>0.16400000000000001</c:v>
                </c:pt>
                <c:pt idx="3" formatCode="0.0%">
                  <c:v>0.45900000000000002</c:v>
                </c:pt>
                <c:pt idx="4" formatCode="0.0%">
                  <c:v>0.14899999999999999</c:v>
                </c:pt>
                <c:pt idx="5" formatCode="0.0%">
                  <c:v>7.9000000000000001E-2</c:v>
                </c:pt>
                <c:pt idx="6" formatCode="0.0%">
                  <c:v>0.114</c:v>
                </c:pt>
                <c:pt idx="7" formatCode="0.0%">
                  <c:v>2.9000000000000001E-2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2-0CAE-4EE2-95B4-22246C6D15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44113024"/>
        <c:axId val="188245120"/>
        <c:axId val="0"/>
      </c:bar3DChart>
      <c:catAx>
        <c:axId val="14411302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 i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uk-UA"/>
          </a:p>
        </c:txPr>
        <c:crossAx val="188245120"/>
        <c:crosses val="autoZero"/>
        <c:auto val="1"/>
        <c:lblAlgn val="ctr"/>
        <c:lblOffset val="100"/>
        <c:noMultiLvlLbl val="0"/>
      </c:catAx>
      <c:valAx>
        <c:axId val="188245120"/>
        <c:scaling>
          <c:orientation val="minMax"/>
          <c:max val="4000000"/>
          <c:min val="1400"/>
        </c:scaling>
        <c:delete val="1"/>
        <c:axPos val="b"/>
        <c:numFmt formatCode="General" sourceLinked="0"/>
        <c:majorTickMark val="out"/>
        <c:minorTickMark val="none"/>
        <c:tickLblPos val="nextTo"/>
        <c:crossAx val="144113024"/>
        <c:crosses val="autoZero"/>
        <c:crossBetween val="between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0.01054</cdr:x>
      <cdr:y>0.56579</cdr:y>
    </cdr:from>
    <cdr:to>
      <cdr:x>0.37974</cdr:x>
      <cdr:y>0.78947</cdr:y>
    </cdr:to>
    <cdr:sp macro="" textlink="">
      <cdr:nvSpPr>
        <cdr:cNvPr id="2" name="Овал 1"/>
        <cdr:cNvSpPr/>
      </cdr:nvSpPr>
      <cdr:spPr bwMode="auto">
        <a:xfrm xmlns:a="http://schemas.openxmlformats.org/drawingml/2006/main">
          <a:off x="88926" y="3096347"/>
          <a:ext cx="3114922" cy="1224113"/>
        </a:xfrm>
        <a:prstGeom xmlns:a="http://schemas.openxmlformats.org/drawingml/2006/main" prst="ellipse">
          <a:avLst/>
        </a:prstGeom>
        <a:gradFill xmlns:a="http://schemas.openxmlformats.org/drawingml/2006/main">
          <a:gsLst>
            <a:gs pos="0">
              <a:srgbClr val="CCFF99"/>
            </a:gs>
            <a:gs pos="50000">
              <a:srgbClr val="FFFF99"/>
            </a:gs>
            <a:gs pos="100000">
              <a:srgbClr val="92D050"/>
            </a:gs>
          </a:gsLst>
          <a:lin ang="5400000" scaled="0"/>
        </a:gradFill>
        <a:ln xmlns:a="http://schemas.openxmlformats.org/drawingml/2006/main">
          <a:solidFill>
            <a:schemeClr val="accent1">
              <a:lumMod val="25000"/>
            </a:schemeClr>
          </a:solidFill>
          <a:headEnd type="none" w="med" len="med"/>
          <a:tailEnd type="none" w="med" len="med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b="1" i="1" dirty="0">
              <a:latin typeface="Times New Roman" pitchFamily="18" charset="0"/>
              <a:cs typeface="Times New Roman" pitchFamily="18" charset="0"/>
            </a:rPr>
            <a:t>Загальна чисельність пенсіонерів </a:t>
          </a:r>
          <a:r>
            <a:rPr lang="uk-UA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– 11 </a:t>
          </a:r>
          <a:r>
            <a:rPr lang="en-US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2</a:t>
          </a:r>
          <a:r>
            <a:rPr lang="uk-UA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41</a:t>
          </a:r>
          <a:r>
            <a:rPr lang="en-US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uk-UA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834</a:t>
          </a:r>
          <a:r>
            <a:rPr lang="en-US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uk-UA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особи;</a:t>
          </a:r>
          <a:endParaRPr lang="uk-UA" b="1" i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b="1" i="1" dirty="0">
              <a:latin typeface="Times New Roman" pitchFamily="18" charset="0"/>
              <a:cs typeface="Times New Roman" pitchFamily="18" charset="0"/>
            </a:rPr>
            <a:t>середній розмір пенсійної виплати</a:t>
          </a:r>
          <a:r>
            <a:rPr lang="uk-UA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–  </a:t>
          </a:r>
          <a:r>
            <a:rPr lang="uk-UA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3</a:t>
          </a:r>
          <a:r>
            <a:rPr lang="en-US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uk-UA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393</a:t>
          </a:r>
          <a:r>
            <a:rPr lang="en-US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,</a:t>
          </a:r>
          <a:r>
            <a:rPr lang="uk-UA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5</a:t>
          </a:r>
          <a:r>
            <a:rPr lang="en-US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4</a:t>
          </a:r>
          <a:r>
            <a:rPr lang="uk-UA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uk-UA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грн</a:t>
          </a:r>
          <a:endParaRPr lang="ru-RU" b="1" i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0.00425</cdr:x>
      <cdr:y>0.93921</cdr:y>
    </cdr:from>
    <cdr:to>
      <cdr:x>0.15788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5846" y="5139952"/>
          <a:ext cx="1296144" cy="3326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800" dirty="0"/>
            <a:t>* Цивільні пенсіонери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0.0422</cdr:x>
      <cdr:y>0.40217</cdr:y>
    </cdr:from>
    <cdr:to>
      <cdr:x>0.14202</cdr:x>
      <cdr:y>0.45723</cdr:y>
    </cdr:to>
    <cdr:sp macro="" textlink="">
      <cdr:nvSpPr>
        <cdr:cNvPr id="6" name="Прямоугольник 5"/>
        <cdr:cNvSpPr/>
      </cdr:nvSpPr>
      <cdr:spPr bwMode="auto">
        <a:xfrm xmlns:a="http://schemas.openxmlformats.org/drawingml/2006/main">
          <a:off x="348962" y="2103895"/>
          <a:ext cx="825522" cy="288021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006600"/>
          </a:solidFill>
          <a:headEnd type="none" w="med" len="med"/>
          <a:tailEnd type="none" w="med" len="med"/>
        </a:ln>
      </cdr:spPr>
      <cdr:style>
        <a:lnRef xmlns:a="http://schemas.openxmlformats.org/drawingml/2006/main" idx="2">
          <a:schemeClr val="accent2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2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rPr>
            <a:t>3</a:t>
          </a:r>
          <a:r>
            <a:rPr lang="en-US" sz="12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uk-UA" sz="12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rPr>
            <a:t>393,54</a:t>
          </a:r>
          <a:endParaRPr lang="ru-RU" sz="1200" b="1" i="1" dirty="0">
            <a:solidFill>
              <a:srgbClr val="0066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0.15539</cdr:x>
      <cdr:y>0.4297</cdr:y>
    </cdr:from>
    <cdr:to>
      <cdr:x>0.97758</cdr:x>
      <cdr:y>0.4297</cdr:y>
    </cdr:to>
    <cdr:cxnSp macro="">
      <cdr:nvCxnSpPr>
        <cdr:cNvPr id="5" name="Прямая соединительная линия 4">
          <a:extLst xmlns:a="http://schemas.openxmlformats.org/drawingml/2006/main">
            <a:ext uri="{FF2B5EF4-FFF2-40B4-BE49-F238E27FC236}">
              <a16:creationId xmlns:a16="http://schemas.microsoft.com/office/drawing/2014/main" xmlns="" id="{C59D4268-403C-4141-AD52-1F18B74138A2}"/>
            </a:ext>
          </a:extLst>
        </cdr:cNvPr>
        <cdr:cNvCxnSpPr/>
      </cdr:nvCxnSpPr>
      <cdr:spPr bwMode="auto">
        <a:xfrm xmlns:a="http://schemas.openxmlformats.org/drawingml/2006/main">
          <a:off x="1285065" y="2247900"/>
          <a:ext cx="6799381" cy="0"/>
        </a:xfrm>
        <a:prstGeom xmlns:a="http://schemas.openxmlformats.org/drawingml/2006/main" prst="line">
          <a:avLst/>
        </a:prstGeom>
        <a:solidFill xmlns:a="http://schemas.openxmlformats.org/drawingml/2006/main">
          <a:schemeClr val="accent1"/>
        </a:solidFill>
        <a:ln xmlns:a="http://schemas.openxmlformats.org/drawingml/2006/main" w="31750" cap="flat" cmpd="sng" algn="ctr">
          <a:solidFill>
            <a:srgbClr val="00B050"/>
          </a:solidFill>
          <a:prstDash val="dashDot"/>
          <a:miter lim="800000"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0.2577</cdr:x>
      <cdr:y>0.79797</cdr:y>
    </cdr:from>
    <cdr:to>
      <cdr:x>0.47025</cdr:x>
      <cdr:y>0.91319</cdr:y>
    </cdr:to>
    <cdr:sp macro="" textlink="">
      <cdr:nvSpPr>
        <cdr:cNvPr id="2" name="Прямоугольник 1"/>
        <cdr:cNvSpPr/>
      </cdr:nvSpPr>
      <cdr:spPr bwMode="auto">
        <a:xfrm xmlns:a="http://schemas.openxmlformats.org/drawingml/2006/main">
          <a:off x="2206792" y="3964755"/>
          <a:ext cx="1820117" cy="57247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70 487 </a:t>
          </a:r>
          <a:r>
            <a:rPr lang="uk-UA" sz="1000" b="1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осіб; </a:t>
          </a:r>
          <a:r>
            <a:rPr lang="uk-UA" sz="1000" b="1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0,6%</a:t>
          </a:r>
          <a:endParaRPr lang="uk-UA" sz="1000" b="1" dirty="0">
            <a:solidFill>
              <a:schemeClr val="bg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r>
            <a:rPr lang="uk-UA" sz="1000" b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</a:t>
          </a:r>
          <a:r>
            <a:rPr lang="uk-UA" sz="1000" b="1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967,71 </a:t>
          </a:r>
          <a:r>
            <a:rPr lang="uk-UA" sz="1000" b="1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грн</a:t>
          </a:r>
          <a:endParaRPr lang="uk-UA" sz="1000" b="1" dirty="0">
            <a:solidFill>
              <a:schemeClr val="bg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0.26553</cdr:x>
      <cdr:y>0.70636</cdr:y>
    </cdr:from>
    <cdr:to>
      <cdr:x>0.55382</cdr:x>
      <cdr:y>0.81773</cdr:y>
    </cdr:to>
    <cdr:sp macro="" textlink="">
      <cdr:nvSpPr>
        <cdr:cNvPr id="3" name="Прямоугольник 2"/>
        <cdr:cNvSpPr/>
      </cdr:nvSpPr>
      <cdr:spPr bwMode="auto">
        <a:xfrm xmlns:a="http://schemas.openxmlformats.org/drawingml/2006/main">
          <a:off x="2520281" y="3509586"/>
          <a:ext cx="2736304" cy="55334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</a:t>
          </a:r>
          <a:r>
            <a:rPr lang="uk-UA" sz="1000" b="1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465 </a:t>
          </a:r>
          <a:r>
            <a:rPr lang="uk-UA" sz="1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осіб; 0,01%</a:t>
          </a:r>
        </a:p>
        <a:p xmlns:a="http://schemas.openxmlformats.org/drawingml/2006/main">
          <a:r>
            <a:rPr lang="uk-UA" sz="1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1 </a:t>
          </a:r>
          <a:r>
            <a:rPr lang="uk-UA" sz="1000" b="1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449,83 </a:t>
          </a:r>
          <a:r>
            <a:rPr lang="uk-UA" sz="1000" b="1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грн</a:t>
          </a:r>
          <a:endParaRPr lang="uk-UA" sz="1000" b="1" dirty="0">
            <a:solidFill>
              <a:schemeClr val="accent3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0.54334</cdr:x>
      <cdr:y>0.5942</cdr:y>
    </cdr:from>
    <cdr:to>
      <cdr:x>0.82277</cdr:x>
      <cdr:y>0.72464</cdr:y>
    </cdr:to>
    <cdr:sp macro="" textlink="">
      <cdr:nvSpPr>
        <cdr:cNvPr id="4" name="Прямоугольник 3"/>
        <cdr:cNvSpPr/>
      </cdr:nvSpPr>
      <cdr:spPr bwMode="auto">
        <a:xfrm xmlns:a="http://schemas.openxmlformats.org/drawingml/2006/main">
          <a:off x="5040559" y="2952328"/>
          <a:ext cx="2592288" cy="64807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1 845 674 осіб; 16,4</a:t>
          </a:r>
          <a:r>
            <a:rPr lang="uk-UA" sz="1000" b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%</a:t>
          </a:r>
          <a:endParaRPr lang="uk-UA" sz="1000" b="1" dirty="0">
            <a:solidFill>
              <a:schemeClr val="bg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r>
            <a:rPr lang="uk-UA" sz="10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</a:t>
          </a:r>
          <a:r>
            <a:rPr lang="uk-UA" sz="1000" b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розмір </a:t>
          </a:r>
          <a:r>
            <a:rPr lang="uk-UA" sz="10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</a:t>
          </a:r>
          <a:r>
            <a:rPr lang="uk-UA" sz="1000" b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749,94рн</a:t>
          </a:r>
          <a:endParaRPr lang="uk-UA" sz="1000" b="1" dirty="0">
            <a:solidFill>
              <a:schemeClr val="bg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0.77296</cdr:x>
      <cdr:y>0.43478</cdr:y>
    </cdr:from>
    <cdr:to>
      <cdr:x>1</cdr:x>
      <cdr:y>0.55072</cdr:y>
    </cdr:to>
    <cdr:sp macro="" textlink="">
      <cdr:nvSpPr>
        <cdr:cNvPr id="5" name="Прямоугольник 4"/>
        <cdr:cNvSpPr/>
      </cdr:nvSpPr>
      <cdr:spPr bwMode="auto">
        <a:xfrm xmlns:a="http://schemas.openxmlformats.org/drawingml/2006/main">
          <a:off x="6619198" y="2160227"/>
          <a:ext cx="1944215" cy="57605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5 158 392 особи; 45,9% </a:t>
          </a:r>
          <a:endParaRPr lang="uk-UA" sz="1000" b="1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r>
            <a:rPr lang="uk-UA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2 </a:t>
          </a:r>
          <a:r>
            <a:rPr lang="uk-UA" sz="10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348,32 </a:t>
          </a:r>
          <a:r>
            <a:rPr lang="uk-UA" sz="10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грн</a:t>
          </a:r>
          <a:endParaRPr lang="uk-UA" sz="1000" b="1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uk-UA" sz="1000" b="1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0.47348</cdr:x>
      <cdr:y>0.37681</cdr:y>
    </cdr:from>
    <cdr:to>
      <cdr:x>0.72186</cdr:x>
      <cdr:y>0.53591</cdr:y>
    </cdr:to>
    <cdr:sp macro="" textlink="">
      <cdr:nvSpPr>
        <cdr:cNvPr id="6" name="Прямоугольник 5"/>
        <cdr:cNvSpPr/>
      </cdr:nvSpPr>
      <cdr:spPr bwMode="auto">
        <a:xfrm xmlns:a="http://schemas.openxmlformats.org/drawingml/2006/main">
          <a:off x="4392487" y="1872200"/>
          <a:ext cx="2304255" cy="79049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</a:t>
          </a:r>
          <a:r>
            <a:rPr lang="uk-UA" sz="10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671</a:t>
          </a:r>
          <a:r>
            <a:rPr lang="uk-UA" sz="10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624 </a:t>
          </a:r>
          <a:r>
            <a:rPr lang="uk-UA" sz="10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особи; </a:t>
          </a:r>
          <a:r>
            <a:rPr lang="uk-UA" sz="10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14,9%</a:t>
          </a:r>
          <a:endParaRPr lang="uk-UA" sz="1000" b="1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r>
            <a:rPr lang="uk-UA" sz="1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3 </a:t>
          </a:r>
          <a:r>
            <a:rPr lang="uk-UA" sz="10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450,31 </a:t>
          </a:r>
          <a:r>
            <a:rPr lang="uk-UA" sz="10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грн</a:t>
          </a:r>
          <a:endParaRPr lang="uk-UA" sz="1000" b="1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0.34654</cdr:x>
      <cdr:y>0.26088</cdr:y>
    </cdr:from>
    <cdr:to>
      <cdr:x>0.57115</cdr:x>
      <cdr:y>0.38816</cdr:y>
    </cdr:to>
    <cdr:sp macro="" textlink="">
      <cdr:nvSpPr>
        <cdr:cNvPr id="7" name="Прямоугольник 6"/>
        <cdr:cNvSpPr/>
      </cdr:nvSpPr>
      <cdr:spPr bwMode="auto">
        <a:xfrm xmlns:a="http://schemas.openxmlformats.org/drawingml/2006/main">
          <a:off x="2967565" y="1296196"/>
          <a:ext cx="1923440" cy="63239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884 418 </a:t>
          </a:r>
          <a:r>
            <a:rPr lang="uk-UA" sz="1000" b="1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осіб; </a:t>
          </a:r>
          <a:r>
            <a:rPr lang="uk-UA" sz="1000" b="1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7,9%</a:t>
          </a:r>
          <a:endParaRPr lang="uk-UA" sz="1000" b="1" dirty="0">
            <a:solidFill>
              <a:schemeClr val="accent4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r>
            <a:rPr lang="uk-UA" sz="10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4 </a:t>
          </a:r>
          <a:r>
            <a:rPr lang="uk-UA" sz="1000" b="1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449,10 </a:t>
          </a:r>
          <a:r>
            <a:rPr lang="uk-UA" sz="1000" b="1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грн</a:t>
          </a:r>
          <a:endParaRPr lang="uk-UA" sz="1000" b="1" dirty="0">
            <a:solidFill>
              <a:schemeClr val="accent4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0.40362</cdr:x>
      <cdr:y>0.16542</cdr:y>
    </cdr:from>
    <cdr:to>
      <cdr:x>0.63648</cdr:x>
      <cdr:y>0.26088</cdr:y>
    </cdr:to>
    <cdr:sp macro="" textlink="">
      <cdr:nvSpPr>
        <cdr:cNvPr id="8" name="Прямоугольник 7"/>
        <cdr:cNvSpPr/>
      </cdr:nvSpPr>
      <cdr:spPr bwMode="auto">
        <a:xfrm xmlns:a="http://schemas.openxmlformats.org/drawingml/2006/main">
          <a:off x="3744415" y="821898"/>
          <a:ext cx="2160240" cy="47429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</a:t>
          </a:r>
          <a:r>
            <a:rPr lang="uk-UA" sz="10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277 186 </a:t>
          </a:r>
          <a:r>
            <a:rPr lang="uk-UA" sz="10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осіб; </a:t>
          </a:r>
          <a:r>
            <a:rPr lang="uk-UA" sz="10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11,4%</a:t>
          </a:r>
          <a:endParaRPr lang="uk-UA" sz="1000" b="1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r>
            <a:rPr lang="uk-UA" sz="1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6 </a:t>
          </a:r>
          <a:r>
            <a:rPr lang="uk-UA" sz="10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745,50 </a:t>
          </a:r>
          <a:r>
            <a:rPr lang="uk-UA" sz="10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грн</a:t>
          </a:r>
          <a:endParaRPr lang="uk-UA" sz="1000" b="1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0.26577</cdr:x>
      <cdr:y>0.06996</cdr:y>
    </cdr:from>
    <cdr:to>
      <cdr:x>0.50388</cdr:x>
      <cdr:y>0.18133</cdr:y>
    </cdr:to>
    <cdr:sp macro="" textlink="">
      <cdr:nvSpPr>
        <cdr:cNvPr id="9" name="Прямоугольник 8"/>
        <cdr:cNvSpPr/>
      </cdr:nvSpPr>
      <cdr:spPr bwMode="auto">
        <a:xfrm xmlns:a="http://schemas.openxmlformats.org/drawingml/2006/main">
          <a:off x="2275897" y="347600"/>
          <a:ext cx="2039043" cy="55334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332 588 </a:t>
          </a:r>
          <a:r>
            <a:rPr lang="uk-UA" sz="10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осіб</a:t>
          </a:r>
          <a:r>
            <a:rPr lang="uk-UA" sz="1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;  </a:t>
          </a:r>
          <a:r>
            <a:rPr lang="uk-UA" sz="10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2,9%</a:t>
          </a:r>
          <a:endParaRPr lang="uk-UA" sz="1000" b="1" dirty="0">
            <a:solidFill>
              <a:schemeClr val="accent6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r>
            <a:rPr lang="uk-UA" sz="1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</a:t>
          </a:r>
          <a:r>
            <a:rPr lang="uk-UA" sz="10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13 </a:t>
          </a:r>
          <a:r>
            <a:rPr lang="uk-UA" sz="10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284,21 </a:t>
          </a:r>
          <a:r>
            <a:rPr lang="uk-UA" sz="10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грн</a:t>
          </a:r>
          <a:endParaRPr lang="uk-UA" sz="1000" b="1" dirty="0">
            <a:solidFill>
              <a:schemeClr val="accent6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0.60756</cdr:x>
      <cdr:y>0</cdr:y>
    </cdr:from>
    <cdr:to>
      <cdr:x>0.98304</cdr:x>
      <cdr:y>0.2029</cdr:y>
    </cdr:to>
    <cdr:sp macro="" textlink="">
      <cdr:nvSpPr>
        <cdr:cNvPr id="10" name="Овал 9"/>
        <cdr:cNvSpPr/>
      </cdr:nvSpPr>
      <cdr:spPr bwMode="auto">
        <a:xfrm xmlns:a="http://schemas.openxmlformats.org/drawingml/2006/main">
          <a:off x="5159043" y="0"/>
          <a:ext cx="3188345" cy="1008119"/>
        </a:xfrm>
        <a:prstGeom xmlns:a="http://schemas.openxmlformats.org/drawingml/2006/main" prst="ellipse">
          <a:avLst/>
        </a:prstGeom>
        <a:gradFill xmlns:a="http://schemas.openxmlformats.org/drawingml/2006/main">
          <a:gsLst>
            <a:gs pos="0">
              <a:schemeClr val="accent1">
                <a:lumMod val="20000"/>
                <a:lumOff val="80000"/>
              </a:schemeClr>
            </a:gs>
            <a:gs pos="5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ln xmlns:a="http://schemas.openxmlformats.org/drawingml/2006/main">
          <a:solidFill>
            <a:schemeClr val="bg1">
              <a:lumMod val="65000"/>
            </a:schemeClr>
          </a:solidFill>
          <a:headEnd type="none" w="med" len="med"/>
          <a:tailEnd type="none" w="med" len="med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sz="1050" b="1" i="1" dirty="0">
              <a:latin typeface="Times New Roman" pitchFamily="18" charset="0"/>
              <a:cs typeface="Times New Roman" pitchFamily="18" charset="0"/>
            </a:rPr>
            <a:t>Загальна чисельність пенсіонерів</a:t>
          </a:r>
        </a:p>
        <a:p xmlns:a="http://schemas.openxmlformats.org/drawingml/2006/main">
          <a:pPr algn="ctr"/>
          <a:r>
            <a:rPr lang="uk-UA" sz="105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            – 11 </a:t>
          </a:r>
          <a:r>
            <a:rPr lang="uk-UA" sz="105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241 834 особи;</a:t>
          </a:r>
          <a:endParaRPr lang="uk-UA" sz="1050" b="1" i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 algn="ctr"/>
          <a:r>
            <a:rPr lang="uk-UA" sz="1050" b="1" i="1" dirty="0">
              <a:latin typeface="Times New Roman" pitchFamily="18" charset="0"/>
              <a:cs typeface="Times New Roman" pitchFamily="18" charset="0"/>
            </a:rPr>
            <a:t>середній розмір пенсійної виплати</a:t>
          </a:r>
          <a:r>
            <a:rPr lang="uk-UA" sz="105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–  3 </a:t>
          </a:r>
          <a:r>
            <a:rPr lang="uk-UA" sz="105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393,54 </a:t>
          </a:r>
          <a:r>
            <a:rPr lang="uk-UA" sz="105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грн</a:t>
          </a:r>
          <a:endParaRPr lang="ru-RU" sz="1050" b="1" i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2397" y="2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41663" y="506413"/>
            <a:ext cx="3662362" cy="2536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300" y="3211555"/>
            <a:ext cx="7955918" cy="304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2397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F70BA2E-059C-44EF-8180-A74765CCAA7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1684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18"/>
            <a:ext cx="817245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07.07.2020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0832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07.07.2020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951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14" y="5486401"/>
            <a:ext cx="8297994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15" y="3852864"/>
            <a:ext cx="6646994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07.07.2020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980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07.07.2020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424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07.07.2020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147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07.07.2020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595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07.07.2020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353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220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07.07.2020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741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8"/>
            <a:ext cx="84201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07.07.2020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369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07.07.2020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70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53"/>
            <a:ext cx="1898650" cy="58515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53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07.07.2020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4662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78886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25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19B0651-EE4F-4900-A07F-96A6BFA9D0F0}" type="slidenum">
              <a:rPr lang="ru-RU" smtClean="0"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813" y="4033520"/>
            <a:ext cx="2367281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EAEBDE"/>
              </a:solidFill>
              <a:latin typeface="Calibri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54" y="1630680"/>
            <a:ext cx="2438399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mtClean="0">
                <a:solidFill>
                  <a:srgbClr val="EAEBDE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07.07.2020</a:t>
            </a:fld>
            <a:endParaRPr lang="ru-RU">
              <a:solidFill>
                <a:srgbClr val="EAEBD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127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883836437"/>
              </p:ext>
            </p:extLst>
          </p:nvPr>
        </p:nvGraphicFramePr>
        <p:xfrm>
          <a:off x="0" y="1385392"/>
          <a:ext cx="9140068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Прямоугольник 16"/>
          <p:cNvSpPr/>
          <p:nvPr/>
        </p:nvSpPr>
        <p:spPr bwMode="auto">
          <a:xfrm>
            <a:off x="848548" y="24160"/>
            <a:ext cx="8683625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1" i="0" u="none" strike="noStrike" kern="1200" baseline="0">
                <a:solidFill>
                  <a:srgbClr val="008000"/>
                </a:solidFill>
                <a:latin typeface="Book Antiqua"/>
                <a:ea typeface="Book Antiqua"/>
                <a:cs typeface="Book Antiqua"/>
              </a:defRPr>
            </a:pPr>
            <a:r>
              <a:rPr lang="uk-UA" sz="2200" b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РОЗПОДІЛ ПЕНСІОНЕРІВ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sz="1800" b="1" i="0" u="none" strike="noStrike" kern="1200" baseline="0">
                <a:solidFill>
                  <a:srgbClr val="008000"/>
                </a:solidFill>
                <a:latin typeface="Book Antiqua"/>
                <a:ea typeface="Book Antiqua"/>
                <a:cs typeface="Book Antiqua"/>
              </a:defRPr>
            </a:pPr>
            <a:r>
              <a:rPr lang="uk-UA" sz="2200" b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ПО ВИДАХ ТА РОЗМІРАХ ПРИЗНАЧЕНИХ ПЕНСІЙ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sz="1800" b="1" i="0" u="none" strike="noStrike" kern="1200" baseline="0">
                <a:solidFill>
                  <a:srgbClr val="008000"/>
                </a:solidFill>
                <a:latin typeface="Book Antiqua"/>
                <a:ea typeface="Book Antiqua"/>
                <a:cs typeface="Book Antiqua"/>
              </a:defRPr>
            </a:pPr>
            <a:r>
              <a:rPr lang="uk-UA" sz="2200" b="1" i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станом на </a:t>
            </a:r>
            <a:r>
              <a:rPr lang="uk-UA" sz="2200" b="1" i="1" dirty="0" smtClean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01.07.2020</a:t>
            </a:r>
            <a:endParaRPr lang="uk-UA" sz="2200" b="1" i="1" dirty="0">
              <a:solidFill>
                <a:srgbClr val="0070C0"/>
              </a:solidFill>
              <a:latin typeface="Times New Roman" pitchFamily="18" charset="0"/>
              <a:ea typeface="Book Antiqu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39678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4288535181"/>
              </p:ext>
            </p:extLst>
          </p:nvPr>
        </p:nvGraphicFramePr>
        <p:xfrm>
          <a:off x="128465" y="1181100"/>
          <a:ext cx="8958996" cy="5231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 bwMode="auto">
          <a:xfrm>
            <a:off x="740532" y="116632"/>
            <a:ext cx="8431539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0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uk-UA" sz="2000" b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СЕРЕДНІЙ РОЗМІР ПРИЗНАЧЕНОЇ ПЕНСІЙНОЇ ВИПЛАТИ</a:t>
            </a:r>
            <a:r>
              <a:rPr lang="uk-UA" sz="2200" b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
</a:t>
            </a:r>
            <a:r>
              <a:rPr lang="uk-UA" sz="2200" b="1" i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 станом на </a:t>
            </a:r>
            <a:r>
              <a:rPr lang="uk-UA" sz="2200" b="1" i="1" dirty="0" smtClean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01.07.2020</a:t>
            </a:r>
            <a:endParaRPr lang="uk-UA" sz="2200" b="1" i="1" dirty="0">
              <a:solidFill>
                <a:srgbClr val="0070C0"/>
              </a:solidFill>
              <a:latin typeface="Times New Roman" pitchFamily="18" charset="0"/>
              <a:ea typeface="Book Antiqu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46101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850106"/>
          </a:xfrm>
        </p:spPr>
        <p:txBody>
          <a:bodyPr/>
          <a:lstStyle/>
          <a:p>
            <a:pPr algn="ctr"/>
            <a: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Питома вага пенсіонерів за розмірами призначених </a:t>
            </a:r>
            <a:b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місячних пенсій у загальній їх чисельності </a:t>
            </a:r>
            <a:b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станом на </a:t>
            </a:r>
            <a:r>
              <a:rPr lang="uk-UA" sz="1800" b="1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01.07.2020</a:t>
            </a:r>
            <a:endParaRPr lang="uk-UA" dirty="0"/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030955336"/>
              </p:ext>
            </p:extLst>
          </p:nvPr>
        </p:nvGraphicFramePr>
        <p:xfrm>
          <a:off x="200473" y="1556792"/>
          <a:ext cx="9277031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80482632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11319</TotalTime>
  <Words>313</Words>
  <Application>Microsoft Office PowerPoint</Application>
  <PresentationFormat>Лист A4 (210x297 мм)</PresentationFormat>
  <Paragraphs>76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Соседство</vt:lpstr>
      <vt:lpstr>Презентация PowerPoint</vt:lpstr>
      <vt:lpstr>Презентация PowerPoint</vt:lpstr>
      <vt:lpstr>Питома вага пенсіонерів за розмірами призначених  місячних пенсій у загальній їх чисельності  станом на 01.07.2020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Rybchynska</cp:lastModifiedBy>
  <cp:revision>588</cp:revision>
  <cp:lastPrinted>2020-07-07T11:13:48Z</cp:lastPrinted>
  <dcterms:created xsi:type="dcterms:W3CDTF">2007-07-25T13:50:34Z</dcterms:created>
  <dcterms:modified xsi:type="dcterms:W3CDTF">2020-07-07T11:46:42Z</dcterms:modified>
</cp:coreProperties>
</file>