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99" r:id="rId2"/>
    <p:sldId id="500" r:id="rId3"/>
    <p:sldId id="501" r:id="rId4"/>
    <p:sldId id="502" r:id="rId5"/>
    <p:sldId id="503" r:id="rId6"/>
    <p:sldId id="504" r:id="rId7"/>
    <p:sldId id="505" r:id="rId8"/>
    <p:sldId id="506" r:id="rId9"/>
    <p:sldId id="498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4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3.3329630041106645E-2"/>
                  <c:y val="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7"/>
              <c:layout>
                <c:manualLayout>
                  <c:x val="-6.9436729252305401E-2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4.1662037551383278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2.9163426285968328E-2"/>
                  <c:y val="-3.9977039588193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409984"/>
        <c:axId val="68440448"/>
      </c:lineChart>
      <c:catAx>
        <c:axId val="6840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68440448"/>
        <c:crosses val="autoZero"/>
        <c:auto val="1"/>
        <c:lblAlgn val="ctr"/>
        <c:lblOffset val="100"/>
        <c:noMultiLvlLbl val="0"/>
      </c:catAx>
      <c:valAx>
        <c:axId val="6844044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684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6745293106013021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4.6178443941011386E-2"/>
                  <c:y val="-4.520145982969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3"/>
              <c:layout>
                <c:manualLayout>
                  <c:x val="-1.2269168160059509E-2"/>
                  <c:y val="-3.160807367074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7F-464C-896D-A9A4315B3232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2.9163426285968328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55360"/>
        <c:axId val="87085824"/>
      </c:lineChart>
      <c:catAx>
        <c:axId val="8705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87085824"/>
        <c:crosses val="autoZero"/>
        <c:auto val="1"/>
        <c:lblAlgn val="ctr"/>
        <c:lblOffset val="100"/>
        <c:noMultiLvlLbl val="0"/>
      </c:catAx>
      <c:valAx>
        <c:axId val="8708582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8705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січень-травень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1921.6</c:v>
                </c:pt>
                <c:pt idx="1">
                  <c:v>1753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січень-травень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1484.3</c:v>
                </c:pt>
                <c:pt idx="1">
                  <c:v>1603.7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3103232"/>
        <c:axId val="33113216"/>
        <c:axId val="0"/>
      </c:bar3DChart>
      <c:catAx>
        <c:axId val="3310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  <c:crossAx val="33113216"/>
        <c:crosses val="autoZero"/>
        <c:auto val="1"/>
        <c:lblAlgn val="ctr"/>
        <c:lblOffset val="100"/>
        <c:noMultiLvlLbl val="0"/>
      </c:catAx>
      <c:valAx>
        <c:axId val="3311321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33103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281046745293E-3"/>
                  <c:y val="0.44865795502328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621950387578774E-2"/>
                      <c:h val="7.59057713699884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3.642382815163652E-4"/>
                  <c:y val="0.470179297940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1.8999470907122419E-3"/>
                  <c:y val="0.43080096734122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869304085783848E-2"/>
                      <c:h val="9.44841443626353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  <c:pt idx="14">
                  <c:v>1939.8</c:v>
                </c:pt>
                <c:pt idx="15">
                  <c:v>1935.7</c:v>
                </c:pt>
                <c:pt idx="16">
                  <c:v>1938.4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319104"/>
        <c:axId val="2032025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6038500595450407E-2"/>
                  <c:y val="-5.998542356053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4097318182294237E-2"/>
                  <c:y val="-5.07627454697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3.3232174982506871E-2"/>
                  <c:y val="-6.239742700881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7451369925758739E-2"/>
                  <c:y val="-5.3726976890050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4.4884023607513396E-2"/>
                  <c:y val="-5.5152275626196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4.6014867743739973E-2"/>
                  <c:y val="-6.4488263610653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2.9838180747948084E-2"/>
                  <c:y val="-0.11331107373442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4.868391816113999E-2"/>
                  <c:y val="-4.23092933415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2.2663661152659564E-2"/>
                  <c:y val="-6.0754852836323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3.4125228775750062E-2"/>
                  <c:y val="-9.607072491242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4.1093143646807391E-2"/>
                  <c:y val="-5.7498006550608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-6.675850341365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2.5332627876163343E-2"/>
                  <c:y val="-4.7982674328562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</c:strCache>
            </c:strRef>
          </c:cat>
          <c:val>
            <c:numRef>
              <c:f>Лист1!$C$2:$C$18</c:f>
              <c:numCache>
                <c:formatCode>0.0</c:formatCode>
                <c:ptCount val="17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>
                  <c:v>100.28850188837599</c:v>
                </c:pt>
                <c:pt idx="8">
                  <c:v>100.37658873372037</c:v>
                </c:pt>
                <c:pt idx="9">
                  <c:v>100.2865926736491</c:v>
                </c:pt>
                <c:pt idx="1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  <c:pt idx="14">
                  <c:v>100.30508299291587</c:v>
                </c:pt>
                <c:pt idx="15">
                  <c:v>99.788638003917924</c:v>
                </c:pt>
                <c:pt idx="16">
                  <c:v>100.1394844242393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22944"/>
        <c:axId val="20321408"/>
      </c:lineChart>
      <c:catAx>
        <c:axId val="2631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0256"/>
        <c:crosses val="autoZero"/>
        <c:auto val="1"/>
        <c:lblAlgn val="ctr"/>
        <c:lblOffset val="100"/>
        <c:noMultiLvlLbl val="0"/>
      </c:catAx>
      <c:valAx>
        <c:axId val="20320256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319104"/>
        <c:crosses val="autoZero"/>
        <c:crossBetween val="between"/>
      </c:valAx>
      <c:valAx>
        <c:axId val="20321408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0322944"/>
        <c:crosses val="max"/>
        <c:crossBetween val="between"/>
      </c:valAx>
      <c:catAx>
        <c:axId val="20322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21408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</c:v>
                </c:pt>
                <c:pt idx="1">
                  <c:v>грудень 2019</c:v>
                </c:pt>
                <c:pt idx="2">
                  <c:v>травень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1078.5999999999999</c:v>
                </c:pt>
                <c:pt idx="1">
                  <c:v>895</c:v>
                </c:pt>
                <c:pt idx="2">
                  <c:v>2042.7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13608904566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</c:v>
                </c:pt>
                <c:pt idx="1">
                  <c:v>грудень 2019</c:v>
                </c:pt>
                <c:pt idx="2">
                  <c:v>травень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611.79999999999995</c:v>
                </c:pt>
                <c:pt idx="1">
                  <c:v>357.1</c:v>
                </c:pt>
                <c:pt idx="2">
                  <c:v>435.4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</c:v>
                </c:pt>
                <c:pt idx="1">
                  <c:v>грудень 2019</c:v>
                </c:pt>
                <c:pt idx="2">
                  <c:v>травень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6467.1</c:v>
                </c:pt>
                <c:pt idx="1">
                  <c:v>6082.9</c:v>
                </c:pt>
                <c:pt idx="2">
                  <c:v>5535.3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</c:v>
                </c:pt>
                <c:pt idx="1">
                  <c:v>грудень 2019</c:v>
                </c:pt>
                <c:pt idx="2">
                  <c:v>травень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2187.6999999999998</c:v>
                </c:pt>
                <c:pt idx="1">
                  <c:v>2928.1</c:v>
                </c:pt>
                <c:pt idx="2">
                  <c:v>1820.4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276608"/>
        <c:axId val="26278144"/>
        <c:axId val="0"/>
      </c:bar3DChart>
      <c:catAx>
        <c:axId val="26276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6278144"/>
        <c:crosses val="autoZero"/>
        <c:auto val="1"/>
        <c:lblAlgn val="ctr"/>
        <c:lblOffset val="100"/>
        <c:noMultiLvlLbl val="0"/>
      </c:catAx>
      <c:valAx>
        <c:axId val="26278144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6276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травень 2019 року (10 345,2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54.5</c:v>
                </c:pt>
                <c:pt idx="1">
                  <c:v>724.8</c:v>
                </c:pt>
                <c:pt idx="2">
                  <c:v>2472.3000000000002</c:v>
                </c:pt>
                <c:pt idx="3">
                  <c:v>3086.4</c:v>
                </c:pt>
                <c:pt idx="4">
                  <c:v>2316.6999999999998</c:v>
                </c:pt>
                <c:pt idx="5">
                  <c:v>1690.5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2949</c:v>
                </c:pt>
                <c:pt idx="4">
                  <c:v>2133.6</c:v>
                </c:pt>
                <c:pt idx="5">
                  <c:v>1252.0999999999999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травень 2020 року (9 833,8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44.8</c:v>
                </c:pt>
                <c:pt idx="1">
                  <c:v>801.1</c:v>
                </c:pt>
                <c:pt idx="2">
                  <c:v>2516.6</c:v>
                </c:pt>
                <c:pt idx="3">
                  <c:v>3069.2</c:v>
                </c:pt>
                <c:pt idx="4">
                  <c:v>924.1</c:v>
                </c:pt>
                <c:pt idx="5">
                  <c:v>2478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65728"/>
        <c:axId val="28667264"/>
      </c:barChart>
      <c:catAx>
        <c:axId val="28665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7264"/>
        <c:crosses val="autoZero"/>
        <c:auto val="1"/>
        <c:lblAlgn val="ctr"/>
        <c:lblOffset val="100"/>
        <c:tickLblSkip val="1"/>
        <c:noMultiLvlLbl val="0"/>
      </c:catAx>
      <c:valAx>
        <c:axId val="286672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665728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травень 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8331.2000000000007</c:v>
                </c:pt>
                <c:pt idx="1">
                  <c:v>276.79999999999859</c:v>
                </c:pt>
                <c:pt idx="2">
                  <c:v>144.19999999999999</c:v>
                </c:pt>
                <c:pt idx="3">
                  <c:v>1081.5999999999999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1266.2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47745488596507E-2"/>
                  <c:y val="-8.320082430142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318218610632E-2"/>
                  <c:y val="-5.1497828308635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</c:v>
                </c:pt>
                <c:pt idx="1">
                  <c:v>грудень 2019</c:v>
                </c:pt>
                <c:pt idx="2">
                  <c:v>травень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10345.200000000001</c:v>
                </c:pt>
                <c:pt idx="1">
                  <c:v>10263.1</c:v>
                </c:pt>
                <c:pt idx="2">
                  <c:v>9833.7999999999993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</c:v>
                </c:pt>
                <c:pt idx="1">
                  <c:v>грудень 2019</c:v>
                </c:pt>
                <c:pt idx="2">
                  <c:v>травень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1276.9000000000001</c:v>
                </c:pt>
                <c:pt idx="1">
                  <c:v>1223.2</c:v>
                </c:pt>
                <c:pt idx="2">
                  <c:v>1159.0999999999999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</c:v>
                </c:pt>
                <c:pt idx="1">
                  <c:v>грудень 2019</c:v>
                </c:pt>
                <c:pt idx="2">
                  <c:v>травень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405.1</c:v>
                </c:pt>
                <c:pt idx="1">
                  <c:v>409.9</c:v>
                </c:pt>
                <c:pt idx="2">
                  <c:v>405.1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</c:v>
                </c:pt>
                <c:pt idx="1">
                  <c:v>грудень 2019</c:v>
                </c:pt>
                <c:pt idx="2">
                  <c:v>травень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1259.3</c:v>
                </c:pt>
                <c:pt idx="1">
                  <c:v>1275.3</c:v>
                </c:pt>
                <c:pt idx="2">
                  <c:v>1335.4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</c:v>
                </c:pt>
                <c:pt idx="1">
                  <c:v>грудень 2019</c:v>
                </c:pt>
                <c:pt idx="2">
                  <c:v>травень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2.2000000000000002</c:v>
                </c:pt>
                <c:pt idx="1">
                  <c:v>5.9</c:v>
                </c:pt>
                <c:pt idx="2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98976"/>
        <c:axId val="28800512"/>
        <c:axId val="0"/>
      </c:bar3DChart>
      <c:catAx>
        <c:axId val="2879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8800512"/>
        <c:crosses val="autoZero"/>
        <c:auto val="1"/>
        <c:lblAlgn val="ctr"/>
        <c:lblOffset val="100"/>
        <c:noMultiLvlLbl val="0"/>
      </c:catAx>
      <c:valAx>
        <c:axId val="28800512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2879897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294066532290062"/>
          <c:h val="0.86038713928408139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 </c:v>
                </c:pt>
                <c:pt idx="1">
                  <c:v>грудень 2019 </c:v>
                </c:pt>
                <c:pt idx="2">
                  <c:v>травень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221427</c:v>
                </c:pt>
                <c:pt idx="1">
                  <c:v>221316</c:v>
                </c:pt>
                <c:pt idx="2">
                  <c:v>144215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травень 2019 </c:v>
                </c:pt>
                <c:pt idx="1">
                  <c:v>грудень 2019 </c:v>
                </c:pt>
                <c:pt idx="2">
                  <c:v>травень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33953</c:v>
                </c:pt>
                <c:pt idx="1">
                  <c:v>38445</c:v>
                </c:pt>
                <c:pt idx="2">
                  <c:v>17209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970432"/>
        <c:axId val="29971968"/>
        <c:axId val="0"/>
      </c:bar3DChart>
      <c:catAx>
        <c:axId val="29970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29971968"/>
        <c:crosses val="autoZero"/>
        <c:auto val="1"/>
        <c:lblAlgn val="ctr"/>
        <c:lblOffset val="100"/>
        <c:noMultiLvlLbl val="0"/>
      </c:catAx>
      <c:valAx>
        <c:axId val="299719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9970432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86778947670654"/>
          <c:y val="9.1848592971979642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20027150143766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3113764072395E-3"/>
                  <c:y val="0.25894776210069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4.7207789644194914E-3"/>
                  <c:y val="0.2208203605922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1.2780383500061989E-3"/>
                  <c:y val="0.16115032317515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</c:strCache>
            </c:strRef>
          </c:cat>
          <c:val>
            <c:numRef>
              <c:f>Лист1!$B$2:$B$18</c:f>
              <c:numCache>
                <c:formatCode>0.0</c:formatCode>
                <c:ptCount val="17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  <c:pt idx="13">
                  <c:v>34.200000000000003</c:v>
                </c:pt>
                <c:pt idx="14">
                  <c:v>46.2</c:v>
                </c:pt>
                <c:pt idx="15">
                  <c:v>37.9</c:v>
                </c:pt>
                <c:pt idx="16">
                  <c:v>39.299999999999997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464832"/>
        <c:axId val="7524057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91536215169899E-2"/>
                  <c:y val="-0.10774004913078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6043362735515548E-2"/>
                  <c:y val="-8.3269087821981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5.8615047801086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4.0513040763076956E-2"/>
                  <c:y val="-7.1094633404941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16340762241E-2"/>
                  <c:y val="-6.84100388347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4.4105785646008686E-2"/>
                  <c:y val="-4.4323897407989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2.9394882050142672E-2"/>
                  <c:y val="-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1.6614498550080681E-2"/>
                  <c:y val="-7.6219747447710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</c:strCache>
            </c:strRef>
          </c:cat>
          <c:val>
            <c:numRef>
              <c:f>Лист1!$C$2:$C$18</c:f>
              <c:numCache>
                <c:formatCode>0.0</c:formatCode>
                <c:ptCount val="17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100.35335689045937</c:v>
                </c:pt>
                <c:pt idx="11">
                  <c:v>99.647887323943678</c:v>
                </c:pt>
                <c:pt idx="12">
                  <c:v>129.32862190812722</c:v>
                </c:pt>
                <c:pt idx="13">
                  <c:v>93.442622950819683</c:v>
                </c:pt>
                <c:pt idx="14">
                  <c:v>135.08771929824562</c:v>
                </c:pt>
                <c:pt idx="15">
                  <c:v>82.034632034632025</c:v>
                </c:pt>
                <c:pt idx="16">
                  <c:v>103.69393139841688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43904"/>
        <c:axId val="75242112"/>
      </c:lineChart>
      <c:catAx>
        <c:axId val="31464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0576"/>
        <c:crosses val="autoZero"/>
        <c:auto val="1"/>
        <c:lblAlgn val="ctr"/>
        <c:lblOffset val="100"/>
        <c:noMultiLvlLbl val="1"/>
      </c:catAx>
      <c:valAx>
        <c:axId val="7524057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1464832"/>
        <c:crosses val="autoZero"/>
        <c:crossBetween val="between"/>
      </c:valAx>
      <c:valAx>
        <c:axId val="7524211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75243904"/>
        <c:crosses val="max"/>
        <c:crossBetween val="between"/>
      </c:valAx>
      <c:catAx>
        <c:axId val="75243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242112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21266343573651211"/>
          <c:y val="0.85366132229859526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травень 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-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травень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2020</a:t>
          </a:r>
        </a:p>
      </cdr:txBody>
    </cdr:sp>
  </cdr:relSizeAnchor>
  <cdr:relSizeAnchor xmlns:cdr="http://schemas.openxmlformats.org/drawingml/2006/chartDrawing">
    <cdr:from>
      <cdr:x>0.56522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17" y="3744428"/>
          <a:ext cx="1296071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травень 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- травень 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10 345,2</a:t>
          </a: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9 833,8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25,2%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0.41169</cdr:x>
      <cdr:y>0.09454</cdr:y>
    </cdr:from>
    <cdr:to>
      <cdr:x>0.51592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8890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16,4%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22,4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29,8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0.44069</cdr:x>
      <cdr:y>0.51997</cdr:y>
    </cdr:from>
    <cdr:to>
      <cdr:x>0.50508</cdr:x>
      <cdr:y>0.58123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376936" y="3168352"/>
          <a:ext cx="639522" cy="373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23,9%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0.38269</cdr:x>
      <cdr:y>0.8036</cdr:y>
    </cdr:from>
    <cdr:to>
      <cdr:x>0.44708</cdr:x>
      <cdr:y>0.85087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800872" y="4896544"/>
          <a:ext cx="639522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0.34161</cdr:x>
      <cdr:y>0.16545</cdr:y>
    </cdr:from>
    <cdr:to>
      <cdr:x>0.44176</cdr:x>
      <cdr:y>0.2022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131840" y="1008112"/>
          <a:ext cx="918176" cy="223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9,4%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0.48419</cdr:x>
      <cdr:y>0.45283</cdr:y>
    </cdr:from>
    <cdr:to>
      <cdr:x>0.56779</cdr:x>
      <cdr:y>0.50184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808984" y="2759203"/>
          <a:ext cx="83031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25,6%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8,1%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0.40444</cdr:x>
      <cdr:y>0.48227</cdr:y>
    </cdr:from>
    <cdr:to>
      <cdr:x>0.4741</cdr:x>
      <cdr:y>0.51772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016896" y="2938644"/>
          <a:ext cx="69186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0.31744</cdr:x>
      <cdr:y>0.62633</cdr:y>
    </cdr:from>
    <cdr:to>
      <cdr:x>0.40104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152800" y="3816424"/>
          <a:ext cx="830317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0.36819</cdr:x>
      <cdr:y>0.76814</cdr:y>
    </cdr:from>
    <cdr:to>
      <cdr:x>0.43786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656856" y="4680520"/>
          <a:ext cx="691963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0.06241</cdr:y>
    </cdr:from>
    <cdr:to>
      <cdr:x>0.44526</cdr:x>
      <cdr:y>0.11142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491880" y="380257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1 502,6</a:t>
          </a: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(1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5,2</a:t>
          </a:r>
          <a:r>
            <a:rPr lang="en-US" sz="12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4 723,0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2 042,7 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lang="uk-UA" sz="10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20,8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0.12133</cdr:x>
      <cdr:y>0</cdr:y>
    </cdr:from>
    <cdr:to>
      <cdr:x>0.288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11573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13 288,7</a:t>
          </a:r>
        </a:p>
      </cdr:txBody>
    </cdr:sp>
  </cdr:relSizeAnchor>
  <cdr:relSizeAnchor xmlns:cdr="http://schemas.openxmlformats.org/drawingml/2006/chartDrawing">
    <cdr:from>
      <cdr:x>0.60241</cdr:x>
      <cdr:y>0</cdr:y>
    </cdr:from>
    <cdr:to>
      <cdr:x>0.7513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600400" y="0"/>
          <a:ext cx="889867" cy="367641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12 735,1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08.07.2020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738188"/>
            <a:ext cx="4945062" cy="3708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08.07.2020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136917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1573194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51523" y="1052737"/>
          <a:ext cx="828092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312896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4169426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153319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954932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</a:t>
            </a:r>
            <a:r>
              <a:rPr lang="uk-UA" sz="24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застрахованих осіб,</a:t>
            </a:r>
            <a:r>
              <a:rPr lang="uk-UA" sz="18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-15109" y="3681028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/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8 331,2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3596318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3920275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315270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20044</TotalTime>
  <Words>434</Words>
  <Application>Microsoft Office PowerPoint</Application>
  <PresentationFormat>Экран (4:3)</PresentationFormat>
  <Paragraphs>230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 Antiqua</vt:lpstr>
      <vt:lpstr>Calibri</vt:lpstr>
      <vt:lpstr>Cambria</vt:lpstr>
      <vt:lpstr>Times New Roman</vt:lpstr>
      <vt:lpstr>Соседство</vt:lpstr>
      <vt:lpstr>Чисельність застрахованих осіб  (за даними реєстру застрахованих осіб), тис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Dubik Tetyana</cp:lastModifiedBy>
  <cp:revision>952</cp:revision>
  <cp:lastPrinted>2020-06-03T14:45:15Z</cp:lastPrinted>
  <dcterms:created xsi:type="dcterms:W3CDTF">2018-04-19T14:24:12Z</dcterms:created>
  <dcterms:modified xsi:type="dcterms:W3CDTF">2020-07-08T12:21:33Z</dcterms:modified>
</cp:coreProperties>
</file>