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7" r:id="rId2"/>
    <p:sldId id="368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110" d="100"/>
          <a:sy n="110" d="100"/>
        </p:scale>
        <p:origin x="-1368" y="-24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578192133361119"/>
                  <c:y val="-0.1801542884123986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916,6 </a:t>
                    </a:r>
                    <a:endParaRPr lang="ru-RU" sz="1200" b="1" i="0" baseline="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51,9%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8543901819343009E-2"/>
                  <c:y val="0.27481130568825685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809,9</a:t>
                    </a:r>
                    <a:endParaRPr lang="ru-RU" sz="1200" b="1" baseline="0" dirty="0" smtClean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37,2%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364,9 </a:t>
                    </a:r>
                    <a:endParaRPr lang="ru-RU" sz="1200" b="1" i="0" baseline="0" dirty="0" smtClean="0">
                      <a:solidFill>
                        <a:srgbClr val="FF6600"/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4,8%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0973910986472904E-2"/>
                  <c:y val="-0.16174938895678259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458,7</a:t>
                    </a:r>
                    <a:endParaRPr lang="uk-UA" sz="1200" b="1" i="0" baseline="0" dirty="0" smtClean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6,1%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3916.6</c:v>
                </c:pt>
                <c:pt idx="1">
                  <c:v>2809.9</c:v>
                </c:pt>
                <c:pt idx="2">
                  <c:v>364.9</c:v>
                </c:pt>
                <c:pt idx="3">
                  <c:v>458.7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773941718823609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771092715974606E-2"/>
                  <c:y val="-2.1801589946796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6296408461762792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2051282051282048E-2"/>
                  <c:y val="-5.8544806749867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3155072"/>
        <c:axId val="173156608"/>
      </c:lineChart>
      <c:catAx>
        <c:axId val="173155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73156608"/>
        <c:crosses val="autoZero"/>
        <c:auto val="0"/>
        <c:lblAlgn val="ctr"/>
        <c:lblOffset val="100"/>
        <c:tickLblSkip val="1"/>
        <c:noMultiLvlLbl val="0"/>
      </c:catAx>
      <c:valAx>
        <c:axId val="173156608"/>
        <c:scaling>
          <c:orientation val="minMax"/>
          <c:max val="32000"/>
          <c:min val="20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7315507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550,1 </a:t>
          </a:r>
          <a:r>
            <a:rPr lang="uk-UA" sz="1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0.59836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334593" y="3312368"/>
          <a:ext cx="358080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січень-липень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2019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163 559,1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млн грн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січень-липень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2020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192 416,1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10.08.2020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10.08.2020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01.08.2020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тис осіб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124170533"/>
              </p:ext>
            </p:extLst>
          </p:nvPr>
        </p:nvGraphicFramePr>
        <p:xfrm>
          <a:off x="56462" y="764704"/>
          <a:ext cx="903099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0209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2019-2020 років, млн грн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39707633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8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10973</TotalTime>
  <Words>124</Words>
  <Application>Microsoft Office PowerPoint</Application>
  <PresentationFormat>Лист A4 (210x297 мм)</PresentationFormat>
  <Paragraphs>38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Соседство</vt:lpstr>
      <vt:lpstr>Розподіл банків, уповноважених на здійснення пенсійної виплати,  за чисельністю пенсіонерів, станом на 01.08.2020, тис осіб </vt:lpstr>
      <vt:lpstr>Динаміка зростання обсягів пенсійних виплат  через поточні рахунки пенсіонерів та одержувачів допомоги  в установах банків впродовж 2019-2020 років, млн грн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605</cp:revision>
  <cp:lastPrinted>2020-08-10T10:35:45Z</cp:lastPrinted>
  <dcterms:created xsi:type="dcterms:W3CDTF">2007-07-25T13:50:34Z</dcterms:created>
  <dcterms:modified xsi:type="dcterms:W3CDTF">2020-08-10T10:36:31Z</dcterms:modified>
</cp:coreProperties>
</file>