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9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3.3329630041106645E-2"/>
                  <c:y val="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7"/>
              <c:layout>
                <c:manualLayout>
                  <c:x val="-6.9436729252305401E-2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4.1662037551383278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409984"/>
        <c:axId val="68440448"/>
      </c:lineChart>
      <c:catAx>
        <c:axId val="684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68440448"/>
        <c:crosses val="autoZero"/>
        <c:auto val="1"/>
        <c:lblAlgn val="ctr"/>
        <c:lblOffset val="100"/>
        <c:noMultiLvlLbl val="0"/>
      </c:catAx>
      <c:valAx>
        <c:axId val="6844044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684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6745293106013021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55360"/>
        <c:axId val="87085824"/>
      </c:lineChart>
      <c:catAx>
        <c:axId val="870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7085824"/>
        <c:crosses val="autoZero"/>
        <c:auto val="1"/>
        <c:lblAlgn val="ctr"/>
        <c:lblOffset val="100"/>
        <c:noMultiLvlLbl val="0"/>
      </c:catAx>
      <c:valAx>
        <c:axId val="870858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870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січень-червень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2293.6</c:v>
                </c:pt>
                <c:pt idx="1">
                  <c:v>2139.4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січень-червень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1800.7</c:v>
                </c:pt>
                <c:pt idx="1">
                  <c:v>1949.5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103232"/>
        <c:axId val="33113216"/>
        <c:axId val="0"/>
      </c:bar3DChart>
      <c:catAx>
        <c:axId val="3310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33113216"/>
        <c:crosses val="autoZero"/>
        <c:auto val="1"/>
        <c:lblAlgn val="ctr"/>
        <c:lblOffset val="100"/>
        <c:noMultiLvlLbl val="0"/>
      </c:catAx>
      <c:valAx>
        <c:axId val="331132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33103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8999470907122419E-3"/>
                  <c:y val="0.43080096734122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69304085783848E-2"/>
                      <c:h val="9.4484144362635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  <c:pt idx="17">
                  <c:v>1944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319104"/>
        <c:axId val="203202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7451369925758739E-2"/>
                  <c:y val="-5.3726976890050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4.6014867743739973E-2"/>
                  <c:y val="-6.4488263610653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2.9838180747948084E-2"/>
                  <c:y val="-0.11331107373442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</c:strCache>
            </c:strRef>
          </c:cat>
          <c:val>
            <c:numRef>
              <c:f>Лист1!$C$2:$C$19</c:f>
              <c:numCache>
                <c:formatCode>0.0</c:formatCode>
                <c:ptCount val="18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  <c:pt idx="17">
                  <c:v>100.28889806025587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22944"/>
        <c:axId val="20321408"/>
      </c:lineChart>
      <c:catAx>
        <c:axId val="2631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0256"/>
        <c:crosses val="autoZero"/>
        <c:auto val="1"/>
        <c:lblAlgn val="ctr"/>
        <c:lblOffset val="100"/>
        <c:noMultiLvlLbl val="0"/>
      </c:catAx>
      <c:valAx>
        <c:axId val="20320256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319104"/>
        <c:crosses val="autoZero"/>
        <c:crossBetween val="between"/>
      </c:valAx>
      <c:valAx>
        <c:axId val="20321408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2944"/>
        <c:crosses val="max"/>
        <c:crossBetween val="between"/>
      </c:valAx>
      <c:catAx>
        <c:axId val="20322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2140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1095.5999999999999</c:v>
                </c:pt>
                <c:pt idx="1">
                  <c:v>895</c:v>
                </c:pt>
                <c:pt idx="2">
                  <c:v>1527.8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560</c:v>
                </c:pt>
                <c:pt idx="1">
                  <c:v>357.1</c:v>
                </c:pt>
                <c:pt idx="2">
                  <c:v>451.7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6237.7</c:v>
                </c:pt>
                <c:pt idx="1">
                  <c:v>6082.9</c:v>
                </c:pt>
                <c:pt idx="2">
                  <c:v>5707.2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2423.1</c:v>
                </c:pt>
                <c:pt idx="1">
                  <c:v>2928.1</c:v>
                </c:pt>
                <c:pt idx="2">
                  <c:v>2206.1999999999998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76608"/>
        <c:axId val="26278144"/>
        <c:axId val="0"/>
      </c:bar3DChart>
      <c:catAx>
        <c:axId val="26276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278144"/>
        <c:crosses val="autoZero"/>
        <c:auto val="1"/>
        <c:lblAlgn val="ctr"/>
        <c:lblOffset val="100"/>
        <c:noMultiLvlLbl val="0"/>
      </c:catAx>
      <c:valAx>
        <c:axId val="26278144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276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червень 2019 року (10 316,4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56.7</c:v>
                </c:pt>
                <c:pt idx="1">
                  <c:v>812.7</c:v>
                </c:pt>
                <c:pt idx="2">
                  <c:v>2591.9</c:v>
                </c:pt>
                <c:pt idx="3">
                  <c:v>3003.6</c:v>
                </c:pt>
                <c:pt idx="4">
                  <c:v>2195.9</c:v>
                </c:pt>
                <c:pt idx="5">
                  <c:v>1655.6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2949</c:v>
                </c:pt>
                <c:pt idx="4">
                  <c:v>2133.6</c:v>
                </c:pt>
                <c:pt idx="5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червень 2020 року (9 892,9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49.7</c:v>
                </c:pt>
                <c:pt idx="1">
                  <c:v>1006.8</c:v>
                </c:pt>
                <c:pt idx="2">
                  <c:v>2695</c:v>
                </c:pt>
                <c:pt idx="3">
                  <c:v>3070.2</c:v>
                </c:pt>
                <c:pt idx="4">
                  <c:v>1091.7</c:v>
                </c:pt>
                <c:pt idx="5">
                  <c:v>1979.5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65728"/>
        <c:axId val="28667264"/>
      </c:barChart>
      <c:catAx>
        <c:axId val="2866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7264"/>
        <c:crosses val="autoZero"/>
        <c:auto val="1"/>
        <c:lblAlgn val="ctr"/>
        <c:lblOffset val="100"/>
        <c:tickLblSkip val="1"/>
        <c:noMultiLvlLbl val="0"/>
      </c:catAx>
      <c:valAx>
        <c:axId val="286672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5728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травень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8356.6</c:v>
                </c:pt>
                <c:pt idx="1">
                  <c:v>317.59999999999923</c:v>
                </c:pt>
                <c:pt idx="2">
                  <c:v>168.4</c:v>
                </c:pt>
                <c:pt idx="3">
                  <c:v>1050.3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719.8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10316.4</c:v>
                </c:pt>
                <c:pt idx="1">
                  <c:v>10263.1</c:v>
                </c:pt>
                <c:pt idx="2">
                  <c:v>9892.9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1275.4000000000001</c:v>
                </c:pt>
                <c:pt idx="1">
                  <c:v>1223.2</c:v>
                </c:pt>
                <c:pt idx="2">
                  <c:v>1143.5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398.5</c:v>
                </c:pt>
                <c:pt idx="1">
                  <c:v>409.9</c:v>
                </c:pt>
                <c:pt idx="2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1261.9000000000001</c:v>
                </c:pt>
                <c:pt idx="1">
                  <c:v>1275.3</c:v>
                </c:pt>
                <c:pt idx="2">
                  <c:v>1338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</c:v>
                </c:pt>
                <c:pt idx="1">
                  <c:v>грудень 2019</c:v>
                </c:pt>
                <c:pt idx="2">
                  <c:v>червень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2.7</c:v>
                </c:pt>
                <c:pt idx="1">
                  <c:v>5.9</c:v>
                </c:pt>
                <c:pt idx="2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98976"/>
        <c:axId val="28800512"/>
        <c:axId val="0"/>
      </c:bar3DChart>
      <c:catAx>
        <c:axId val="2879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800512"/>
        <c:crosses val="autoZero"/>
        <c:auto val="1"/>
        <c:lblAlgn val="ctr"/>
        <c:lblOffset val="100"/>
        <c:noMultiLvlLbl val="0"/>
      </c:catAx>
      <c:valAx>
        <c:axId val="28800512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287989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 </c:v>
                </c:pt>
                <c:pt idx="1">
                  <c:v>грудень 2019 </c:v>
                </c:pt>
                <c:pt idx="2">
                  <c:v>червень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242450</c:v>
                </c:pt>
                <c:pt idx="1">
                  <c:v>221316</c:v>
                </c:pt>
                <c:pt idx="2">
                  <c:v>168361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червень 2019 </c:v>
                </c:pt>
                <c:pt idx="1">
                  <c:v>грудень 2019 </c:v>
                </c:pt>
                <c:pt idx="2">
                  <c:v>червень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52544</c:v>
                </c:pt>
                <c:pt idx="1">
                  <c:v>38445</c:v>
                </c:pt>
                <c:pt idx="2">
                  <c:v>19624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970432"/>
        <c:axId val="29971968"/>
        <c:axId val="0"/>
      </c:bar3DChart>
      <c:catAx>
        <c:axId val="2997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9971968"/>
        <c:crosses val="autoZero"/>
        <c:auto val="1"/>
        <c:lblAlgn val="ctr"/>
        <c:lblOffset val="100"/>
        <c:noMultiLvlLbl val="0"/>
      </c:catAx>
      <c:valAx>
        <c:axId val="299719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9970432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86778947670654"/>
          <c:y val="9.1848592971979642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</c:strCache>
            </c:strRef>
          </c:cat>
          <c:val>
            <c:numRef>
              <c:f>Лист1!$B$2:$B$19</c:f>
              <c:numCache>
                <c:formatCode>0.0</c:formatCode>
                <c:ptCount val="18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  <c:pt idx="16">
                  <c:v>39.299999999999997</c:v>
                </c:pt>
                <c:pt idx="17">
                  <c:v>36.200000000000003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64832"/>
        <c:axId val="7524057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91536215169899E-2"/>
                  <c:y val="-0.107740049130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6043362735515548E-2"/>
                  <c:y val="-8.3269087821981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5.861504780108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4.4105785646008686E-2"/>
                  <c:y val="-4.4323897407989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9394882050142672E-2"/>
                  <c:y val="-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</c:strCache>
            </c:strRef>
          </c:cat>
          <c:val>
            <c:numRef>
              <c:f>Лист1!$C$2:$C$19</c:f>
              <c:numCache>
                <c:formatCode>0.0</c:formatCode>
                <c:ptCount val="18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  <c:pt idx="16">
                  <c:v>103.69393139841688</c:v>
                </c:pt>
                <c:pt idx="17">
                  <c:v>92.111959287531818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43904"/>
        <c:axId val="75242112"/>
      </c:lineChart>
      <c:catAx>
        <c:axId val="3146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0576"/>
        <c:crosses val="autoZero"/>
        <c:auto val="1"/>
        <c:lblAlgn val="ctr"/>
        <c:lblOffset val="100"/>
        <c:noMultiLvlLbl val="1"/>
      </c:catAx>
      <c:valAx>
        <c:axId val="752405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1464832"/>
        <c:crosses val="autoZero"/>
        <c:crossBetween val="between"/>
      </c:valAx>
      <c:valAx>
        <c:axId val="7524211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3904"/>
        <c:crosses val="max"/>
        <c:crossBetween val="between"/>
      </c:valAx>
      <c:catAx>
        <c:axId val="7524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242112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червень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-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червень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2020</a:t>
          </a:r>
        </a:p>
      </cdr:txBody>
    </cdr:sp>
  </cdr:relSizeAnchor>
  <cdr:relSizeAnchor xmlns:cdr="http://schemas.openxmlformats.org/drawingml/2006/chartDrawing">
    <cdr:from>
      <cdr:x>0.56522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17" y="3744428"/>
          <a:ext cx="1296071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червень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- червень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10 316,4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9 892,9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0.41169</cdr:x>
      <cdr:y>0.09454</cdr:y>
    </cdr:from>
    <cdr:to>
      <cdr:x>0.51592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890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16,0%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21,3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29,1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0.44069</cdr:x>
      <cdr:y>0.51997</cdr:y>
    </cdr:from>
    <cdr:to>
      <cdr:x>0.50508</cdr:x>
      <cdr:y>0.58123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6936" y="3168352"/>
          <a:ext cx="639522" cy="37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0.38269</cdr:x>
      <cdr:y>0.8036</cdr:y>
    </cdr:from>
    <cdr:to>
      <cdr:x>0.44708</cdr:x>
      <cdr:y>0.85087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800872" y="4896544"/>
          <a:ext cx="639522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0.16545</cdr:y>
    </cdr:from>
    <cdr:to>
      <cdr:x>0.44176</cdr:x>
      <cdr:y>0.2022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131840" y="1008112"/>
          <a:ext cx="918176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31,0%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0.48419</cdr:x>
      <cdr:y>0.45283</cdr:y>
    </cdr:from>
    <cdr:to>
      <cdr:x>0.56779</cdr:x>
      <cdr:y>0.50184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808984" y="2759203"/>
          <a:ext cx="83031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27,3%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10,2%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0.40444</cdr:x>
      <cdr:y>0.48227</cdr:y>
    </cdr:from>
    <cdr:to>
      <cdr:x>0.4741</cdr:x>
      <cdr:y>0.51772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016896" y="2938644"/>
          <a:ext cx="69186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0.31744</cdr:x>
      <cdr:y>0.62633</cdr:y>
    </cdr:from>
    <cdr:to>
      <cdr:x>0.40104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152800" y="3816424"/>
          <a:ext cx="830317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0.36819</cdr:x>
      <cdr:y>0.76814</cdr:y>
    </cdr:from>
    <cdr:to>
      <cdr:x>0.43786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656856" y="4680520"/>
          <a:ext cx="691963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0.06241</cdr:y>
    </cdr:from>
    <cdr:to>
      <cdr:x>0.44526</cdr:x>
      <cdr:y>0.11142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491880" y="380257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1 536,2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5,5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4 723,0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1527,8 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lang="uk-UA" sz="10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15,4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13 254,9</a:t>
          </a:r>
        </a:p>
      </cdr:txBody>
    </cdr:sp>
  </cdr:relSizeAnchor>
  <cdr:relSizeAnchor xmlns:cdr="http://schemas.openxmlformats.org/drawingml/2006/chartDrawing">
    <cdr:from>
      <cdr:x>0.60241</cdr:x>
      <cdr:y>0</cdr:y>
    </cdr:from>
    <cdr:to>
      <cdr:x>0.7513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600400" y="0"/>
          <a:ext cx="889867" cy="367641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12 781,5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10.08.2020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10.08.2020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217843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417729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5536" y="1268760"/>
          <a:ext cx="828092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112027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17065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150782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7362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/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8 356,6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146019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07316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23385220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20067</TotalTime>
  <Words>387</Words>
  <Application>Microsoft Office PowerPoint</Application>
  <PresentationFormat>Экран (4:3)</PresentationFormat>
  <Paragraphs>184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953</cp:revision>
  <cp:lastPrinted>2020-08-10T06:39:55Z</cp:lastPrinted>
  <dcterms:created xsi:type="dcterms:W3CDTF">2018-04-19T14:24:12Z</dcterms:created>
  <dcterms:modified xsi:type="dcterms:W3CDTF">2020-08-10T06:46:50Z</dcterms:modified>
</cp:coreProperties>
</file>