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</p:sldMasterIdLst>
  <p:notesMasterIdLst>
    <p:notesMasterId r:id="rId11"/>
  </p:notesMasterIdLst>
  <p:sldIdLst>
    <p:sldId id="500" r:id="rId2"/>
    <p:sldId id="501" r:id="rId3"/>
    <p:sldId id="502" r:id="rId4"/>
    <p:sldId id="503" r:id="rId5"/>
    <p:sldId id="504" r:id="rId6"/>
    <p:sldId id="505" r:id="rId7"/>
    <p:sldId id="506" r:id="rId8"/>
    <p:sldId id="507" r:id="rId9"/>
    <p:sldId id="498" r:id="rId10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3366FF"/>
    <a:srgbClr val="008000"/>
    <a:srgbClr val="CC99FF"/>
    <a:srgbClr val="CCECFF"/>
    <a:srgbClr val="99CCFF"/>
    <a:srgbClr val="990000"/>
    <a:srgbClr val="FF9966"/>
    <a:srgbClr val="CC33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48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19445094663325E-2"/>
          <c:y val="1.558512017183275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2.4997222530829907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96-46EA-A0A7-E6E2159EF9B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96-46EA-A0A7-E6E2159EF9B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96-46EA-A0A7-E6E2159EF9B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96-46EA-A0A7-E6E2159EF9B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96-46EA-A0A7-E6E2159EF9B5}"/>
                </c:ext>
              </c:extLst>
            </c:dLbl>
            <c:dLbl>
              <c:idx val="6"/>
              <c:layout>
                <c:manualLayout>
                  <c:x val="-4.3050772136429286E-2"/>
                  <c:y val="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96-46EA-A0A7-E6E2159EF9B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96-46EA-A0A7-E6E2159EF9B5}"/>
                </c:ext>
              </c:extLst>
            </c:dLbl>
            <c:dLbl>
              <c:idx val="8"/>
              <c:layout>
                <c:manualLayout>
                  <c:x val="-3.3329630041106645E-2"/>
                  <c:y val="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96-46EA-A0A7-E6E2159EF9B5}"/>
                </c:ext>
              </c:extLst>
            </c:dLbl>
            <c:dLbl>
              <c:idx val="9"/>
              <c:layout>
                <c:manualLayout>
                  <c:x val="-3.9798204707492943E-2"/>
                  <c:y val="3.552815369015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96-46EA-A0A7-E6E2159EF9B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F96-46EA-A0A7-E6E2159EF9B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12788.624</c:v>
                </c:pt>
                <c:pt idx="1">
                  <c:v>12868.929</c:v>
                </c:pt>
                <c:pt idx="2">
                  <c:v>12930.89</c:v>
                </c:pt>
                <c:pt idx="3">
                  <c:v>12988.414000000001</c:v>
                </c:pt>
                <c:pt idx="4">
                  <c:v>12990.477999999999</c:v>
                </c:pt>
                <c:pt idx="5">
                  <c:v>12981.339</c:v>
                </c:pt>
                <c:pt idx="6">
                  <c:v>13016.157999999999</c:v>
                </c:pt>
                <c:pt idx="7">
                  <c:v>12975.781999999999</c:v>
                </c:pt>
                <c:pt idx="8">
                  <c:v>13087.925999999999</c:v>
                </c:pt>
                <c:pt idx="9">
                  <c:v>13236.195</c:v>
                </c:pt>
                <c:pt idx="10">
                  <c:v>13240.629000000001</c:v>
                </c:pt>
                <c:pt idx="11">
                  <c:v>13191.536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96-46EA-A0A7-E6E2159EF9B5}"/>
                </c:ext>
              </c:extLst>
            </c:dLbl>
            <c:dLbl>
              <c:idx val="1"/>
              <c:layout>
                <c:manualLayout>
                  <c:x val="-4.443950672147539E-2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96-46EA-A0A7-E6E2159EF9B5}"/>
                </c:ext>
              </c:extLst>
            </c:dLbl>
            <c:dLbl>
              <c:idx val="2"/>
              <c:layout>
                <c:manualLayout>
                  <c:x val="-3.888456838129102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96-46EA-A0A7-E6E2159EF9B5}"/>
                </c:ext>
              </c:extLst>
            </c:dLbl>
            <c:dLbl>
              <c:idx val="3"/>
              <c:layout>
                <c:manualLayout>
                  <c:x val="-4.1662037551383181E-2"/>
                  <c:y val="-3.0570677332148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96-46EA-A0A7-E6E2159EF9B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96-46EA-A0A7-E6E2159EF9B5}"/>
                </c:ext>
              </c:extLst>
            </c:dLbl>
            <c:dLbl>
              <c:idx val="5"/>
              <c:layout>
                <c:manualLayout>
                  <c:x val="-4.027330296633707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96-46EA-A0A7-E6E2159EF9B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96-46EA-A0A7-E6E2159EF9B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AB-49F1-B17F-504925B8EDBC}"/>
                </c:ext>
              </c:extLst>
            </c:dLbl>
            <c:dLbl>
              <c:idx val="8"/>
              <c:layout>
                <c:manualLayout>
                  <c:x val="-4.177166940373226E-2"/>
                  <c:y val="-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AB-49F1-B17F-504925B8EDBC}"/>
                </c:ext>
              </c:extLst>
            </c:dLbl>
            <c:dLbl>
              <c:idx val="9"/>
              <c:layout>
                <c:manualLayout>
                  <c:x val="-3.765419367947985E-2"/>
                  <c:y val="-4.099395130907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F96-46EA-A0A7-E6E2159EF9B5}"/>
                </c:ext>
              </c:extLst>
            </c:dLbl>
            <c:dLbl>
              <c:idx val="10"/>
              <c:layout>
                <c:manualLayout>
                  <c:x val="-2.7299594964644031E-2"/>
                  <c:y val="-5.5548455492268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F96-46EA-A0A7-E6E2159EF9B5}"/>
                </c:ext>
              </c:extLst>
            </c:dLbl>
            <c:dLbl>
              <c:idx val="11"/>
              <c:layout>
                <c:manualLayout>
                  <c:x val="0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F96-46EA-A0A7-E6E2159EF9B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F96-46EA-A0A7-E6E2159EF9B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F96-46EA-A0A7-E6E2159EF9B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F96-46EA-A0A7-E6E2159EF9B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F96-46EA-A0A7-E6E2159EF9B5}"/>
                </c:ext>
              </c:extLst>
            </c:dLbl>
            <c:dLbl>
              <c:idx val="7"/>
              <c:layout>
                <c:manualLayout>
                  <c:x val="-6.9436729252305401E-2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F96-46EA-A0A7-E6E2159EF9B5}"/>
                </c:ext>
              </c:extLst>
            </c:dLbl>
            <c:dLbl>
              <c:idx val="8"/>
              <c:layout>
                <c:manualLayout>
                  <c:x val="-4.1662037551383278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F96-46EA-A0A7-E6E2159EF9B5}"/>
                </c:ext>
              </c:extLst>
            </c:dLbl>
            <c:dLbl>
              <c:idx val="9"/>
              <c:layout>
                <c:manualLayout>
                  <c:x val="-2.9163426285968328E-2"/>
                  <c:y val="-3.9977039588193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F96-46EA-A0A7-E6E2159EF9B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F96-46EA-A0A7-E6E2159EF9B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  <c:pt idx="6">
                  <c:v>12812.2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409984"/>
        <c:axId val="68440448"/>
      </c:lineChart>
      <c:catAx>
        <c:axId val="6840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68440448"/>
        <c:crosses val="autoZero"/>
        <c:auto val="1"/>
        <c:lblAlgn val="ctr"/>
        <c:lblOffset val="100"/>
        <c:noMultiLvlLbl val="0"/>
      </c:catAx>
      <c:valAx>
        <c:axId val="6844044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6840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6745293106013021E-2"/>
          <c:w val="0.99539906193997774"/>
          <c:h val="0.839113373431490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4.7031811280228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CA-4D0A-9902-7DE7BDDBCF70}"/>
                </c:ext>
              </c:extLst>
            </c:dLbl>
            <c:dLbl>
              <c:idx val="1"/>
              <c:layout>
                <c:manualLayout>
                  <c:x val="-3.144578138660923E-2"/>
                  <c:y val="2.8341204081902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CA-4D0A-9902-7DE7BDDBCF70}"/>
                </c:ext>
              </c:extLst>
            </c:dLbl>
            <c:dLbl>
              <c:idx val="2"/>
              <c:layout>
                <c:manualLayout>
                  <c:x val="-3.5817276341276093E-2"/>
                  <c:y val="2.7702916270768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CA-4D0A-9902-7DE7BDDBCF70}"/>
                </c:ext>
              </c:extLst>
            </c:dLbl>
            <c:dLbl>
              <c:idx val="3"/>
              <c:layout>
                <c:manualLayout>
                  <c:x val="-3.4718364626152701E-2"/>
                  <c:y val="3.2922267896159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CA-4D0A-9902-7DE7BDDBCF70}"/>
                </c:ext>
              </c:extLst>
            </c:dLbl>
            <c:dLbl>
              <c:idx val="5"/>
              <c:layout>
                <c:manualLayout>
                  <c:x val="-2.4997222530829907E-2"/>
                  <c:y val="2.586749620412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CA-4D0A-9902-7DE7BDDBCF70}"/>
                </c:ext>
              </c:extLst>
            </c:dLbl>
            <c:dLbl>
              <c:idx val="6"/>
              <c:layout>
                <c:manualLayout>
                  <c:x val="-2.6301425445481905E-2"/>
                  <c:y val="3.3400984693919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CA-4D0A-9902-7DE7BDDBCF70}"/>
                </c:ext>
              </c:extLst>
            </c:dLbl>
            <c:dLbl>
              <c:idx val="7"/>
              <c:layout>
                <c:manualLayout>
                  <c:x val="-1.3802814180066949E-2"/>
                  <c:y val="3.647085423547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B4-45D2-B5D7-203FE4B25785}"/>
                </c:ext>
              </c:extLst>
            </c:dLbl>
            <c:dLbl>
              <c:idx val="9"/>
              <c:layout>
                <c:manualLayout>
                  <c:x val="-4.4439506721475494E-2"/>
                  <c:y val="-2.586749620412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CA-4D0A-9902-7DE7BDDBCF70}"/>
                </c:ext>
              </c:extLst>
            </c:dLbl>
            <c:dLbl>
              <c:idx val="10"/>
              <c:layout>
                <c:manualLayout>
                  <c:x val="-3.8015099771522974E-2"/>
                  <c:y val="-2.81018940147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CA-4D0A-9902-7DE7BDDBCF70}"/>
                </c:ext>
              </c:extLst>
            </c:dLbl>
            <c:dLbl>
              <c:idx val="11"/>
              <c:layout>
                <c:manualLayout>
                  <c:x val="-7.6682301000371936E-3"/>
                  <c:y val="-2.8022060176335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10003.040999999999</c:v>
                </c:pt>
                <c:pt idx="1">
                  <c:v>10061.201999999999</c:v>
                </c:pt>
                <c:pt idx="2">
                  <c:v>10112.544</c:v>
                </c:pt>
                <c:pt idx="3">
                  <c:v>10175.290999999999</c:v>
                </c:pt>
                <c:pt idx="4">
                  <c:v>10159.174000000001</c:v>
                </c:pt>
                <c:pt idx="5">
                  <c:v>10187.628000000001</c:v>
                </c:pt>
                <c:pt idx="6">
                  <c:v>10199.623</c:v>
                </c:pt>
                <c:pt idx="7">
                  <c:v>10171.228999999999</c:v>
                </c:pt>
                <c:pt idx="8">
                  <c:v>10222.159</c:v>
                </c:pt>
                <c:pt idx="9">
                  <c:v>10431.203</c:v>
                </c:pt>
                <c:pt idx="10">
                  <c:v>10435.085999999999</c:v>
                </c:pt>
                <c:pt idx="11">
                  <c:v>10385.672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8605710476613724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A-4D0A-9902-7DE7BDDBCF70}"/>
                </c:ext>
              </c:extLst>
            </c:dLbl>
            <c:dLbl>
              <c:idx val="1"/>
              <c:layout>
                <c:manualLayout>
                  <c:x val="-4.6178443941011386E-2"/>
                  <c:y val="-4.5201459829699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A-4D0A-9902-7DE7BDDBCF70}"/>
                </c:ext>
              </c:extLst>
            </c:dLbl>
            <c:dLbl>
              <c:idx val="2"/>
              <c:layout>
                <c:manualLayout>
                  <c:x val="-3.8884568381291021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CA-4D0A-9902-7DE7BDDBCF70}"/>
                </c:ext>
              </c:extLst>
            </c:dLbl>
            <c:dLbl>
              <c:idx val="3"/>
              <c:layout>
                <c:manualLayout>
                  <c:x val="-4.1662037551383181E-2"/>
                  <c:y val="-2.1164315076102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CA-4D0A-9902-7DE7BDDBCF70}"/>
                </c:ext>
              </c:extLst>
            </c:dLbl>
            <c:dLbl>
              <c:idx val="5"/>
              <c:layout>
                <c:manualLayout>
                  <c:x val="-3.1940895456060436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CA-4D0A-9902-7DE7BDDBCF70}"/>
                </c:ext>
              </c:extLst>
            </c:dLbl>
            <c:dLbl>
              <c:idx val="6"/>
              <c:layout>
                <c:manualLayout>
                  <c:x val="-3.6107099211198757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CA-4D0A-9902-7DE7BDDBCF70}"/>
                </c:ext>
              </c:extLst>
            </c:dLbl>
            <c:dLbl>
              <c:idx val="7"/>
              <c:layout>
                <c:manualLayout>
                  <c:x val="-4.5828241306521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CA-4D0A-9902-7DE7BDDBCF70}"/>
                </c:ext>
              </c:extLst>
            </c:dLbl>
            <c:dLbl>
              <c:idx val="8"/>
              <c:layout>
                <c:manualLayout>
                  <c:x val="-5.6938117986890344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CA-4D0A-9902-7DE7BDDBCF70}"/>
                </c:ext>
              </c:extLst>
            </c:dLbl>
            <c:dLbl>
              <c:idx val="9"/>
              <c:layout>
                <c:manualLayout>
                  <c:x val="-4.4439506721475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2CA-4D0A-9902-7DE7BDDBCF70}"/>
                </c:ext>
              </c:extLst>
            </c:dLbl>
            <c:dLbl>
              <c:idx val="10"/>
              <c:layout>
                <c:manualLayout>
                  <c:x val="-2.4997222530830008E-2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CA-4D0A-9902-7DE7BDDBCF70}"/>
                </c:ext>
              </c:extLst>
            </c:dLbl>
            <c:dLbl>
              <c:idx val="11"/>
              <c:layout>
                <c:manualLayout>
                  <c:x val="-1.3887345850461059E-3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10242.735000000001</c:v>
                </c:pt>
                <c:pt idx="1">
                  <c:v>10288.263999999999</c:v>
                </c:pt>
                <c:pt idx="2">
                  <c:v>10445.614</c:v>
                </c:pt>
                <c:pt idx="3">
                  <c:v>10600.166999999999</c:v>
                </c:pt>
                <c:pt idx="4">
                  <c:v>10345.162</c:v>
                </c:pt>
                <c:pt idx="5">
                  <c:v>10316.382</c:v>
                </c:pt>
                <c:pt idx="6">
                  <c:v>10484.971</c:v>
                </c:pt>
                <c:pt idx="7">
                  <c:v>10320.924999999999</c:v>
                </c:pt>
                <c:pt idx="8">
                  <c:v>10312.934999999999</c:v>
                </c:pt>
                <c:pt idx="9">
                  <c:v>10325.749</c:v>
                </c:pt>
                <c:pt idx="10">
                  <c:v>10308.987999999999</c:v>
                </c:pt>
                <c:pt idx="11">
                  <c:v>10263.133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pPr>
              <a:solidFill>
                <a:schemeClr val="bg1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4.0273302966337084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CA-4D0A-9902-7DE7BDDBCF70}"/>
                </c:ext>
              </c:extLst>
            </c:dLbl>
            <c:dLbl>
              <c:idx val="1"/>
              <c:layout>
                <c:manualLayout>
                  <c:x val="-2.9308337720929559E-2"/>
                  <c:y val="-2.0009767679701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CA-4D0A-9902-7DE7BDDBCF70}"/>
                </c:ext>
              </c:extLst>
            </c:dLbl>
            <c:dLbl>
              <c:idx val="2"/>
              <c:layout>
                <c:manualLayout>
                  <c:x val="-4.2881708795641037E-2"/>
                  <c:y val="-4.9745096488861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CA-4D0A-9902-7DE7BDDBCF70}"/>
                </c:ext>
              </c:extLst>
            </c:dLbl>
            <c:dLbl>
              <c:idx val="3"/>
              <c:layout>
                <c:manualLayout>
                  <c:x val="-1.2269168160059509E-2"/>
                  <c:y val="-3.1608073670742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7F-464C-896D-A9A4315B3232}"/>
                </c:ext>
              </c:extLst>
            </c:dLbl>
            <c:dLbl>
              <c:idx val="4"/>
              <c:layout>
                <c:manualLayout>
                  <c:x val="-2.3608487945783803E-2"/>
                  <c:y val="-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CA-4D0A-9902-7DE7BDDBCF70}"/>
                </c:ext>
              </c:extLst>
            </c:dLbl>
            <c:dLbl>
              <c:idx val="7"/>
              <c:layout>
                <c:manualLayout>
                  <c:x val="-2.2219753360737799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CA-4D0A-9902-7DE7BDDBCF70}"/>
                </c:ext>
              </c:extLst>
            </c:dLbl>
            <c:dLbl>
              <c:idx val="8"/>
              <c:layout>
                <c:manualLayout>
                  <c:x val="-3.3329630041106645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2CA-4D0A-9902-7DE7BDDBCF70}"/>
                </c:ext>
              </c:extLst>
            </c:dLbl>
            <c:dLbl>
              <c:idx val="9"/>
              <c:layout>
                <c:manualLayout>
                  <c:x val="-2.9163426285968328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2CA-4D0A-9902-7DE7BDDBCF70}"/>
                </c:ext>
              </c:extLst>
            </c:dLbl>
            <c:dLbl>
              <c:idx val="10"/>
              <c:layout>
                <c:manualLayout>
                  <c:x val="-2.3608487945783903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2CA-4D0A-9902-7DE7BDDBCF70}"/>
                </c:ext>
              </c:extLst>
            </c:dLbl>
            <c:dLbl>
              <c:idx val="11"/>
              <c:layout>
                <c:manualLayout>
                  <c:x val="0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10109.879999999999</c:v>
                </c:pt>
                <c:pt idx="1">
                  <c:v>10151.286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  <c:pt idx="6">
                  <c:v>9920.6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055360"/>
        <c:axId val="87085824"/>
      </c:lineChart>
      <c:catAx>
        <c:axId val="8705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87085824"/>
        <c:crosses val="autoZero"/>
        <c:auto val="1"/>
        <c:lblAlgn val="ctr"/>
        <c:lblOffset val="100"/>
        <c:noMultiLvlLbl val="0"/>
      </c:catAx>
      <c:valAx>
        <c:axId val="8708582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8705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08605324046121E-2"/>
          <c:y val="2.7715174504420143E-2"/>
          <c:w val="0.88037561043941981"/>
          <c:h val="0.67588341098527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січень-липень 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519-4969-81FA-AF37CCC7D0C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519-4969-81FA-AF37CCC7D0C4}"/>
              </c:ext>
            </c:extLst>
          </c:dPt>
          <c:dLbls>
            <c:dLbl>
              <c:idx val="0"/>
              <c:layout>
                <c:manualLayout>
                  <c:x val="1.993727750056757E-2"/>
                  <c:y val="-2.86401018733502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19-4969-81FA-AF37CCC7D0C4}"/>
                </c:ext>
              </c:extLst>
            </c:dLbl>
            <c:dLbl>
              <c:idx val="1"/>
              <c:layout>
                <c:manualLayout>
                  <c:x val="2.4538336320119019E-2"/>
                  <c:y val="-4.283254241592204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19-4969-81FA-AF37CCC7D0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2686.3</c:v>
                </c:pt>
                <c:pt idx="1">
                  <c:v>2506.1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19-4969-81FA-AF37CCC7D0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січень-липень 2020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9519-4969-81FA-AF37CCC7D0C4}"/>
              </c:ext>
            </c:extLst>
          </c:dPt>
          <c:dPt>
            <c:idx val="1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9519-4969-81FA-AF37CCC7D0C4}"/>
              </c:ext>
            </c:extLst>
          </c:dPt>
          <c:dLbls>
            <c:dLbl>
              <c:idx val="0"/>
              <c:layout>
                <c:manualLayout>
                  <c:x val="2.1471044280104143E-2"/>
                  <c:y val="-4.066373075284181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19-4969-81FA-AF37CCC7D0C4}"/>
                </c:ext>
              </c:extLst>
            </c:dLbl>
            <c:dLbl>
              <c:idx val="1"/>
              <c:layout>
                <c:manualLayout>
                  <c:x val="2.6071982340126459E-2"/>
                  <c:y val="-4.512877612754698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19-4969-81FA-AF37CCC7D0C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i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2154.3000000000002</c:v>
                </c:pt>
                <c:pt idx="1">
                  <c:v>2247.6999999999998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19-4969-81FA-AF37CCC7D0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3103232"/>
        <c:axId val="33113216"/>
        <c:axId val="0"/>
      </c:bar3DChart>
      <c:catAx>
        <c:axId val="33103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  <c:crossAx val="33113216"/>
        <c:crosses val="autoZero"/>
        <c:auto val="1"/>
        <c:lblAlgn val="ctr"/>
        <c:lblOffset val="100"/>
        <c:noMultiLvlLbl val="0"/>
      </c:catAx>
      <c:valAx>
        <c:axId val="3311321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,##0.0\ _₴_-;\-* #,##0.0\ _₴_-;_-* &quot;-&quot;??\ _₴_-;_-@_-" sourceLinked="1"/>
        <c:majorTickMark val="out"/>
        <c:minorTickMark val="none"/>
        <c:tickLblPos val="nextTo"/>
        <c:crossAx val="33103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5174643036843514E-3"/>
                  <c:y val="0.21739486110650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2.7018145242729288E-4"/>
                  <c:y val="0.22039669400852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283E-3"/>
                  <c:y val="0.277365154886627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8.3567751564708997E-4"/>
                  <c:y val="0.30428029766670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3.925460238495721E-3"/>
                  <c:y val="0.29223124199398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5575E-3"/>
                  <c:y val="0.300404723426945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4358E-3"/>
                  <c:y val="0.29563700983669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3.6679451000065327E-3"/>
                  <c:y val="0.47115536563257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2.5751281046745293E-3"/>
                  <c:y val="0.44865795502328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621950387578774E-2"/>
                      <c:h val="7.59057713699884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3.642382815163652E-4"/>
                  <c:y val="0.4701792979401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0"/>
                  <c:y val="0.333792517068263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802249417673699E-2"/>
                      <c:h val="6.3191095887485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1.8999470907122419E-3"/>
                  <c:y val="0.430800967341227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869304085783848E-2"/>
                      <c:h val="9.44841443626353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2.5332627876162414E-3"/>
                  <c:y val="0.3963786140185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1.2666313938081671E-3"/>
                  <c:y val="0.400551020481916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  <c:pt idx="18">
                  <c:v>липень 2020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1876</c:v>
                </c:pt>
                <c:pt idx="1">
                  <c:v>1876.4</c:v>
                </c:pt>
                <c:pt idx="2">
                  <c:v>1878.7</c:v>
                </c:pt>
                <c:pt idx="3">
                  <c:v>1888.7</c:v>
                </c:pt>
                <c:pt idx="4">
                  <c:v>1894.3</c:v>
                </c:pt>
                <c:pt idx="5">
                  <c:v>1899.6</c:v>
                </c:pt>
                <c:pt idx="6">
                  <c:v>1906.4</c:v>
                </c:pt>
                <c:pt idx="7">
                  <c:v>1911.9</c:v>
                </c:pt>
                <c:pt idx="8">
                  <c:v>1919.1</c:v>
                </c:pt>
                <c:pt idx="9">
                  <c:v>1924.6</c:v>
                </c:pt>
                <c:pt idx="10">
                  <c:v>1929.5</c:v>
                </c:pt>
                <c:pt idx="11">
                  <c:v>1926.6</c:v>
                </c:pt>
                <c:pt idx="12">
                  <c:v>1919.3</c:v>
                </c:pt>
                <c:pt idx="13">
                  <c:v>1933.9</c:v>
                </c:pt>
                <c:pt idx="14">
                  <c:v>1939.8</c:v>
                </c:pt>
                <c:pt idx="15">
                  <c:v>1935.7</c:v>
                </c:pt>
                <c:pt idx="16">
                  <c:v>1938.4</c:v>
                </c:pt>
                <c:pt idx="17">
                  <c:v>1944</c:v>
                </c:pt>
                <c:pt idx="18">
                  <c:v>1944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319104"/>
        <c:axId val="2032025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5.1696863116573795E-2"/>
                  <c:y val="-4.9115499121757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5.8861210840121081E-2"/>
                  <c:y val="-6.2217946247885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41665935753718E-2"/>
                      <c:h val="3.94040254317734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4.6038500595450407E-2"/>
                  <c:y val="-5.998542356053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3.4097318182294237E-2"/>
                  <c:y val="-5.0762745469735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3.3232174982506871E-2"/>
                  <c:y val="-6.2397427008813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3.7451369925758739E-2"/>
                  <c:y val="-5.3726976890050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4.4884023607513396E-2"/>
                  <c:y val="-5.5152275626196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4.6014867743739973E-2"/>
                  <c:y val="-6.44882636106536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2.9838180747948084E-2"/>
                  <c:y val="-0.113311073734423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4.868391816113999E-2"/>
                  <c:y val="-4.230929334152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2.2663661152659564E-2"/>
                  <c:y val="-6.0754852836323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3.4125228775750062E-2"/>
                  <c:y val="-9.6070724912421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4.1093143646807391E-2"/>
                  <c:y val="-5.7498006550608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2.9132522057587845E-2"/>
                  <c:y val="-6.6758503413652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5465679026628776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1"/>
              <c:layout>
                <c:manualLayout>
                  <c:x val="-3.166578484520427E-2"/>
                  <c:y val="-4.172406463353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FB-4F13-85A0-E3FBE6019494}"/>
                </c:ext>
              </c:extLst>
            </c:dLbl>
            <c:dLbl>
              <c:idx val="22"/>
              <c:layout>
                <c:manualLayout>
                  <c:x val="-2.5332627876163343E-2"/>
                  <c:y val="-4.7982674328562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  <c:pt idx="18">
                  <c:v>липень 2020</c:v>
                </c:pt>
              </c:strCache>
            </c:strRef>
          </c:cat>
          <c:val>
            <c:numRef>
              <c:f>Лист1!$C$2:$C$20</c:f>
              <c:numCache>
                <c:formatCode>0.0</c:formatCode>
                <c:ptCount val="19"/>
                <c:pt idx="0">
                  <c:v>99.7</c:v>
                </c:pt>
                <c:pt idx="1">
                  <c:v>100.02132196162049</c:v>
                </c:pt>
                <c:pt idx="2">
                  <c:v>100.12257514389256</c:v>
                </c:pt>
                <c:pt idx="3">
                  <c:v>100.5322829616224</c:v>
                </c:pt>
                <c:pt idx="4">
                  <c:v>100.29650023825911</c:v>
                </c:pt>
                <c:pt idx="5">
                  <c:v>100.27978672860687</c:v>
                </c:pt>
                <c:pt idx="6">
                  <c:v>100.35797009896821</c:v>
                </c:pt>
                <c:pt idx="7">
                  <c:v>100.28850188837599</c:v>
                </c:pt>
                <c:pt idx="8">
                  <c:v>100.37658873372037</c:v>
                </c:pt>
                <c:pt idx="9">
                  <c:v>100.2865926736491</c:v>
                </c:pt>
                <c:pt idx="10">
                  <c:v>100.2545983581004</c:v>
                </c:pt>
                <c:pt idx="11">
                  <c:v>99.849701995335565</c:v>
                </c:pt>
                <c:pt idx="12">
                  <c:v>99.621094155507123</c:v>
                </c:pt>
                <c:pt idx="13">
                  <c:v>100.76069400302194</c:v>
                </c:pt>
                <c:pt idx="14">
                  <c:v>100.30508299291587</c:v>
                </c:pt>
                <c:pt idx="15">
                  <c:v>99.788638003917924</c:v>
                </c:pt>
                <c:pt idx="16">
                  <c:v>100.1394844242393</c:v>
                </c:pt>
                <c:pt idx="17">
                  <c:v>100.28889806025587</c:v>
                </c:pt>
                <c:pt idx="1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22944"/>
        <c:axId val="20321408"/>
      </c:lineChart>
      <c:catAx>
        <c:axId val="26319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 baseline="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320256"/>
        <c:crosses val="autoZero"/>
        <c:auto val="1"/>
        <c:lblAlgn val="ctr"/>
        <c:lblOffset val="100"/>
        <c:noMultiLvlLbl val="0"/>
      </c:catAx>
      <c:valAx>
        <c:axId val="20320256"/>
        <c:scaling>
          <c:orientation val="minMax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6319104"/>
        <c:crosses val="autoZero"/>
        <c:crossBetween val="between"/>
      </c:valAx>
      <c:valAx>
        <c:axId val="20321408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322944"/>
        <c:crosses val="max"/>
        <c:crossBetween val="between"/>
      </c:valAx>
      <c:catAx>
        <c:axId val="20322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21408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17457152741807463"/>
          <c:y val="0.9218385017698455"/>
          <c:w val="0.52210026711129753"/>
          <c:h val="6.1964106660441387E-2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621713529414603E-2"/>
          <c:y val="0"/>
          <c:w val="0.82325587012071122"/>
          <c:h val="0.910187930507721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8-4761-993A-E6BAA320F1CC}"/>
                </c:ext>
              </c:extLst>
            </c:dLbl>
            <c:dLbl>
              <c:idx val="2"/>
              <c:layout>
                <c:manualLayout>
                  <c:x val="1.1013760262526423E-2"/>
                  <c:y val="-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2019</c:v>
                </c:pt>
                <c:pt idx="1">
                  <c:v>грудень 2019</c:v>
                </c:pt>
                <c:pt idx="2">
                  <c:v>липень 2020</c:v>
                </c:pt>
              </c:strCache>
            </c:strRef>
          </c:cat>
          <c:val>
            <c:numRef>
              <c:f>Лист1!$B$2:$B$4</c:f>
              <c:numCache>
                <c:formatCode>_-* #,##0.0\ _₴_-;\-* #,##0.0\ _₴_-;_-* "-"??\ _₴_-;_-@_-</c:formatCode>
                <c:ptCount val="3"/>
                <c:pt idx="0">
                  <c:v>1174.5999999999999</c:v>
                </c:pt>
                <c:pt idx="1">
                  <c:v>895</c:v>
                </c:pt>
                <c:pt idx="2">
                  <c:v>1327.3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58-4761-993A-E6BAA320F1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4173,0 /4723,00 грн.</c:v>
                </c:pt>
              </c:strCache>
            </c:strRef>
          </c:tx>
          <c:spPr>
            <a:solidFill>
              <a:srgbClr val="CC3300"/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58-4761-993A-E6BAA320F1CC}"/>
                </c:ext>
              </c:extLst>
            </c:dLbl>
            <c:dLbl>
              <c:idx val="1"/>
              <c:layout>
                <c:manualLayout>
                  <c:x val="1.207667747061915E-2"/>
                  <c:y val="-1.1136089045661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58-4761-993A-E6BAA320F1CC}"/>
                </c:ext>
              </c:extLst>
            </c:dLbl>
            <c:dLbl>
              <c:idx val="2"/>
              <c:layout>
                <c:manualLayout>
                  <c:x val="1.3767200328158025E-2"/>
                  <c:y val="-4.5222895461757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2019</c:v>
                </c:pt>
                <c:pt idx="1">
                  <c:v>грудень 2019</c:v>
                </c:pt>
                <c:pt idx="2">
                  <c:v>липень 2020</c:v>
                </c:pt>
              </c:strCache>
            </c:strRef>
          </c:cat>
          <c:val>
            <c:numRef>
              <c:f>Лист1!$C$2:$C$4</c:f>
              <c:numCache>
                <c:formatCode>_-* #,##0.0\ _₴_-;\-* #,##0.0\ _₴_-;_-* "-"??\ _₴_-;_-@_-</c:formatCode>
                <c:ptCount val="3"/>
                <c:pt idx="0">
                  <c:v>393.1</c:v>
                </c:pt>
                <c:pt idx="1">
                  <c:v>357.1</c:v>
                </c:pt>
                <c:pt idx="2">
                  <c:v>425.5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58-4761-993A-E6BAA320F1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4172,01/4723,01 грн. до 3–х мін. з/п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78096059068444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58-4761-993A-E6BAA320F1CC}"/>
                </c:ext>
              </c:extLst>
            </c:dLbl>
            <c:dLbl>
              <c:idx val="1"/>
              <c:layout>
                <c:manualLayout>
                  <c:x val="2.4780960590684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58-4761-993A-E6BAA320F1CC}"/>
                </c:ext>
              </c:extLst>
            </c:dLbl>
            <c:dLbl>
              <c:idx val="2"/>
              <c:layout>
                <c:manualLayout>
                  <c:x val="2.3404240557868636E-2"/>
                  <c:y val="-4.0700605915582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58-4761-993A-E6BAA320F1C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2019</c:v>
                </c:pt>
                <c:pt idx="1">
                  <c:v>грудень 2019</c:v>
                </c:pt>
                <c:pt idx="2">
                  <c:v>липень 2020</c:v>
                </c:pt>
              </c:strCache>
            </c:strRef>
          </c:cat>
          <c:val>
            <c:numRef>
              <c:f>Лист1!$D$2:$D$4</c:f>
              <c:numCache>
                <c:formatCode>_-* #,##0.0\ _₴_-;\-* #,##0.0\ _₴_-;_-* "-"??\ _₴_-;_-@_-</c:formatCode>
                <c:ptCount val="3"/>
                <c:pt idx="0">
                  <c:v>6465.6</c:v>
                </c:pt>
                <c:pt idx="1">
                  <c:v>6082.9</c:v>
                </c:pt>
                <c:pt idx="2">
                  <c:v>5900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E58-4761-993A-E6BAA320F1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58-4761-993A-E6BAA320F1CC}"/>
                </c:ext>
              </c:extLst>
            </c:dLbl>
            <c:dLbl>
              <c:idx val="2"/>
              <c:layout>
                <c:manualLayout>
                  <c:x val="1.92740804594212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58-4761-993A-E6BAA320F1CC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2019</c:v>
                </c:pt>
                <c:pt idx="1">
                  <c:v>грудень 2019</c:v>
                </c:pt>
                <c:pt idx="2">
                  <c:v>липень 2020</c:v>
                </c:pt>
              </c:strCache>
            </c:strRef>
          </c:cat>
          <c:val>
            <c:numRef>
              <c:f>Лист1!$E$2:$E$4</c:f>
              <c:numCache>
                <c:formatCode>_-* #,##0.0\ _₴_-;\-* #,##0.0\ _₴_-;_-* "-"??\ _₴_-;_-@_-</c:formatCode>
                <c:ptCount val="3"/>
                <c:pt idx="0">
                  <c:v>2451.6</c:v>
                </c:pt>
                <c:pt idx="1">
                  <c:v>2928.1</c:v>
                </c:pt>
                <c:pt idx="2">
                  <c:v>2267.8000000000002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E58-4761-993A-E6BAA320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276608"/>
        <c:axId val="26278144"/>
        <c:axId val="0"/>
      </c:bar3DChart>
      <c:catAx>
        <c:axId val="26276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6278144"/>
        <c:crosses val="autoZero"/>
        <c:auto val="1"/>
        <c:lblAlgn val="ctr"/>
        <c:lblOffset val="100"/>
        <c:noMultiLvlLbl val="0"/>
      </c:catAx>
      <c:valAx>
        <c:axId val="26278144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6276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54656245924368"/>
          <c:y val="7.5368014665037231E-2"/>
          <c:w val="0.23401389554966034"/>
          <c:h val="0.70497936126755134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3566877433822351E-2"/>
          <c:w val="0.59594407206883326"/>
          <c:h val="0.84875213677457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липень 2019 року (10 485,0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66.7</c:v>
                </c:pt>
                <c:pt idx="1">
                  <c:v>846</c:v>
                </c:pt>
                <c:pt idx="2">
                  <c:v>2624.8</c:v>
                </c:pt>
                <c:pt idx="3">
                  <c:v>3027</c:v>
                </c:pt>
                <c:pt idx="4">
                  <c:v>2352.6999999999998</c:v>
                </c:pt>
                <c:pt idx="5">
                  <c:v>1567.8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2019 року (10 236,1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95.7</c:v>
                </c:pt>
                <c:pt idx="1">
                  <c:v>1150.3</c:v>
                </c:pt>
                <c:pt idx="2">
                  <c:v>2682.4</c:v>
                </c:pt>
                <c:pt idx="3">
                  <c:v>2949</c:v>
                </c:pt>
                <c:pt idx="4">
                  <c:v>2133.6</c:v>
                </c:pt>
                <c:pt idx="5">
                  <c:v>1252.0999999999999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липень 2020 року (9 920,6тис.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dLbl>
              <c:idx val="5"/>
              <c:layout>
                <c:manualLayout>
                  <c:x val="1.9393515257886306E-2"/>
                  <c:y val="-8.33703138662556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41-45F4-AC84-E969540719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57.2</c:v>
                </c:pt>
                <c:pt idx="1">
                  <c:v>1088</c:v>
                </c:pt>
                <c:pt idx="2">
                  <c:v>2674.8</c:v>
                </c:pt>
                <c:pt idx="3">
                  <c:v>3152.8</c:v>
                </c:pt>
                <c:pt idx="4">
                  <c:v>1195</c:v>
                </c:pt>
                <c:pt idx="5">
                  <c:v>1752.8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65728"/>
        <c:axId val="28667264"/>
      </c:barChart>
      <c:catAx>
        <c:axId val="28665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667264"/>
        <c:crosses val="autoZero"/>
        <c:auto val="1"/>
        <c:lblAlgn val="ctr"/>
        <c:lblOffset val="100"/>
        <c:tickLblSkip val="1"/>
        <c:noMultiLvlLbl val="0"/>
      </c:catAx>
      <c:valAx>
        <c:axId val="2866726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665728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"/>
          <c:y val="0.89367260865244968"/>
          <c:w val="0.92910972093953181"/>
          <c:h val="0.10632739134755036"/>
        </c:manualLayout>
      </c:layout>
      <c:overlay val="0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3496840211321025E-2"/>
          <c:y val="2.5296253110007876E-2"/>
          <c:w val="0.96870867745108602"/>
          <c:h val="0.744444866036065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травень 2020 року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D4F50B"/>
              </a:solidFill>
            </c:spPr>
            <c:extLst>
              <c:ext xmlns:c16="http://schemas.microsoft.com/office/drawing/2014/chart" uri="{C3380CC4-5D6E-409C-BE32-E72D297353CC}">
                <c16:uniqueId val="{00000001-E05F-4C78-8C56-63119B1B04CE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3-E05F-4C78-8C56-63119B1B04CE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>
              <c:ext xmlns:c16="http://schemas.microsoft.com/office/drawing/2014/chart" uri="{C3380CC4-5D6E-409C-BE32-E72D297353CC}">
                <c16:uniqueId val="{00000005-E05F-4C78-8C56-63119B1B04CE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E05F-4C78-8C56-63119B1B04C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5F-4C78-8C56-63119B1B04CE}"/>
                </c:ext>
              </c:extLst>
            </c:dLbl>
            <c:dLbl>
              <c:idx val="1"/>
              <c:layout>
                <c:manualLayout>
                  <c:x val="-3.0260219136683621E-2"/>
                  <c:y val="-3.29467769930249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5F-4C78-8C56-63119B1B04CE}"/>
                </c:ext>
              </c:extLst>
            </c:dLbl>
            <c:dLbl>
              <c:idx val="2"/>
              <c:layout>
                <c:manualLayout>
                  <c:x val="0.10126602324617816"/>
                  <c:y val="-9.53189907738993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5F-4C78-8C56-63119B1B04CE}"/>
                </c:ext>
              </c:extLst>
            </c:dLbl>
            <c:dLbl>
              <c:idx val="3"/>
              <c:layout>
                <c:manualLayout>
                  <c:x val="0.17080300293607747"/>
                  <c:y val="-4.8354612560404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5F-4C78-8C56-63119B1B0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працівники–особи з інвалідністю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8231.2999999999993</c:v>
                </c:pt>
                <c:pt idx="1">
                  <c:v>409.400000000001</c:v>
                </c:pt>
                <c:pt idx="2">
                  <c:v>192.9</c:v>
                </c:pt>
                <c:pt idx="3">
                  <c:v>1087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05F-4C78-8C56-63119B1B0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3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46122003909282638"/>
          <c:y val="0.68207245394547733"/>
          <c:w val="0.53877969384318702"/>
          <c:h val="0.31792754605452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zero"/>
    <c:showDLblsOverMax val="1"/>
  </c:chart>
  <c:txPr>
    <a:bodyPr/>
    <a:lstStyle/>
    <a:p>
      <a:pPr>
        <a:defRPr sz="1799"/>
      </a:pPr>
      <a:endParaRPr lang="ru-UA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6"/>
          <c:y val="0.32823715571353845"/>
          <c:w val="0.47131188729613932"/>
          <c:h val="0.4552016885688194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440-4771-BEBA-5BE40F479B1C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719.8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40-4771-BEBA-5BE40F479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567936273772668E-2"/>
          <c:y val="7.1707836914719089E-2"/>
          <c:w val="0.77872645947019448"/>
          <c:h val="0.8548952142107952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2.5647745488596507E-2"/>
                  <c:y val="-8.320082430142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EF-4BAD-A4C4-8EACCDAC5D54}"/>
                </c:ext>
              </c:extLst>
            </c:dLbl>
            <c:dLbl>
              <c:idx val="1"/>
              <c:layout>
                <c:manualLayout>
                  <c:x val="2.0350318218610632E-2"/>
                  <c:y val="-5.1497828308635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EF-4BAD-A4C4-8EACCDAC5D54}"/>
                </c:ext>
              </c:extLst>
            </c:dLbl>
            <c:dLbl>
              <c:idx val="2"/>
              <c:layout>
                <c:manualLayout>
                  <c:x val="2.03502957113398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2019</c:v>
                </c:pt>
                <c:pt idx="1">
                  <c:v>грудень 2019</c:v>
                </c:pt>
                <c:pt idx="2">
                  <c:v>липень 2020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10485</c:v>
                </c:pt>
                <c:pt idx="1">
                  <c:v>10263.1</c:v>
                </c:pt>
                <c:pt idx="2">
                  <c:v>9920.6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EF-4BAD-A4C4-8EACCDAC5D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6812015049711474E-2"/>
                  <c:y val="1.785661458193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EF-4BAD-A4C4-8EACCDAC5D54}"/>
                </c:ext>
              </c:extLst>
            </c:dLbl>
            <c:dLbl>
              <c:idx val="1"/>
              <c:layout>
                <c:manualLayout>
                  <c:x val="1.9758842137071068E-2"/>
                  <c:y val="1.1405435691918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2019</c:v>
                </c:pt>
                <c:pt idx="1">
                  <c:v>грудень 2019</c:v>
                </c:pt>
                <c:pt idx="2">
                  <c:v>липень 2020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1467.9</c:v>
                </c:pt>
                <c:pt idx="1">
                  <c:v>1223.2</c:v>
                </c:pt>
                <c:pt idx="2">
                  <c:v>1146.3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EF-4BAD-A4C4-8EACCDAC5D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EF-4BAD-A4C4-8EACCDAC5D54}"/>
                </c:ext>
              </c:extLst>
            </c:dLbl>
            <c:dLbl>
              <c:idx val="1"/>
              <c:layout>
                <c:manualLayout>
                  <c:x val="2.1249305214646436E-2"/>
                  <c:y val="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EF-4BAD-A4C4-8EACCDAC5D54}"/>
                </c:ext>
              </c:extLst>
            </c:dLbl>
            <c:dLbl>
              <c:idx val="2"/>
              <c:layout>
                <c:manualLayout>
                  <c:x val="2.12493052146465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2019</c:v>
                </c:pt>
                <c:pt idx="1">
                  <c:v>грудень 2019</c:v>
                </c:pt>
                <c:pt idx="2">
                  <c:v>липень 2020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398.4</c:v>
                </c:pt>
                <c:pt idx="1">
                  <c:v>409.9</c:v>
                </c:pt>
                <c:pt idx="2">
                  <c:v>401.5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3EF-4BAD-A4C4-8EACCDAC5D5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EF-4BAD-A4C4-8EACCDAC5D54}"/>
                </c:ext>
              </c:extLst>
            </c:dLbl>
            <c:dLbl>
              <c:idx val="1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EF-4BAD-A4C4-8EACCDAC5D54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2019</c:v>
                </c:pt>
                <c:pt idx="1">
                  <c:v>грудень 2019</c:v>
                </c:pt>
                <c:pt idx="2">
                  <c:v>липень 2020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1263.9000000000001</c:v>
                </c:pt>
                <c:pt idx="1">
                  <c:v>1275.3</c:v>
                </c:pt>
                <c:pt idx="2">
                  <c:v>1341.2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3EF-4BAD-A4C4-8EACCDAC5D5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чисельність осіб,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2.2611439679266539E-3"/>
                  <c:y val="-4.290261390351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EF-4BAD-A4C4-8EACCDAC5D54}"/>
                </c:ext>
              </c:extLst>
            </c:dLbl>
            <c:dLbl>
              <c:idx val="1"/>
              <c:layout>
                <c:manualLayout>
                  <c:x val="1.8089151743413228E-2"/>
                  <c:y val="-3.623676718233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EF-4BAD-A4C4-8EACCDAC5D54}"/>
                </c:ext>
              </c:extLst>
            </c:dLbl>
            <c:dLbl>
              <c:idx val="2"/>
              <c:layout>
                <c:manualLayout>
                  <c:x val="3.1682187847294811E-2"/>
                  <c:y val="-3.8424436855929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EF-4BAD-A4C4-8EACCDAC5D54}"/>
                </c:ext>
              </c:extLst>
            </c:dLbl>
            <c:dLbl>
              <c:idx val="3"/>
              <c:layout>
                <c:manualLayout>
                  <c:x val="1.3566863807559833E-2"/>
                  <c:y val="-2.2905102896215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effectLst/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2019</c:v>
                </c:pt>
                <c:pt idx="1">
                  <c:v>грудень 2019</c:v>
                </c:pt>
                <c:pt idx="2">
                  <c:v>липень 2020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3.4</c:v>
                </c:pt>
                <c:pt idx="1">
                  <c:v>5.9</c:v>
                </c:pt>
                <c:pt idx="2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A3EF-4BAD-A4C4-8EACCDAC5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798976"/>
        <c:axId val="28800512"/>
        <c:axId val="0"/>
      </c:bar3DChart>
      <c:catAx>
        <c:axId val="28798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800512"/>
        <c:crosses val="autoZero"/>
        <c:auto val="1"/>
        <c:lblAlgn val="ctr"/>
        <c:lblOffset val="100"/>
        <c:noMultiLvlLbl val="0"/>
      </c:catAx>
      <c:valAx>
        <c:axId val="28800512"/>
        <c:scaling>
          <c:orientation val="minMax"/>
        </c:scaling>
        <c:delete val="1"/>
        <c:axPos val="r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one"/>
        <c:crossAx val="28798976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5705923825051014"/>
          <c:y val="0"/>
          <c:w val="0.24294066532290062"/>
          <c:h val="0.86038713928408139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12885513036005E-2"/>
                  <c:y val="-2.5499174790485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2.9502181031428824E-2"/>
                  <c:y val="-3.1873968488106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1754921514275697E-2"/>
                  <c:y val="-3.3999067038066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2019 </c:v>
                </c:pt>
                <c:pt idx="1">
                  <c:v>грудень 2019 </c:v>
                </c:pt>
                <c:pt idx="2">
                  <c:v>липень 2020 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274962</c:v>
                </c:pt>
                <c:pt idx="1">
                  <c:v>221316</c:v>
                </c:pt>
                <c:pt idx="2">
                  <c:v>192880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747472503055217E-2"/>
                  <c:y val="-5.6207731234215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2.0142557160242391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2.3428654762304803E-2"/>
                  <c:y val="-3.002143001513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2019 </c:v>
                </c:pt>
                <c:pt idx="1">
                  <c:v>грудень 2019 </c:v>
                </c:pt>
                <c:pt idx="2">
                  <c:v>липень 2020 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39062</c:v>
                </c:pt>
                <c:pt idx="1">
                  <c:v>38445</c:v>
                </c:pt>
                <c:pt idx="2">
                  <c:v>33966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970432"/>
        <c:axId val="29971968"/>
        <c:axId val="0"/>
      </c:bar3DChart>
      <c:catAx>
        <c:axId val="29970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9971968"/>
        <c:crosses val="autoZero"/>
        <c:auto val="1"/>
        <c:lblAlgn val="ctr"/>
        <c:lblOffset val="100"/>
        <c:noMultiLvlLbl val="0"/>
      </c:catAx>
      <c:valAx>
        <c:axId val="2997196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9970432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86778947670654"/>
          <c:y val="9.1848592971979642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-1.8446449785196183E-3"/>
                  <c:y val="0.20027150143766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3113764072395E-3"/>
                  <c:y val="0.25894776210069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196345405173862E-7"/>
                  <c:y val="0.26835700012933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4.7207789644194914E-3"/>
                  <c:y val="0.22082036059227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866991514326E-3"/>
                  <c:y val="0.190429854259267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-1.1254788115330182E-3"/>
                  <c:y val="6.1129780710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1.2780383500061989E-3"/>
                  <c:y val="0.16115032317515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dLbl>
              <c:idx val="23"/>
              <c:layout>
                <c:manualLayout>
                  <c:x val="2.5560767000123042E-3"/>
                  <c:y val="7.1864333307840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Лист1!$A$3:$A$20</c:f>
              <c:strCache>
                <c:ptCount val="18"/>
                <c:pt idx="0">
                  <c:v>лютий 2019</c:v>
                </c:pt>
                <c:pt idx="1">
                  <c:v>березень 2019</c:v>
                </c:pt>
                <c:pt idx="2">
                  <c:v>квітень 2019</c:v>
                </c:pt>
                <c:pt idx="3">
                  <c:v>травень 2019</c:v>
                </c:pt>
                <c:pt idx="4">
                  <c:v>червень 2019</c:v>
                </c:pt>
                <c:pt idx="5">
                  <c:v>липень 2019</c:v>
                </c:pt>
                <c:pt idx="6">
                  <c:v>серпень 2019</c:v>
                </c:pt>
                <c:pt idx="7">
                  <c:v>вересень 2019</c:v>
                </c:pt>
                <c:pt idx="8">
                  <c:v>жовтень 2019</c:v>
                </c:pt>
                <c:pt idx="9">
                  <c:v>листопад 2019</c:v>
                </c:pt>
                <c:pt idx="10">
                  <c:v>грудень 2019</c:v>
                </c:pt>
                <c:pt idx="11">
                  <c:v>січень 2020</c:v>
                </c:pt>
                <c:pt idx="12">
                  <c:v>лютий 2020</c:v>
                </c:pt>
                <c:pt idx="13">
                  <c:v>березень 2020</c:v>
                </c:pt>
                <c:pt idx="14">
                  <c:v>квітень 2020</c:v>
                </c:pt>
                <c:pt idx="15">
                  <c:v>травень 2020</c:v>
                </c:pt>
                <c:pt idx="16">
                  <c:v>червень 2020</c:v>
                </c:pt>
                <c:pt idx="17">
                  <c:v>липень 2020</c:v>
                </c:pt>
              </c:strCache>
            </c:strRef>
          </c:cat>
          <c:val>
            <c:numRef>
              <c:f>Лист1!$B$3:$B$20</c:f>
              <c:numCache>
                <c:formatCode>0.0</c:formatCode>
                <c:ptCount val="18"/>
                <c:pt idx="0">
                  <c:v>36.700000000000003</c:v>
                </c:pt>
                <c:pt idx="1">
                  <c:v>35.5</c:v>
                </c:pt>
                <c:pt idx="2">
                  <c:v>34.9</c:v>
                </c:pt>
                <c:pt idx="3">
                  <c:v>34.200000000000003</c:v>
                </c:pt>
                <c:pt idx="4">
                  <c:v>34.6</c:v>
                </c:pt>
                <c:pt idx="5">
                  <c:v>29.8</c:v>
                </c:pt>
                <c:pt idx="6">
                  <c:v>29.7</c:v>
                </c:pt>
                <c:pt idx="7">
                  <c:v>29.3</c:v>
                </c:pt>
                <c:pt idx="8">
                  <c:v>28.3</c:v>
                </c:pt>
                <c:pt idx="9">
                  <c:v>28.4</c:v>
                </c:pt>
                <c:pt idx="10">
                  <c:v>28.3</c:v>
                </c:pt>
                <c:pt idx="11">
                  <c:v>36.6</c:v>
                </c:pt>
                <c:pt idx="12">
                  <c:v>34.200000000000003</c:v>
                </c:pt>
                <c:pt idx="13">
                  <c:v>46.2</c:v>
                </c:pt>
                <c:pt idx="14">
                  <c:v>37.9</c:v>
                </c:pt>
                <c:pt idx="15">
                  <c:v>39.299999999999997</c:v>
                </c:pt>
                <c:pt idx="16">
                  <c:v>36.200000000000003</c:v>
                </c:pt>
                <c:pt idx="17">
                  <c:v>34.299999999999997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464832"/>
        <c:axId val="7524057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2.91536215169899E-2"/>
                  <c:y val="-0.10774004913078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2.6043362735515548E-2"/>
                  <c:y val="-8.3269087821981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3.3640156051294508E-2"/>
                  <c:y val="-5.8615047801086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924384988735E-2"/>
                  <c:y val="-3.8245908116134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4.0513040763076956E-2"/>
                  <c:y val="-7.1094633404941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3.8752379231922325E-2"/>
                  <c:y val="-2.4987351519152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45409203963E-2"/>
                  <c:y val="-8.9609844521196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16340762241E-2"/>
                  <c:y val="-6.84100388347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3.0672920400148868E-2"/>
                  <c:y val="-4.790955553856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4.4105785646008686E-2"/>
                  <c:y val="-4.4323897407989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2.4282728650117689E-2"/>
                  <c:y val="-4.355414139869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2.9394882050142672E-2"/>
                  <c:y val="-3.26656060490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1.6614498550080681E-2"/>
                  <c:y val="-7.6219747447710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dLbl>
              <c:idx val="23"/>
              <c:layout>
                <c:manualLayout>
                  <c:x val="-2.5560767000123979E-3"/>
                  <c:y val="-4.1376434328756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Лист1!$A$3:$A$20</c:f>
              <c:strCache>
                <c:ptCount val="18"/>
                <c:pt idx="0">
                  <c:v>лютий 2019</c:v>
                </c:pt>
                <c:pt idx="1">
                  <c:v>березень 2019</c:v>
                </c:pt>
                <c:pt idx="2">
                  <c:v>квітень 2019</c:v>
                </c:pt>
                <c:pt idx="3">
                  <c:v>травень 2019</c:v>
                </c:pt>
                <c:pt idx="4">
                  <c:v>червень 2019</c:v>
                </c:pt>
                <c:pt idx="5">
                  <c:v>липень 2019</c:v>
                </c:pt>
                <c:pt idx="6">
                  <c:v>серпень 2019</c:v>
                </c:pt>
                <c:pt idx="7">
                  <c:v>вересень 2019</c:v>
                </c:pt>
                <c:pt idx="8">
                  <c:v>жовтень 2019</c:v>
                </c:pt>
                <c:pt idx="9">
                  <c:v>листопад 2019</c:v>
                </c:pt>
                <c:pt idx="10">
                  <c:v>грудень 2019</c:v>
                </c:pt>
                <c:pt idx="11">
                  <c:v>січень 2020</c:v>
                </c:pt>
                <c:pt idx="12">
                  <c:v>лютий 2020</c:v>
                </c:pt>
                <c:pt idx="13">
                  <c:v>березень 2020</c:v>
                </c:pt>
                <c:pt idx="14">
                  <c:v>квітень 2020</c:v>
                </c:pt>
                <c:pt idx="15">
                  <c:v>травень 2020</c:v>
                </c:pt>
                <c:pt idx="16">
                  <c:v>червень 2020</c:v>
                </c:pt>
                <c:pt idx="17">
                  <c:v>липень 2020</c:v>
                </c:pt>
              </c:strCache>
            </c:strRef>
          </c:cat>
          <c:val>
            <c:numRef>
              <c:f>Лист1!$C$3:$C$20</c:f>
              <c:numCache>
                <c:formatCode>0.0</c:formatCode>
                <c:ptCount val="18"/>
                <c:pt idx="0">
                  <c:v>95.822454308094009</c:v>
                </c:pt>
                <c:pt idx="1">
                  <c:v>96.730245231607626</c:v>
                </c:pt>
                <c:pt idx="2">
                  <c:v>98.309859154929569</c:v>
                </c:pt>
                <c:pt idx="3">
                  <c:v>97.994269340974228</c:v>
                </c:pt>
                <c:pt idx="4">
                  <c:v>101.16959064327484</c:v>
                </c:pt>
                <c:pt idx="5">
                  <c:v>86.127167630057798</c:v>
                </c:pt>
                <c:pt idx="6">
                  <c:v>99.664429530201332</c:v>
                </c:pt>
                <c:pt idx="7">
                  <c:v>98.653198653198658</c:v>
                </c:pt>
                <c:pt idx="8">
                  <c:v>96.587030716723561</c:v>
                </c:pt>
                <c:pt idx="9">
                  <c:v>100.35335689045937</c:v>
                </c:pt>
                <c:pt idx="10">
                  <c:v>99.647887323943678</c:v>
                </c:pt>
                <c:pt idx="11">
                  <c:v>129.32862190812722</c:v>
                </c:pt>
                <c:pt idx="12">
                  <c:v>93.442622950819683</c:v>
                </c:pt>
                <c:pt idx="13">
                  <c:v>135.08771929824562</c:v>
                </c:pt>
                <c:pt idx="14">
                  <c:v>82.034632034632025</c:v>
                </c:pt>
                <c:pt idx="15">
                  <c:v>103.69393139841688</c:v>
                </c:pt>
                <c:pt idx="16">
                  <c:v>92.111959287531818</c:v>
                </c:pt>
                <c:pt idx="17">
                  <c:v>94.751381215469593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243904"/>
        <c:axId val="75242112"/>
      </c:lineChart>
      <c:catAx>
        <c:axId val="31464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75240576"/>
        <c:crosses val="autoZero"/>
        <c:auto val="1"/>
        <c:lblAlgn val="ctr"/>
        <c:lblOffset val="100"/>
        <c:noMultiLvlLbl val="1"/>
      </c:catAx>
      <c:valAx>
        <c:axId val="7524057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31464832"/>
        <c:crosses val="autoZero"/>
        <c:crossBetween val="between"/>
      </c:valAx>
      <c:valAx>
        <c:axId val="75242112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75243904"/>
        <c:crosses val="max"/>
        <c:crossBetween val="between"/>
      </c:valAx>
      <c:catAx>
        <c:axId val="75243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242112"/>
        <c:crosses val="autoZero"/>
        <c:auto val="1"/>
        <c:lblAlgn val="ctr"/>
        <c:lblOffset val="100"/>
        <c:noMultiLvlLbl val="1"/>
      </c:catAx>
    </c:plotArea>
    <c:legend>
      <c:legendPos val="b"/>
      <c:legendEntry>
        <c:idx val="0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21266343573651211"/>
          <c:y val="0.85366132229859526"/>
          <c:w val="0.53365032498722897"/>
          <c:h val="0.144510127525248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0.18261</cdr:x>
      <cdr:y>0.65823</cdr:y>
    </cdr:from>
    <cdr:to>
      <cdr:x>0.35652</cdr:x>
      <cdr:y>0.73418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5" y="3744428"/>
          <a:ext cx="1440160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- липень 2019</a:t>
          </a:r>
        </a:p>
      </cdr:txBody>
    </cdr:sp>
  </cdr:relSizeAnchor>
  <cdr:relSizeAnchor xmlns:cdr="http://schemas.openxmlformats.org/drawingml/2006/chartDrawing">
    <cdr:from>
      <cdr:x>0.33913</cdr:x>
      <cdr:y>0.65823</cdr:y>
    </cdr:from>
    <cdr:to>
      <cdr:x>0.50435</cdr:x>
      <cdr:y>0.72152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808308" y="3744428"/>
          <a:ext cx="1368153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</a:t>
          </a:r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липень 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</a:p>
      </cdr:txBody>
    </cdr:sp>
  </cdr:relSizeAnchor>
  <cdr:relSizeAnchor xmlns:cdr="http://schemas.openxmlformats.org/drawingml/2006/chartDrawing">
    <cdr:from>
      <cdr:x>0.56522</cdr:x>
      <cdr:y>0.65823</cdr:y>
    </cdr:from>
    <cdr:to>
      <cdr:x>0.72173</cdr:x>
      <cdr:y>0.73418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17" y="3744428"/>
          <a:ext cx="1296071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– липень 2019</a:t>
          </a:r>
        </a:p>
      </cdr:txBody>
    </cdr:sp>
  </cdr:relSizeAnchor>
  <cdr:relSizeAnchor xmlns:cdr="http://schemas.openxmlformats.org/drawingml/2006/chartDrawing">
    <cdr:from>
      <cdr:x>0.71304</cdr:x>
      <cdr:y>0.65823</cdr:y>
    </cdr:from>
    <cdr:to>
      <cdr:x>0.87826</cdr:x>
      <cdr:y>0.72152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904627" y="3744428"/>
          <a:ext cx="1368178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 липень 2020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0.07018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-74460" y="2136108"/>
          <a:ext cx="914447" cy="386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0.13913</cdr:x>
      <cdr:y>0.09963</cdr:y>
    </cdr:from>
    <cdr:to>
      <cdr:x>0.25443</cdr:x>
      <cdr:y>0.15875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1152124" y="573958"/>
          <a:ext cx="954790" cy="340519"/>
        </a:xfrm>
        <a:prstGeom xmlns:a="http://schemas.openxmlformats.org/drawingml/2006/main" prst="wedgeRoundRectCallout">
          <a:avLst>
            <a:gd name="adj1" fmla="val -15544"/>
            <a:gd name="adj2" fmla="val 71956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10 485,0</a:t>
          </a:r>
        </a:p>
      </cdr:txBody>
    </cdr:sp>
  </cdr:relSizeAnchor>
  <cdr:relSizeAnchor xmlns:cdr="http://schemas.openxmlformats.org/drawingml/2006/chartDrawing">
    <cdr:from>
      <cdr:x>0.38261</cdr:x>
      <cdr:y>0.1125</cdr:y>
    </cdr:from>
    <cdr:to>
      <cdr:x>0.49197</cdr:x>
      <cdr:y>0.16188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168352" y="648072"/>
          <a:ext cx="905649" cy="284451"/>
        </a:xfrm>
        <a:prstGeom xmlns:a="http://schemas.openxmlformats.org/drawingml/2006/main" prst="wedgeRectCallout">
          <a:avLst>
            <a:gd name="adj1" fmla="val -16831"/>
            <a:gd name="adj2" fmla="val 75371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10 263,1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0.62609</cdr:x>
      <cdr:y>0.1125</cdr:y>
    </cdr:from>
    <cdr:to>
      <cdr:x>0.72756</cdr:x>
      <cdr:y>0.16188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184576" y="648072"/>
          <a:ext cx="840264" cy="284460"/>
        </a:xfrm>
        <a:prstGeom xmlns:a="http://schemas.openxmlformats.org/drawingml/2006/main" prst="wedgeRoundRectCallout">
          <a:avLst>
            <a:gd name="adj1" fmla="val -13644"/>
            <a:gd name="adj2" fmla="val 71081"/>
            <a:gd name="adj3" fmla="val 16667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9 920,6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17,7%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0.41169</cdr:x>
      <cdr:y>0.09454</cdr:y>
    </cdr:from>
    <cdr:to>
      <cdr:x>0.51592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08890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15,0%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0.34644</cdr:x>
      <cdr:y>0.23635</cdr:y>
    </cdr:from>
    <cdr:to>
      <cdr:x>0.47521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40832" y="1440160"/>
          <a:ext cx="1278945" cy="202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22,4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28,9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0.44069</cdr:x>
      <cdr:y>0.51997</cdr:y>
    </cdr:from>
    <cdr:to>
      <cdr:x>0.50508</cdr:x>
      <cdr:y>0.58123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376936" y="3168352"/>
          <a:ext cx="639522" cy="373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25,0%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0.30294</cdr:x>
      <cdr:y>0.66178</cdr:y>
    </cdr:from>
    <cdr:to>
      <cdr:x>0.37509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008784" y="4032448"/>
          <a:ext cx="716595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8,1%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0.38269</cdr:x>
      <cdr:y>0.8036</cdr:y>
    </cdr:from>
    <cdr:to>
      <cdr:x>0.44708</cdr:x>
      <cdr:y>0.85087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800872" y="4896544"/>
          <a:ext cx="639522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0.34161</cdr:x>
      <cdr:y>0.16545</cdr:y>
    </cdr:from>
    <cdr:to>
      <cdr:x>0.44176</cdr:x>
      <cdr:y>0.2022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131840" y="1008112"/>
          <a:ext cx="918176" cy="223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12,0%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31,7%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0.48419</cdr:x>
      <cdr:y>0.45283</cdr:y>
    </cdr:from>
    <cdr:to>
      <cdr:x>0.56779</cdr:x>
      <cdr:y>0.50184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808984" y="2759203"/>
          <a:ext cx="830316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27,0%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0.32469</cdr:x>
      <cdr:y>0.59088</cdr:y>
    </cdr:from>
    <cdr:to>
      <cdr:x>0.38908</cdr:x>
      <cdr:y>0.63989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224808" y="3600400"/>
          <a:ext cx="639522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0.45942</cdr:x>
      <cdr:y>0.2009</cdr:y>
    </cdr:from>
    <cdr:to>
      <cdr:x>0.55696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211960" y="1224136"/>
          <a:ext cx="89424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20,8%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28,7%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0.40444</cdr:x>
      <cdr:y>0.48227</cdr:y>
    </cdr:from>
    <cdr:to>
      <cdr:x>0.4741</cdr:x>
      <cdr:y>0.51772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016896" y="2938644"/>
          <a:ext cx="691864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0.31744</cdr:x>
      <cdr:y>0.62633</cdr:y>
    </cdr:from>
    <cdr:to>
      <cdr:x>0.40104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152800" y="3816424"/>
          <a:ext cx="830317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0.36819</cdr:x>
      <cdr:y>0.76814</cdr:y>
    </cdr:from>
    <cdr:to>
      <cdr:x>0.43786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656856" y="4680520"/>
          <a:ext cx="691963" cy="216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0.38088</cdr:x>
      <cdr:y>0.06241</cdr:y>
    </cdr:from>
    <cdr:to>
      <cdr:x>0.44526</cdr:x>
      <cdr:y>0.11142</cdr:y>
    </cdr:to>
    <cdr:sp macro="" textlink="">
      <cdr:nvSpPr>
        <cdr:cNvPr id="24" name="TextBox 1">
          <a:extLst xmlns:a="http://schemas.openxmlformats.org/drawingml/2006/main">
            <a:ext uri="{FF2B5EF4-FFF2-40B4-BE49-F238E27FC236}">
              <a16:creationId xmlns:a16="http://schemas.microsoft.com/office/drawing/2014/main" id="{B5C22D48-6841-43B3-BC83-8606F86DBBC8}"/>
            </a:ext>
          </a:extLst>
        </cdr:cNvPr>
        <cdr:cNvSpPr txBox="1"/>
      </cdr:nvSpPr>
      <cdr:spPr>
        <a:xfrm xmlns:a="http://schemas.openxmlformats.org/drawingml/2006/main">
          <a:off x="3491880" y="380257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200" b="1" i="1" dirty="0"/>
            <a:t>12,2%</a:t>
          </a:r>
          <a:endParaRPr lang="ru-RU" sz="12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0.56459</cdr:x>
      <cdr:y>0.31093</cdr:y>
    </cdr:from>
    <cdr:to>
      <cdr:x>0.86208</cdr:x>
      <cdr:y>0.48522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1960833" y="1872207"/>
          <a:ext cx="1033158" cy="10494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0.25359</cdr:x>
      <cdr:y>0.19134</cdr:y>
    </cdr:from>
    <cdr:to>
      <cdr:x>0.46092</cdr:x>
      <cdr:y>0.27505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0719" y="1152114"/>
          <a:ext cx="720070" cy="50406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  <a:ln xmlns:a="http://schemas.openxmlformats.org/drawingml/2006/main" cap="rnd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dirty="0">
              <a:latin typeface="Times New Roman" pitchFamily="18" charset="0"/>
              <a:cs typeface="Times New Roman" pitchFamily="18" charset="0"/>
            </a:rPr>
            <a:t>1 689,3</a:t>
          </a:r>
        </a:p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(1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7,0</a:t>
          </a:r>
          <a:r>
            <a:rPr lang="en-US" sz="1200" dirty="0">
              <a:latin typeface="Times New Roman" pitchFamily="18" charset="0"/>
              <a:cs typeface="Times New Roman" pitchFamily="18" charset="0"/>
            </a:rPr>
            <a:t>%)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0.08085</cdr:x>
      <cdr:y>0.50531</cdr:y>
    </cdr:from>
    <cdr:to>
      <cdr:x>0.597</cdr:x>
      <cdr:y>0.95448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231144" y="1620171"/>
          <a:ext cx="1475637" cy="1440171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4 723,0 грн. –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1689,3 тис. осіб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kumimoji="0" lang="ru-RU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17,0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0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0.46059</cdr:x>
      <cdr:y>0.01123</cdr:y>
    </cdr:from>
    <cdr:to>
      <cdr:x>0.87406</cdr:x>
      <cdr:y>0.41809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1DB9240B-3EE8-49C0-8576-938F6AABC7AB}"/>
            </a:ext>
          </a:extLst>
        </cdr:cNvPr>
        <cdr:cNvCxnSpPr/>
      </cdr:nvCxnSpPr>
      <cdr:spPr>
        <a:xfrm xmlns:a="http://schemas.openxmlformats.org/drawingml/2006/main" flipH="1">
          <a:off x="1316795" y="36004"/>
          <a:ext cx="1182082" cy="1304515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0.55049</cdr:x>
      <cdr:y>0.31629</cdr:y>
    </cdr:from>
    <cdr:to>
      <cdr:x>0.7855</cdr:x>
      <cdr:y>0.48189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63687" y="1198454"/>
          <a:ext cx="752937" cy="62742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0.12133</cdr:x>
      <cdr:y>0</cdr:y>
    </cdr:from>
    <cdr:to>
      <cdr:x>0.288</cdr:x>
      <cdr:y>0.06494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611573" y="-908721"/>
          <a:ext cx="840110" cy="386346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13 618,6</a:t>
          </a:r>
        </a:p>
      </cdr:txBody>
    </cdr:sp>
  </cdr:relSizeAnchor>
  <cdr:relSizeAnchor xmlns:cdr="http://schemas.openxmlformats.org/drawingml/2006/chartDrawing">
    <cdr:from>
      <cdr:x>0.60241</cdr:x>
      <cdr:y>0</cdr:y>
    </cdr:from>
    <cdr:to>
      <cdr:x>0.7513</cdr:x>
      <cdr:y>0.06494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3600400" y="0"/>
          <a:ext cx="889867" cy="367641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12 812,2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0.37428</cdr:x>
      <cdr:y>0</cdr:y>
    </cdr:from>
    <cdr:to>
      <cdr:x>0.54095</cdr:x>
      <cdr:y>0.06202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102176" y="0"/>
          <a:ext cx="936123" cy="360042"/>
        </a:xfrm>
        <a:prstGeom xmlns:a="http://schemas.openxmlformats.org/drawingml/2006/main" prst="wedgeRoundRectCallout">
          <a:avLst/>
        </a:prstGeom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Times New Roman" pitchFamily="18" charset="0"/>
              <a:cs typeface="Times New Roman" pitchFamily="18" charset="0"/>
            </a:rPr>
            <a:t>13 177,4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0.05036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222916" y="1664918"/>
          <a:ext cx="937604" cy="350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0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76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r">
              <a:defRPr sz="1300"/>
            </a:lvl1pPr>
          </a:lstStyle>
          <a:p>
            <a:fld id="{53D36460-DB20-4259-B1A3-3D9C4F4B7588}" type="datetimeFigureOut">
              <a:rPr lang="uk-UA" smtClean="0"/>
              <a:pPr/>
              <a:t>08.09.2020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93" tIns="44796" rIns="89593" bIns="44796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957"/>
            <a:ext cx="5438140" cy="4443097"/>
          </a:xfrm>
          <a:prstGeom prst="rect">
            <a:avLst/>
          </a:prstGeom>
        </p:spPr>
        <p:txBody>
          <a:bodyPr vert="horz" lIns="89593" tIns="44796" rIns="89593" bIns="447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0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76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r">
              <a:defRPr sz="1300"/>
            </a:lvl1pPr>
          </a:lstStyle>
          <a:p>
            <a:fld id="{AFEC7B75-7F0D-4616-9FA0-08ECBB95574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09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738188"/>
            <a:ext cx="4945062" cy="3708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C7B75-7F0D-4616-9FA0-08ECBB955749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8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20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21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8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3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3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31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72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08.09.2020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27" y="304961"/>
            <a:ext cx="8009505" cy="864096"/>
          </a:xfrm>
        </p:spPr>
        <p:txBody>
          <a:bodyPr/>
          <a:lstStyle/>
          <a:p>
            <a:pPr algn="ctr"/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тис осіб</a:t>
            </a:r>
            <a:endParaRPr lang="x-none" sz="2585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/>
        </p:nvGraphicFramePr>
        <p:xfrm>
          <a:off x="179512" y="1268760"/>
          <a:ext cx="8208913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08BDB6B-453D-4843-97C2-F1970996721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№1</a:t>
            </a:r>
          </a:p>
        </p:txBody>
      </p:sp>
    </p:spTree>
    <p:extLst>
      <p:ext uri="{BB962C8B-B14F-4D97-AF65-F5344CB8AC3E}">
        <p14:creationId xmlns:p14="http://schemas.microsoft.com/office/powerpoint/2010/main" val="67433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04961"/>
            <a:ext cx="7488832" cy="864096"/>
          </a:xfrm>
        </p:spPr>
        <p:txBody>
          <a:bodyPr/>
          <a:lstStyle/>
          <a:p>
            <a:pPr algn="ctr"/>
            <a: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найманих працівників </a:t>
            </a:r>
            <a:b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даними реєстру застрахованих осіб), тис. осіб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/>
        </p:nvGraphicFramePr>
        <p:xfrm>
          <a:off x="107505" y="1301995"/>
          <a:ext cx="8280920" cy="522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FCD6BC-4241-4451-BE9E-DF4FD8EABC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№2</a:t>
            </a:r>
          </a:p>
        </p:txBody>
      </p:sp>
    </p:spTree>
    <p:extLst>
      <p:ext uri="{BB962C8B-B14F-4D97-AF65-F5344CB8AC3E}">
        <p14:creationId xmlns:p14="http://schemas.microsoft.com/office/powerpoint/2010/main" val="3967095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8251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2019 - 2020  роки,  </a:t>
            </a:r>
            <a:r>
              <a:rPr lang="uk-UA" sz="20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 осіб</a:t>
            </a:r>
            <a:endParaRPr lang="uk-UA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395536" y="1268760"/>
          <a:ext cx="828092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919C8BA-8627-4418-80D6-4522F0B7E04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№3</a:t>
            </a:r>
          </a:p>
        </p:txBody>
      </p:sp>
    </p:spTree>
    <p:extLst>
      <p:ext uri="{BB962C8B-B14F-4D97-AF65-F5344CB8AC3E}">
        <p14:creationId xmlns:p14="http://schemas.microsoft.com/office/powerpoint/2010/main" val="2115173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29141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79512" y="908720"/>
          <a:ext cx="820891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EDCC5CC-E8B6-42A5-8136-5D366B89156C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№4</a:t>
            </a:r>
          </a:p>
        </p:txBody>
      </p:sp>
    </p:spTree>
    <p:extLst>
      <p:ext uri="{BB962C8B-B14F-4D97-AF65-F5344CB8AC3E}">
        <p14:creationId xmlns:p14="http://schemas.microsoft.com/office/powerpoint/2010/main" val="1173249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22418"/>
            <a:ext cx="8460432" cy="576064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18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07510" y="980729"/>
          <a:ext cx="82809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9EBDC27-A374-463F-9167-D61BAB48EF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№5</a:t>
            </a:r>
          </a:p>
        </p:txBody>
      </p:sp>
    </p:spTree>
    <p:extLst>
      <p:ext uri="{BB962C8B-B14F-4D97-AF65-F5344CB8AC3E}">
        <p14:creationId xmlns:p14="http://schemas.microsoft.com/office/powerpoint/2010/main" val="854613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691276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застрахованих осіб - найманих працівників 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764704"/>
          <a:ext cx="9168013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87BEB8A-390B-4B30-B394-8449FB1FE9C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№6</a:t>
            </a:r>
          </a:p>
        </p:txBody>
      </p:sp>
    </p:spTree>
    <p:extLst>
      <p:ext uri="{BB962C8B-B14F-4D97-AF65-F5344CB8AC3E}">
        <p14:creationId xmlns:p14="http://schemas.microsoft.com/office/powerpoint/2010/main" val="2104654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" y="-7813"/>
            <a:ext cx="8466853" cy="863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</a:t>
            </a:r>
            <a:b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чисельність </a:t>
            </a:r>
            <a:r>
              <a:rPr lang="uk-UA" sz="24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застрахованих осіб,</a:t>
            </a:r>
            <a:r>
              <a:rPr lang="uk-UA" sz="18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осіб</a:t>
            </a:r>
            <a:endParaRPr lang="ru-RU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</p:nvPr>
        </p:nvGraphicFramePr>
        <p:xfrm>
          <a:off x="179525" y="836722"/>
          <a:ext cx="3600399" cy="60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5"/>
          <p:cNvGraphicFramePr>
            <a:graphicFrameLocks/>
          </p:cNvGraphicFramePr>
          <p:nvPr/>
        </p:nvGraphicFramePr>
        <p:xfrm>
          <a:off x="-15109" y="3681028"/>
          <a:ext cx="2858929" cy="3206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7696269" y="89309"/>
            <a:ext cx="1182389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205156" y="2636913"/>
            <a:ext cx="792087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0" name="Объект 3"/>
          <p:cNvGraphicFramePr>
            <a:graphicFrameLocks/>
          </p:cNvGraphicFramePr>
          <p:nvPr/>
        </p:nvGraphicFramePr>
        <p:xfrm>
          <a:off x="3347870" y="908721"/>
          <a:ext cx="504056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95736" y="353788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8 231,3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FE4368-6219-49E6-9FA0-F01AB8273212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№7</a:t>
            </a:r>
          </a:p>
        </p:txBody>
      </p:sp>
    </p:spTree>
    <p:extLst>
      <p:ext uri="{BB962C8B-B14F-4D97-AF65-F5344CB8AC3E}">
        <p14:creationId xmlns:p14="http://schemas.microsoft.com/office/powerpoint/2010/main" val="789746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556376" cy="618238"/>
          </a:xfrm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ЦПХ, осіб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79512" y="878886"/>
          <a:ext cx="8280920" cy="571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F83EAD1-86B0-44A9-963E-937044A0D099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№8</a:t>
            </a:r>
          </a:p>
        </p:txBody>
      </p:sp>
    </p:spTree>
    <p:extLst>
      <p:ext uri="{BB962C8B-B14F-4D97-AF65-F5344CB8AC3E}">
        <p14:creationId xmlns:p14="http://schemas.microsoft.com/office/powerpoint/2010/main" val="213702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83" y="246221"/>
            <a:ext cx="819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18583" y="1166992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0DC1C0C-7AC0-4CB9-820B-C06E592C1CD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№9</a:t>
            </a:r>
          </a:p>
        </p:txBody>
      </p:sp>
    </p:spTree>
    <p:extLst>
      <p:ext uri="{BB962C8B-B14F-4D97-AF65-F5344CB8AC3E}">
        <p14:creationId xmlns:p14="http://schemas.microsoft.com/office/powerpoint/2010/main" val="3152709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20074</TotalTime>
  <Words>440</Words>
  <Application>Microsoft Office PowerPoint</Application>
  <PresentationFormat>Экран (4:3)</PresentationFormat>
  <Paragraphs>237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Book Antiqua</vt:lpstr>
      <vt:lpstr>Calibri</vt:lpstr>
      <vt:lpstr>Cambria</vt:lpstr>
      <vt:lpstr>Times New Roman</vt:lpstr>
      <vt:lpstr>Соседство</vt:lpstr>
      <vt:lpstr>Чисельність застрахованих осіб  (за даними реєстру застрахованих осіб), тис осіб</vt:lpstr>
      <vt:lpstr>Чисельність найманих працівників  (за даними реєстру застрахованих осіб), тис. осіб</vt:lpstr>
      <vt:lpstr>Інформація  про працевлаштування та звільнення найманих працівників за 2019 - 2020  роки,  тис осіб</vt:lpstr>
      <vt:lpstr>Презентация PowerPoint</vt:lpstr>
      <vt:lpstr>Інформація  про чисельність найманих працівників та діапазони розмірів їх заробітної плати, тис. осіб</vt:lpstr>
      <vt:lpstr>Розподіл застрахованих осіб - найманих працівників  по діапазонах заробітної плати</vt:lpstr>
      <vt:lpstr>Інформація  про чисельність застрахованих осіб,  тис. осіб</vt:lpstr>
      <vt:lpstr>Динаміка чисельності ЗО, які виконували роботи за договорами ЦПХ, осіб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Динаміка платників ЄСВ у 2015-2017 роках</dc:title>
  <dc:creator>Diakonchuk</dc:creator>
  <cp:lastModifiedBy>Dubik Tetyana</cp:lastModifiedBy>
  <cp:revision>954</cp:revision>
  <cp:lastPrinted>2020-08-10T06:39:55Z</cp:lastPrinted>
  <dcterms:created xsi:type="dcterms:W3CDTF">2018-04-19T14:24:12Z</dcterms:created>
  <dcterms:modified xsi:type="dcterms:W3CDTF">2020-09-08T11:11:08Z</dcterms:modified>
</cp:coreProperties>
</file>