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9" r:id="rId1"/>
  </p:sldMasterIdLst>
  <p:notesMasterIdLst>
    <p:notesMasterId r:id="rId4"/>
  </p:notesMasterIdLst>
  <p:sldIdLst>
    <p:sldId id="367" r:id="rId2"/>
    <p:sldId id="368" r:id="rId3"/>
  </p:sldIdLst>
  <p:sldSz cx="9906000" cy="6858000" type="A4"/>
  <p:notesSz cx="9942513" cy="6761163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FFFF66"/>
    <a:srgbClr val="003300"/>
    <a:srgbClr val="0000FF"/>
    <a:srgbClr val="FF0066"/>
    <a:srgbClr val="A50021"/>
    <a:srgbClr val="006600"/>
    <a:srgbClr val="FF6600"/>
    <a:srgbClr val="CCFF99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91" autoAdjust="0"/>
    <p:restoredTop sz="94660" autoAdjust="0"/>
  </p:normalViewPr>
  <p:slideViewPr>
    <p:cSldViewPr>
      <p:cViewPr>
        <p:scale>
          <a:sx n="110" d="100"/>
          <a:sy n="110" d="100"/>
        </p:scale>
        <p:origin x="-1368" y="-24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123831586796359"/>
          <c:y val="0.12509530191089879"/>
          <c:w val="0.49229850727648433"/>
          <c:h val="0.7124123361293189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gradFill>
                <a:gsLst>
                  <a:gs pos="0">
                    <a:schemeClr val="accent1"/>
                  </a:gs>
                  <a:gs pos="50000">
                    <a:schemeClr val="tx2">
                      <a:lumMod val="90000"/>
                    </a:schemeClr>
                  </a:gs>
                  <a:gs pos="100000">
                    <a:schemeClr val="accent4"/>
                  </a:gs>
                </a:gsLst>
                <a:lin ang="5400000" scaled="0"/>
              </a:gradFill>
              <a:ln>
                <a:solidFill>
                  <a:schemeClr val="accent2">
                    <a:lumMod val="10000"/>
                  </a:schemeClr>
                </a:solidFill>
              </a:ln>
            </c:spPr>
          </c:dPt>
          <c:dPt>
            <c:idx val="1"/>
            <c:bubble3D val="0"/>
            <c:spPr>
              <a:gradFill>
                <a:gsLst>
                  <a:gs pos="0">
                    <a:srgbClr val="006600"/>
                  </a:gs>
                  <a:gs pos="50000">
                    <a:srgbClr val="92D050"/>
                  </a:gs>
                  <a:gs pos="100000">
                    <a:srgbClr val="006600"/>
                  </a:gs>
                </a:gsLst>
                <a:lin ang="5400000" scaled="0"/>
              </a:gradFill>
              <a:ln>
                <a:solidFill>
                  <a:srgbClr val="003300"/>
                </a:solidFill>
              </a:ln>
            </c:spPr>
          </c:dPt>
          <c:dPt>
            <c:idx val="2"/>
            <c:bubble3D val="0"/>
            <c:spPr>
              <a:gradFill>
                <a:gsLst>
                  <a:gs pos="0">
                    <a:srgbClr val="FF6600"/>
                  </a:gs>
                  <a:gs pos="50000">
                    <a:srgbClr val="FFFF66"/>
                  </a:gs>
                  <a:gs pos="100000">
                    <a:srgbClr val="FF6600"/>
                  </a:gs>
                </a:gsLst>
                <a:lin ang="5400000" scaled="0"/>
              </a:gradFill>
              <a:ln>
                <a:solidFill>
                  <a:srgbClr val="FF6600"/>
                </a:solidFill>
              </a:ln>
            </c:spPr>
          </c:dPt>
          <c:dPt>
            <c:idx val="3"/>
            <c:bubble3D val="0"/>
            <c:spPr>
              <a:gradFill>
                <a:gsLst>
                  <a:gs pos="0">
                    <a:schemeClr val="accent6">
                      <a:lumMod val="75000"/>
                    </a:schemeClr>
                  </a:gs>
                  <a:gs pos="50000">
                    <a:schemeClr val="accent6">
                      <a:lumMod val="40000"/>
                      <a:lumOff val="60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 scaled="0"/>
              </a:gradFill>
              <a:ln>
                <a:solidFill>
                  <a:schemeClr val="accent6">
                    <a:lumMod val="75000"/>
                  </a:schemeClr>
                </a:solidFill>
              </a:ln>
            </c:spPr>
          </c:dPt>
          <c:dLbls>
            <c:dLbl>
              <c:idx val="0"/>
              <c:layout>
                <c:manualLayout>
                  <c:x val="0.1578192133361119"/>
                  <c:y val="-0.18015428841239861"/>
                </c:manualLayout>
              </c:layout>
              <c:tx>
                <c:rich>
                  <a:bodyPr/>
                  <a:lstStyle/>
                  <a:p>
                    <a:pPr>
                      <a:defRPr sz="1200" b="1" i="0" baseline="0">
                        <a:solidFill>
                          <a:srgbClr val="A5002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i="0" baseline="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АТ КБ "</a:t>
                    </a:r>
                    <a:r>
                      <a:rPr lang="ru-RU" sz="1200" b="1" i="0" baseline="0" dirty="0" err="1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ПриватБанк</a:t>
                    </a:r>
                    <a:r>
                      <a:rPr lang="ru-RU" sz="1200" b="1" i="0" baseline="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"</a:t>
                    </a:r>
                  </a:p>
                  <a:p>
                    <a:pPr>
                      <a:defRPr sz="1200" b="1" i="0" baseline="0">
                        <a:solidFill>
                          <a:srgbClr val="A5002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i="0" baseline="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 3 949,5 </a:t>
                    </a:r>
                  </a:p>
                  <a:p>
                    <a:pPr>
                      <a:defRPr sz="1200" b="1" i="0" baseline="0">
                        <a:solidFill>
                          <a:srgbClr val="A5002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i="0" baseline="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52,1%</a:t>
                    </a:r>
                    <a:endParaRPr lang="ru-RU" sz="1400" b="1" i="0" baseline="0" dirty="0">
                      <a:solidFill>
                        <a:schemeClr val="accent2">
                          <a:lumMod val="50000"/>
                        </a:schemeClr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>
                <a:noFill/>
              </c:spPr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7.8543901819343009E-2"/>
                  <c:y val="0.27481130568825685"/>
                </c:manualLayout>
              </c:layout>
              <c:tx>
                <c:rich>
                  <a:bodyPr/>
                  <a:lstStyle/>
                  <a:p>
                    <a:pPr>
                      <a:def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АТ "</a:t>
                    </a:r>
                    <a:r>
                      <a:rPr lang="ru-RU" sz="1200" b="1" baseline="0" dirty="0" err="1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Ощадбанк</a:t>
                    </a:r>
                    <a:r>
                      <a:rPr lang="ru-RU" sz="12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"</a:t>
                    </a:r>
                  </a:p>
                  <a:p>
                    <a:pPr>
                      <a:def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 2 803,2</a:t>
                    </a:r>
                  </a:p>
                  <a:p>
                    <a:pPr>
                      <a:def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 37,0%</a:t>
                    </a:r>
                    <a:endParaRPr lang="ru-RU" sz="1400" b="1" baseline="0" dirty="0">
                      <a:solidFill>
                        <a:srgbClr val="00660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numFmt formatCode="0.00%" sourceLinked="0"/>
              <c:spPr>
                <a:noFill/>
              </c:spPr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0.17746889329638332"/>
                  <c:y val="-0.12687288217975778"/>
                </c:manualLayout>
              </c:layout>
              <c:tx>
                <c:rich>
                  <a:bodyPr/>
                  <a:lstStyle/>
                  <a:p>
                    <a:r>
                      <a:rPr lang="ru-RU" sz="1200" b="1" i="0" baseline="0" dirty="0" smtClean="0">
                        <a:solidFill>
                          <a:srgbClr val="FF6600"/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АТ "Райффайзен Банк Аваль" </a:t>
                    </a:r>
                  </a:p>
                  <a:p>
                    <a:r>
                      <a:rPr lang="ru-RU" sz="1200" b="1" i="0" baseline="0" dirty="0" smtClean="0">
                        <a:solidFill>
                          <a:srgbClr val="FF6600"/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362,5 </a:t>
                    </a:r>
                  </a:p>
                  <a:p>
                    <a:r>
                      <a:rPr lang="ru-RU" sz="1200" b="1" i="0" baseline="0" dirty="0" smtClean="0">
                        <a:solidFill>
                          <a:srgbClr val="FF6600"/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4,8%</a:t>
                    </a:r>
                    <a:endParaRPr lang="ru-RU" sz="1400" b="1" i="0" baseline="0" dirty="0">
                      <a:solidFill>
                        <a:srgbClr val="FF6600"/>
                      </a:solidFill>
                      <a:latin typeface="Times New Roman" pitchFamily="18" charset="0"/>
                    </a:endParaRPr>
                  </a:p>
                </c:rich>
              </c:tx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3.0973910986472904E-2"/>
                  <c:y val="-0.16174938895678259"/>
                </c:manualLayout>
              </c:layout>
              <c:tx>
                <c:rich>
                  <a:bodyPr/>
                  <a:lstStyle/>
                  <a:p>
                    <a:pPr>
                      <a:defRPr sz="1200" baseline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uk-UA" sz="1200" b="1" i="0" baseline="0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Інші банки</a:t>
                    </a:r>
                  </a:p>
                  <a:p>
                    <a:pPr>
                      <a:defRPr sz="1200" baseline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uk-UA" sz="1200" b="1" i="0" baseline="0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 460,4</a:t>
                    </a:r>
                  </a:p>
                  <a:p>
                    <a:pPr>
                      <a:defRPr sz="1200" baseline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uk-UA" sz="1200" b="1" i="0" baseline="0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 6,1%</a:t>
                    </a:r>
                    <a:endParaRPr lang="uk-UA" sz="1400" b="1" i="0" baseline="0" dirty="0">
                      <a:solidFill>
                        <a:schemeClr val="accent6">
                          <a:lumMod val="50000"/>
                        </a:schemeClr>
                      </a:solidFill>
                      <a:latin typeface="Times New Roman" pitchFamily="18" charset="0"/>
                    </a:endParaRPr>
                  </a:p>
                </c:rich>
              </c:tx>
              <c:spPr>
                <a:noFill/>
              </c:spPr>
              <c:showLegendKey val="1"/>
              <c:showVal val="1"/>
              <c:showCatName val="1"/>
              <c:showSerName val="0"/>
              <c:showPercent val="1"/>
              <c:showBubbleSize val="0"/>
            </c:dLbl>
            <c:spPr>
              <a:noFill/>
            </c:spPr>
            <c:txPr>
              <a:bodyPr/>
              <a:lstStyle/>
              <a:p>
                <a:pPr>
                  <a:defRPr sz="12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1"/>
            <c:showVal val="1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ПАТ КБ "ПриватБанк"</c:v>
                </c:pt>
                <c:pt idx="1">
                  <c:v>АТ "Ощадбанк"</c:v>
                </c:pt>
                <c:pt idx="2">
                  <c:v>ПАТ "Райффайзен Банк Аваль"</c:v>
                </c:pt>
                <c:pt idx="3">
                  <c:v>Інші банки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3949.5</c:v>
                </c:pt>
                <c:pt idx="1">
                  <c:v>2803.2</c:v>
                </c:pt>
                <c:pt idx="2">
                  <c:v>362.5</c:v>
                </c:pt>
                <c:pt idx="3">
                  <c:v>460.4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364672364672366"/>
          <c:y val="3.9940392425532961E-2"/>
          <c:w val="0.8821082621082621"/>
          <c:h val="0.79873899042081742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 рік</c:v>
                </c:pt>
              </c:strCache>
            </c:strRef>
          </c:tx>
          <c:spPr>
            <a:ln w="44450" cmpd="sng">
              <a:solidFill>
                <a:srgbClr val="7030A0"/>
              </a:solidFill>
            </a:ln>
          </c:spPr>
          <c:marker>
            <c:symbol val="square"/>
            <c:size val="7"/>
            <c:spPr>
              <a:solidFill>
                <a:srgbClr val="FF99FF"/>
              </a:solidFill>
              <a:ln cmpd="sng"/>
            </c:spPr>
          </c:marker>
          <c:dLbls>
            <c:dLbl>
              <c:idx val="0"/>
              <c:layout>
                <c:manualLayout>
                  <c:x val="-4.487180421891708E-2"/>
                  <c:y val="-3.649864521226036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0773941718823609E-2"/>
                  <c:y val="2.719026589638188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771092715974606E-2"/>
                  <c:y val="-2.180158994679603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5346675415573051E-2"/>
                  <c:y val="-4.13977922206174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455161854768157E-2"/>
                  <c:y val="3.45389864089175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4.0835744890863002E-2"/>
                  <c:y val="2.719026589638188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4.0954415954415957E-2"/>
                  <c:y val="2.963964652075695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4.9501312335958003E-2"/>
                  <c:y val="-4.38473657247960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4.297238486214864E-2"/>
                  <c:y val="-4.38473657247960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4.3927025147497481E-2"/>
                  <c:y val="-5.609523324568874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3.7274603495075935E-2"/>
                  <c:y val="-4.87465127331531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3.1554389034702951E-3"/>
                  <c:y val="-6.834329364638497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1"/>
              </a:solidFill>
              <a:ln>
                <a:solidFill>
                  <a:srgbClr val="A50021"/>
                </a:solidFill>
              </a:ln>
            </c:spPr>
            <c:txPr>
              <a:bodyPr/>
              <a:lstStyle/>
              <a:p>
                <a:pPr>
                  <a:defRPr sz="1200" b="1" i="0" baseline="0">
                    <a:solidFill>
                      <a:srgbClr val="660033"/>
                    </a:solidFill>
                    <a:latin typeface="Times New Roman" pitchFamily="18" charset="0"/>
                  </a:defRPr>
                </a:pPr>
                <a:endParaRPr lang="uk-UA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Лист1!$B$2:$B$13</c:f>
              <c:numCache>
                <c:formatCode>#,##0.0</c:formatCode>
                <c:ptCount val="12"/>
                <c:pt idx="0">
                  <c:v>21015</c:v>
                </c:pt>
                <c:pt idx="1">
                  <c:v>21201.9</c:v>
                </c:pt>
                <c:pt idx="2">
                  <c:v>24835.599999999999</c:v>
                </c:pt>
                <c:pt idx="3">
                  <c:v>25118</c:v>
                </c:pt>
                <c:pt idx="4">
                  <c:v>23424.9</c:v>
                </c:pt>
                <c:pt idx="5">
                  <c:v>23551.200000000001</c:v>
                </c:pt>
                <c:pt idx="6">
                  <c:v>24412.5</c:v>
                </c:pt>
                <c:pt idx="7">
                  <c:v>24533.599999999999</c:v>
                </c:pt>
                <c:pt idx="8">
                  <c:v>24718.1</c:v>
                </c:pt>
                <c:pt idx="9">
                  <c:v>24978</c:v>
                </c:pt>
                <c:pt idx="10">
                  <c:v>24865</c:v>
                </c:pt>
                <c:pt idx="11">
                  <c:v>25188.400000000001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 рік</c:v>
                </c:pt>
              </c:strCache>
            </c:strRef>
          </c:tx>
          <c:spPr>
            <a:ln w="44450" cmpd="sng">
              <a:solidFill>
                <a:srgbClr val="008000"/>
              </a:solidFill>
            </a:ln>
          </c:spPr>
          <c:marker>
            <c:symbol val="circle"/>
            <c:size val="7"/>
            <c:spPr>
              <a:solidFill>
                <a:srgbClr val="00B050"/>
              </a:solidFill>
            </c:spPr>
          </c:marker>
          <c:dLbls>
            <c:dLbl>
              <c:idx val="0"/>
              <c:layout>
                <c:manualLayout>
                  <c:x val="-4.344729344729345E-2"/>
                  <c:y val="3.698855991309607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344729344729345E-2"/>
                  <c:y val="-2.91499246997247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7749287749287749E-2"/>
                  <c:y val="-4.38475586045994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8.309217758037178E-4"/>
                  <c:y val="5.185187756915898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4.6296408461762792E-2"/>
                  <c:y val="3.45389864089175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4.7839580949817169E-2"/>
                  <c:y val="-5.119608623733165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4.05982905982906E-2"/>
                  <c:y val="-4.629693922897455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3.3713125602889381E-2"/>
                  <c:y val="-5.119627911713513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2.8964834256829008E-2"/>
                  <c:y val="-3.894821871643891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4.1429231068338679E-2"/>
                  <c:y val="-6.71406880716957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2.7184188781957812E-2"/>
                  <c:y val="-3.159949820390327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1.5030864197530865E-2"/>
                  <c:y val="-5.36458526213136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1"/>
              </a:solidFill>
              <a:ln>
                <a:solidFill>
                  <a:srgbClr val="006600"/>
                </a:solidFill>
              </a:ln>
            </c:spPr>
            <c:txPr>
              <a:bodyPr/>
              <a:lstStyle/>
              <a:p>
                <a:pPr>
                  <a:defRPr sz="1200" b="1" i="0" baseline="0">
                    <a:solidFill>
                      <a:srgbClr val="006600"/>
                    </a:solidFill>
                    <a:latin typeface="Times New Roman" pitchFamily="18" charset="0"/>
                  </a:defRPr>
                </a:pPr>
                <a:endParaRPr lang="uk-UA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Лист1!$C$2:$C$13</c:f>
              <c:numCache>
                <c:formatCode>#,##0.0</c:formatCode>
                <c:ptCount val="12"/>
                <c:pt idx="0">
                  <c:v>25518.400000000001</c:v>
                </c:pt>
                <c:pt idx="1">
                  <c:v>25609.599999999999</c:v>
                </c:pt>
                <c:pt idx="2">
                  <c:v>25835.1</c:v>
                </c:pt>
                <c:pt idx="3">
                  <c:v>31964</c:v>
                </c:pt>
                <c:pt idx="4">
                  <c:v>27622.6</c:v>
                </c:pt>
                <c:pt idx="5">
                  <c:v>27801.599999999999</c:v>
                </c:pt>
                <c:pt idx="6">
                  <c:v>28064.799999999999</c:v>
                </c:pt>
                <c:pt idx="7">
                  <c:v>28216.2</c:v>
                </c:pt>
                <c:pt idx="8">
                  <c:v>28210.7</c:v>
                </c:pt>
              </c:numCache>
            </c:numRef>
          </c:val>
          <c:smooth val="0"/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48362368"/>
        <c:axId val="148363904"/>
      </c:lineChart>
      <c:catAx>
        <c:axId val="14836236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500" baseline="0">
                <a:latin typeface="Times New Roman" pitchFamily="18" charset="0"/>
              </a:defRPr>
            </a:pPr>
            <a:endParaRPr lang="uk-UA"/>
          </a:p>
        </c:txPr>
        <c:crossAx val="148363904"/>
        <c:crosses val="autoZero"/>
        <c:auto val="0"/>
        <c:lblAlgn val="ctr"/>
        <c:lblOffset val="100"/>
        <c:tickLblSkip val="1"/>
        <c:noMultiLvlLbl val="0"/>
      </c:catAx>
      <c:valAx>
        <c:axId val="148363904"/>
        <c:scaling>
          <c:orientation val="minMax"/>
          <c:max val="32000"/>
          <c:min val="20000"/>
        </c:scaling>
        <c:delete val="0"/>
        <c:axPos val="l"/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500" baseline="0">
                <a:latin typeface="Times New Roman" pitchFamily="18" charset="0"/>
              </a:defRPr>
            </a:pPr>
            <a:endParaRPr lang="uk-UA"/>
          </a:p>
        </c:txPr>
        <c:crossAx val="148362368"/>
        <c:crosses val="autoZero"/>
        <c:crossBetween val="between"/>
        <c:majorUnit val="1500"/>
      </c:valAx>
      <c:spPr>
        <a:noFill/>
      </c:spPr>
    </c:plotArea>
    <c:legend>
      <c:legendPos val="r"/>
      <c:layout>
        <c:manualLayout>
          <c:xMode val="edge"/>
          <c:yMode val="edge"/>
          <c:x val="0.45167373309105596"/>
          <c:y val="0.69328716562357273"/>
          <c:w val="0.13005698005698008"/>
          <c:h val="0.12627995037588416"/>
        </c:manualLayout>
      </c:layout>
      <c:overlay val="1"/>
      <c:spPr>
        <a:solidFill>
          <a:schemeClr val="bg1"/>
        </a:solidFill>
      </c:spPr>
      <c:txPr>
        <a:bodyPr/>
        <a:lstStyle/>
        <a:p>
          <a:pPr>
            <a:defRPr sz="1200" baseline="0"/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0.56811</cdr:x>
      <cdr:y>0.77632</cdr:y>
    </cdr:from>
    <cdr:to>
      <cdr:x>0.98803</cdr:x>
      <cdr:y>1</cdr:y>
    </cdr:to>
    <cdr:sp macro="" textlink="">
      <cdr:nvSpPr>
        <cdr:cNvPr id="2" name="Овал 1"/>
        <cdr:cNvSpPr/>
      </cdr:nvSpPr>
      <cdr:spPr bwMode="auto">
        <a:xfrm xmlns:a="http://schemas.openxmlformats.org/drawingml/2006/main">
          <a:off x="4735905" y="4248472"/>
          <a:ext cx="3500652" cy="1224136"/>
        </a:xfrm>
        <a:prstGeom xmlns:a="http://schemas.openxmlformats.org/drawingml/2006/main" prst="ellipse">
          <a:avLst/>
        </a:prstGeom>
        <a:solidFill xmlns:a="http://schemas.openxmlformats.org/drawingml/2006/main">
          <a:schemeClr val="tx2"/>
        </a:solidFill>
        <a:ln xmlns:a="http://schemas.openxmlformats.org/drawingml/2006/main"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  <a:ex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pPr algn="ctr"/>
          <a:r>
            <a:rPr lang="uk-UA" sz="1200" b="1" i="1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загальна чисельність пенсіонерів – одержувачів виплат </a:t>
          </a:r>
          <a:r>
            <a:rPr lang="uk-UA" sz="1200" b="1" i="1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через поточні рахунки у банках  </a:t>
          </a:r>
          <a:r>
            <a:rPr lang="en-US" sz="1200" b="1" i="1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endParaRPr lang="uk-UA" sz="1200" b="1" i="1" dirty="0" smtClean="0">
            <a:solidFill>
              <a:schemeClr val="accent3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pPr algn="ctr"/>
          <a:r>
            <a:rPr lang="uk-UA" sz="1200" b="1" i="1" dirty="0" smtClean="0">
              <a:solidFill>
                <a:srgbClr val="A50021"/>
              </a:solidFill>
              <a:latin typeface="Times New Roman" pitchFamily="18" charset="0"/>
              <a:cs typeface="Times New Roman" pitchFamily="18" charset="0"/>
            </a:rPr>
            <a:t>7  575,6 </a:t>
          </a:r>
          <a:r>
            <a:rPr lang="uk-UA" sz="1200" b="1" i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тис осіб</a:t>
          </a:r>
          <a:endParaRPr lang="ru-RU" sz="1200" b="1" i="1" dirty="0">
            <a:solidFill>
              <a:schemeClr val="accent6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0.59836</cdr:x>
      <cdr:y>0.63889</cdr:y>
    </cdr:from>
    <cdr:to>
      <cdr:x>1</cdr:x>
      <cdr:y>0.83333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5334593" y="3312368"/>
          <a:ext cx="3580807" cy="1008089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rgbClr val="336600"/>
          </a:solidFill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050" dirty="0" smtClean="0">
              <a:solidFill>
                <a:srgbClr val="660033"/>
              </a:solidFill>
              <a:latin typeface="Bookman Old Style" pitchFamily="18" charset="0"/>
            </a:rPr>
            <a:t>Сума перерахування коштів  за січень-вересень 2019 року </a:t>
          </a:r>
          <a:r>
            <a:rPr lang="en-US" sz="1050" b="1" u="sng" dirty="0" smtClean="0">
              <a:solidFill>
                <a:srgbClr val="660033"/>
              </a:solidFill>
              <a:latin typeface="Bookman Old Style" pitchFamily="18" charset="0"/>
            </a:rPr>
            <a:t> </a:t>
          </a:r>
          <a:r>
            <a:rPr lang="uk-UA" sz="1050" b="1" u="sng" dirty="0" smtClean="0">
              <a:solidFill>
                <a:srgbClr val="660033"/>
              </a:solidFill>
              <a:latin typeface="Bookman Old Style" pitchFamily="18" charset="0"/>
            </a:rPr>
            <a:t>212 810,8 млн грн</a:t>
          </a:r>
        </a:p>
        <a:p xmlns:a="http://schemas.openxmlformats.org/drawingml/2006/main">
          <a:r>
            <a:rPr lang="uk-UA" sz="1050" b="1" u="sng" dirty="0" smtClean="0">
              <a:solidFill>
                <a:srgbClr val="660033"/>
              </a:solidFill>
              <a:latin typeface="Bookman Old Style" pitchFamily="18" charset="0"/>
            </a:rPr>
            <a:t> </a:t>
          </a:r>
        </a:p>
        <a:p xmlns:a="http://schemas.openxmlformats.org/drawingml/2006/main">
          <a:r>
            <a:rPr lang="uk-UA" sz="1050" dirty="0" smtClean="0">
              <a:solidFill>
                <a:srgbClr val="003300"/>
              </a:solidFill>
              <a:latin typeface="Bookman Old Style" pitchFamily="18" charset="0"/>
            </a:rPr>
            <a:t>Сума перерахування коштів  </a:t>
          </a:r>
          <a:r>
            <a:rPr lang="uk-UA" sz="1050" smtClean="0">
              <a:solidFill>
                <a:srgbClr val="003300"/>
              </a:solidFill>
              <a:latin typeface="Bookman Old Style" pitchFamily="18" charset="0"/>
            </a:rPr>
            <a:t>за січень-вересень </a:t>
          </a:r>
          <a:r>
            <a:rPr lang="uk-UA" sz="1050" dirty="0" smtClean="0">
              <a:solidFill>
                <a:srgbClr val="003300"/>
              </a:solidFill>
              <a:latin typeface="Bookman Old Style" pitchFamily="18" charset="0"/>
            </a:rPr>
            <a:t>2020 </a:t>
          </a:r>
          <a:r>
            <a:rPr lang="uk-UA" sz="1050" smtClean="0">
              <a:solidFill>
                <a:srgbClr val="003300"/>
              </a:solidFill>
              <a:latin typeface="Bookman Old Style" pitchFamily="18" charset="0"/>
            </a:rPr>
            <a:t>року </a:t>
          </a:r>
          <a:r>
            <a:rPr lang="uk-UA" sz="1050" b="1" u="sng" smtClean="0">
              <a:solidFill>
                <a:srgbClr val="003300"/>
              </a:solidFill>
              <a:latin typeface="Bookman Old Style" pitchFamily="18" charset="0"/>
            </a:rPr>
            <a:t> 248 843,0 </a:t>
          </a:r>
          <a:r>
            <a:rPr lang="uk-UA" sz="1050" b="1" u="sng" dirty="0" smtClean="0">
              <a:solidFill>
                <a:srgbClr val="003300"/>
              </a:solidFill>
              <a:latin typeface="Bookman Old Style" pitchFamily="18" charset="0"/>
            </a:rPr>
            <a:t>млн грн</a:t>
          </a:r>
          <a:endParaRPr lang="ru-RU" sz="1050" b="1" u="sng" dirty="0" smtClean="0">
            <a:solidFill>
              <a:srgbClr val="003300"/>
            </a:solidFill>
            <a:latin typeface="Bookman Old Style" pitchFamily="18" charset="0"/>
          </a:endParaRPr>
        </a:p>
        <a:p xmlns:a="http://schemas.openxmlformats.org/drawingml/2006/main">
          <a:endParaRPr lang="ru-RU" sz="1200" b="1" u="sng" dirty="0">
            <a:solidFill>
              <a:srgbClr val="660033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3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32399" y="3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41663" y="506413"/>
            <a:ext cx="3662362" cy="25368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93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3301" y="3211557"/>
            <a:ext cx="7955918" cy="3042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noProof="0" smtClean="0"/>
              <a:t>Образец текста</a:t>
            </a:r>
          </a:p>
          <a:p>
            <a:pPr lvl="1"/>
            <a:r>
              <a:rPr lang="uk-UA" noProof="0" smtClean="0"/>
              <a:t>Второй уровень</a:t>
            </a:r>
          </a:p>
          <a:p>
            <a:pPr lvl="2"/>
            <a:r>
              <a:rPr lang="uk-UA" noProof="0" smtClean="0"/>
              <a:t>Третий уровень</a:t>
            </a:r>
          </a:p>
          <a:p>
            <a:pPr lvl="3"/>
            <a:r>
              <a:rPr lang="uk-UA" noProof="0" smtClean="0"/>
              <a:t>Четвертый уровень</a:t>
            </a:r>
          </a:p>
          <a:p>
            <a:pPr lvl="4"/>
            <a:r>
              <a:rPr lang="uk-UA" noProof="0" smtClean="0"/>
              <a:t>Пятый уровень</a:t>
            </a:r>
          </a:p>
        </p:txBody>
      </p:sp>
      <p:sp>
        <p:nvSpPr>
          <p:cNvPr id="993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6421527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32399" y="6421527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F70BA2E-059C-44EF-8180-A74765CCAA73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71684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905019"/>
            <a:ext cx="817245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2950" y="4572000"/>
            <a:ext cx="700024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09.10.2020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3442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09.10.2020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9383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14" y="5486401"/>
            <a:ext cx="8297994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15" y="3852864"/>
            <a:ext cx="6646994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09.10.2020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3803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536192"/>
            <a:ext cx="39624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7900" y="1536192"/>
            <a:ext cx="39624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09.10.2020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786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39624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3962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87900" y="1535113"/>
            <a:ext cx="39624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87900" y="2174875"/>
            <a:ext cx="3962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09.10.2020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054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09.10.2020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149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09.10.2020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230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201" y="5495544"/>
            <a:ext cx="84201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30220" y="6096000"/>
            <a:ext cx="84201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09.10.2020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30200" y="381000"/>
            <a:ext cx="8420100" cy="494284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442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898" y="5495278"/>
            <a:ext cx="84201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916305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6898" y="6096000"/>
            <a:ext cx="84201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09.10.2020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8180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09.10.2020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3486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54"/>
            <a:ext cx="1898650" cy="58515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54"/>
            <a:ext cx="652145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09.10.2020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49784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742950" y="1981200"/>
            <a:ext cx="84201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fld id="{57D4FD72-9515-47D2-9A30-F9E4D13D46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868823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255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255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63050" y="0"/>
            <a:ext cx="7429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163050" y="5486400"/>
            <a:ext cx="74295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42770" y="5648960"/>
            <a:ext cx="59436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19B0651-EE4F-4900-A07F-96A6BFA9D0F0}" type="slidenum">
              <a:rPr lang="ru-RU" smtClean="0"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8317813" y="4033520"/>
            <a:ext cx="2367281" cy="396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rgbClr val="EAEBDE"/>
              </a:solidFill>
              <a:latin typeface="Calibri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8282254" y="1630680"/>
            <a:ext cx="2438399" cy="396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4C71EC6-210F-42DE-9C53-41977AD35B3D}" type="datetimeFigureOut">
              <a:rPr lang="ru-RU" smtClean="0">
                <a:solidFill>
                  <a:srgbClr val="EAEBDE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09.10.2020</a:t>
            </a:fld>
            <a:endParaRPr lang="ru-RU">
              <a:solidFill>
                <a:srgbClr val="EAEBD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59264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</a:schemeClr>
            </a:gs>
            <a:gs pos="75000">
              <a:schemeClr val="bg1">
                <a:shade val="100000"/>
                <a:satMod val="115000"/>
              </a:schemeClr>
            </a:gs>
          </a:gsLst>
          <a:path path="circle">
            <a:fillToRect l="20000" t="50000" r="10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8504" y="0"/>
            <a:ext cx="8915400" cy="1152128"/>
          </a:xfrm>
        </p:spPr>
        <p:txBody>
          <a:bodyPr/>
          <a:lstStyle/>
          <a:p>
            <a:pPr algn="ctr"/>
            <a:r>
              <a:rPr lang="uk-UA" sz="1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Розподіл банків, уповноважених на здійснення пенсійної виплати, </a:t>
            </a:r>
            <a:br>
              <a:rPr lang="uk-UA" sz="1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чисельністю пенсіонерів, станом на 01.10.2020, тис осіб</a:t>
            </a:r>
            <a:br>
              <a:rPr lang="uk-UA" sz="1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b="1" i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2804877785"/>
              </p:ext>
            </p:extLst>
          </p:nvPr>
        </p:nvGraphicFramePr>
        <p:xfrm>
          <a:off x="56462" y="764704"/>
          <a:ext cx="9030998" cy="57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0802096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</a:schemeClr>
            </a:gs>
            <a:gs pos="75000">
              <a:schemeClr val="bg1">
                <a:shade val="100000"/>
                <a:satMod val="115000"/>
              </a:schemeClr>
            </a:gs>
          </a:gsLst>
          <a:path path="circle">
            <a:fillToRect l="20000" t="50000" r="10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0"/>
            <a:ext cx="8915400" cy="1124744"/>
          </a:xfrm>
        </p:spPr>
        <p:txBody>
          <a:bodyPr/>
          <a:lstStyle/>
          <a:p>
            <a:pPr algn="ctr"/>
            <a:r>
              <a:rPr lang="uk-UA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Динаміка зростання обсягів пенсійних виплат </a:t>
            </a:r>
            <a:br>
              <a:rPr lang="uk-UA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</a:br>
            <a:r>
              <a:rPr lang="uk-UA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через </a:t>
            </a:r>
            <a:r>
              <a:rPr lang="uk-UA" sz="2000" b="1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поточні </a:t>
            </a:r>
            <a:r>
              <a:rPr lang="uk-UA" sz="2000" b="1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рахунки у </a:t>
            </a:r>
            <a:r>
              <a:rPr lang="uk-UA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банках </a:t>
            </a:r>
            <a:br>
              <a:rPr lang="uk-UA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</a:br>
            <a:r>
              <a:rPr lang="uk-UA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впродовж </a:t>
            </a:r>
            <a:r>
              <a:rPr lang="uk-UA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2019-2020 років, млн грн</a:t>
            </a:r>
            <a:endParaRPr lang="ru-RU" sz="20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</a:endParaRPr>
          </a:p>
        </p:txBody>
      </p:sp>
      <p:graphicFrame>
        <p:nvGraphicFramePr>
          <p:cNvPr id="4" name="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273094720"/>
              </p:ext>
            </p:extLst>
          </p:nvPr>
        </p:nvGraphicFramePr>
        <p:xfrm>
          <a:off x="194471" y="1196752"/>
          <a:ext cx="8915400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71865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Другая 11">
      <a:dk1>
        <a:sysClr val="windowText" lastClr="000000"/>
      </a:dk1>
      <a:lt1>
        <a:sysClr val="window" lastClr="FFFFFF"/>
      </a:lt1>
      <a:dk2>
        <a:srgbClr val="D6FFE9"/>
      </a:dk2>
      <a:lt2>
        <a:srgbClr val="EAEBDE"/>
      </a:lt2>
      <a:accent1>
        <a:srgbClr val="76A676"/>
      </a:accent1>
      <a:accent2>
        <a:srgbClr val="AEFFD3"/>
      </a:accent2>
      <a:accent3>
        <a:srgbClr val="76A676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11040</TotalTime>
  <Words>130</Words>
  <Application>Microsoft Office PowerPoint</Application>
  <PresentationFormat>Лист A4 (210x297 мм)</PresentationFormat>
  <Paragraphs>40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Соседство</vt:lpstr>
      <vt:lpstr>Розподіл банків, уповноважених на здійснення пенсійної виплати,  за чисельністю пенсіонерів, станом на 01.10.2020, тис осіб </vt:lpstr>
      <vt:lpstr>Динаміка зростання обсягів пенсійних виплат  через поточні рахунки у банках  впродовж 2019-2020 років, млн грн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igor</dc:creator>
  <cp:lastModifiedBy>Rybchynska</cp:lastModifiedBy>
  <cp:revision>613</cp:revision>
  <cp:lastPrinted>2020-10-09T11:06:07Z</cp:lastPrinted>
  <dcterms:created xsi:type="dcterms:W3CDTF">2007-07-25T13:50:34Z</dcterms:created>
  <dcterms:modified xsi:type="dcterms:W3CDTF">2020-10-09T11:10:47Z</dcterms:modified>
</cp:coreProperties>
</file>