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theme/themeOverride1.xml" ContentType="application/vnd.openxmlformats-officedocument.themeOverride+xml"/>
  <Override PartName="/ppt/drawings/drawing4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drawings/drawing5.xml" ContentType="application/vnd.openxmlformats-officedocument.drawingml.chartshapes+xml"/>
  <Override PartName="/ppt/charts/chart8.xml" ContentType="application/vnd.openxmlformats-officedocument.drawingml.chart+xml"/>
  <Override PartName="/ppt/drawings/drawing6.xml" ContentType="application/vnd.openxmlformats-officedocument.drawingml.chartshapes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drawings/drawing7.xml" ContentType="application/vnd.openxmlformats-officedocument.drawingml.chartshapes+xml"/>
  <Override PartName="/ppt/charts/chart10.xml" ContentType="application/vnd.openxmlformats-officedocument.drawingml.chart+xml"/>
  <Override PartName="/ppt/drawings/drawing8.xml" ContentType="application/vnd.openxmlformats-officedocument.drawingml.chartshapes+xml"/>
  <Override PartName="/ppt/charts/chart11.xml" ContentType="application/vnd.openxmlformats-officedocument.drawingml.chart+xml"/>
  <Override PartName="/ppt/drawings/drawing9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2" r:id="rId1"/>
  </p:sldMasterIdLst>
  <p:notesMasterIdLst>
    <p:notesMasterId r:id="rId11"/>
  </p:notesMasterIdLst>
  <p:sldIdLst>
    <p:sldId id="490" r:id="rId2"/>
    <p:sldId id="491" r:id="rId3"/>
    <p:sldId id="492" r:id="rId4"/>
    <p:sldId id="493" r:id="rId5"/>
    <p:sldId id="494" r:id="rId6"/>
    <p:sldId id="495" r:id="rId7"/>
    <p:sldId id="496" r:id="rId8"/>
    <p:sldId id="497" r:id="rId9"/>
    <p:sldId id="498" r:id="rId10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99"/>
    <a:srgbClr val="3366FF"/>
    <a:srgbClr val="008000"/>
    <a:srgbClr val="CC99FF"/>
    <a:srgbClr val="CCECFF"/>
    <a:srgbClr val="99CCFF"/>
    <a:srgbClr val="990000"/>
    <a:srgbClr val="FF9966"/>
    <a:srgbClr val="CC3300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48" autoAdjust="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3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719445094663325E-2"/>
          <c:y val="1.5585120171832759E-2"/>
          <c:w val="0.9072715356904657"/>
          <c:h val="0.7828501005237594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рік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2.4997222530829907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F96-46EA-A0A7-E6E2159EF9B5}"/>
                </c:ext>
              </c:extLst>
            </c:dLbl>
            <c:dLbl>
              <c:idx val="1"/>
              <c:layout>
                <c:manualLayout>
                  <c:x val="-2.777469170092212E-2"/>
                  <c:y val="2.8219086768136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F96-46EA-A0A7-E6E2159EF9B5}"/>
                </c:ext>
              </c:extLst>
            </c:dLbl>
            <c:dLbl>
              <c:idx val="2"/>
              <c:layout>
                <c:manualLayout>
                  <c:x val="-3.0552160871014332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F96-46EA-A0A7-E6E2159EF9B5}"/>
                </c:ext>
              </c:extLst>
            </c:dLbl>
            <c:dLbl>
              <c:idx val="3"/>
              <c:layout>
                <c:manualLayout>
                  <c:x val="-2.6385957115876015E-2"/>
                  <c:y val="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F96-46EA-A0A7-E6E2159EF9B5}"/>
                </c:ext>
              </c:extLst>
            </c:dLbl>
            <c:dLbl>
              <c:idx val="4"/>
              <c:layout>
                <c:manualLayout>
                  <c:x val="-2.3608487945783803E-2"/>
                  <c:y val="5.17349924082509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F96-46EA-A0A7-E6E2159EF9B5}"/>
                </c:ext>
              </c:extLst>
            </c:dLbl>
            <c:dLbl>
              <c:idx val="5"/>
              <c:layout>
                <c:manualLayout>
                  <c:x val="-3.4279812686527494E-2"/>
                  <c:y val="-3.317650012920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F96-46EA-A0A7-E6E2159EF9B5}"/>
                </c:ext>
              </c:extLst>
            </c:dLbl>
            <c:dLbl>
              <c:idx val="6"/>
              <c:layout>
                <c:manualLayout>
                  <c:x val="-4.3050772136429286E-2"/>
                  <c:y val="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F96-46EA-A0A7-E6E2159EF9B5}"/>
                </c:ext>
              </c:extLst>
            </c:dLbl>
            <c:dLbl>
              <c:idx val="7"/>
              <c:layout>
                <c:manualLayout>
                  <c:x val="-4.5072959111638777E-2"/>
                  <c:y val="-3.0666080395361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F96-46EA-A0A7-E6E2159EF9B5}"/>
                </c:ext>
              </c:extLst>
            </c:dLbl>
            <c:dLbl>
              <c:idx val="8"/>
              <c:layout>
                <c:manualLayout>
                  <c:x val="-3.3329630041106645E-2"/>
                  <c:y val="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F96-46EA-A0A7-E6E2159EF9B5}"/>
                </c:ext>
              </c:extLst>
            </c:dLbl>
            <c:dLbl>
              <c:idx val="9"/>
              <c:layout>
                <c:manualLayout>
                  <c:x val="-3.9798204707492943E-2"/>
                  <c:y val="3.55281536901593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F96-46EA-A0A7-E6E2159EF9B5}"/>
                </c:ext>
              </c:extLst>
            </c:dLbl>
            <c:dLbl>
              <c:idx val="10"/>
              <c:layout>
                <c:manualLayout>
                  <c:x val="-4.7216975891567606E-2"/>
                  <c:y val="2.82191793504425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>
                      <a:solidFill>
                        <a:schemeClr val="accent1">
                          <a:lumMod val="50000"/>
                        </a:schemeClr>
                      </a:solidFill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825463837351402E-2"/>
                      <c:h val="3.88012443061881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0F96-46EA-A0A7-E6E2159EF9B5}"/>
                </c:ext>
              </c:extLst>
            </c:dLbl>
            <c:dLbl>
              <c:idx val="11"/>
              <c:layout>
                <c:manualLayout>
                  <c:x val="-1.527607857459325E-2"/>
                  <c:y val="-2.4215031703502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12788.624</c:v>
                </c:pt>
                <c:pt idx="1">
                  <c:v>12868.929</c:v>
                </c:pt>
                <c:pt idx="2">
                  <c:v>12930.89</c:v>
                </c:pt>
                <c:pt idx="3">
                  <c:v>12988.414000000001</c:v>
                </c:pt>
                <c:pt idx="4">
                  <c:v>12990.477999999999</c:v>
                </c:pt>
                <c:pt idx="5">
                  <c:v>12981.339</c:v>
                </c:pt>
                <c:pt idx="6">
                  <c:v>13016.157999999999</c:v>
                </c:pt>
                <c:pt idx="7">
                  <c:v>12975.781999999999</c:v>
                </c:pt>
                <c:pt idx="8">
                  <c:v>13087.925999999999</c:v>
                </c:pt>
                <c:pt idx="9">
                  <c:v>13236.195</c:v>
                </c:pt>
                <c:pt idx="10">
                  <c:v>13240.629000000001</c:v>
                </c:pt>
                <c:pt idx="11">
                  <c:v>13191.536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D9-4852-A7F9-189A78ABE1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рік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0273302966337084E-2"/>
                  <c:y val="-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F96-46EA-A0A7-E6E2159EF9B5}"/>
                </c:ext>
              </c:extLst>
            </c:dLbl>
            <c:dLbl>
              <c:idx val="1"/>
              <c:layout>
                <c:manualLayout>
                  <c:x val="-4.443950672147539E-2"/>
                  <c:y val="-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F96-46EA-A0A7-E6E2159EF9B5}"/>
                </c:ext>
              </c:extLst>
            </c:dLbl>
            <c:dLbl>
              <c:idx val="2"/>
              <c:layout>
                <c:manualLayout>
                  <c:x val="-3.8884568381291021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F96-46EA-A0A7-E6E2159EF9B5}"/>
                </c:ext>
              </c:extLst>
            </c:dLbl>
            <c:dLbl>
              <c:idx val="3"/>
              <c:layout>
                <c:manualLayout>
                  <c:x val="-4.1662037551383181E-2"/>
                  <c:y val="-3.05706773321483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F96-46EA-A0A7-E6E2159EF9B5}"/>
                </c:ext>
              </c:extLst>
            </c:dLbl>
            <c:dLbl>
              <c:idx val="4"/>
              <c:layout>
                <c:manualLayout>
                  <c:x val="-3.749583379624491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F96-46EA-A0A7-E6E2159EF9B5}"/>
                </c:ext>
              </c:extLst>
            </c:dLbl>
            <c:dLbl>
              <c:idx val="5"/>
              <c:layout>
                <c:manualLayout>
                  <c:x val="-4.0273302966337077E-2"/>
                  <c:y val="-3.292226789615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F96-46EA-A0A7-E6E2159EF9B5}"/>
                </c:ext>
              </c:extLst>
            </c:dLbl>
            <c:dLbl>
              <c:idx val="6"/>
              <c:layout>
                <c:manualLayout>
                  <c:x val="-3.6107099211198757E-2"/>
                  <c:y val="-3.292226789615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0F96-46EA-A0A7-E6E2159EF9B5}"/>
                </c:ext>
              </c:extLst>
            </c:dLbl>
            <c:dLbl>
              <c:idx val="7"/>
              <c:layout>
                <c:manualLayout>
                  <c:x val="-1.8565186401658784E-2"/>
                  <c:y val="-4.051727745664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5AB-49F1-B17F-504925B8EDBC}"/>
                </c:ext>
              </c:extLst>
            </c:dLbl>
            <c:dLbl>
              <c:idx val="8"/>
              <c:layout>
                <c:manualLayout>
                  <c:x val="-4.177166940373226E-2"/>
                  <c:y val="-2.8600431145869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AB-49F1-B17F-504925B8EDBC}"/>
                </c:ext>
              </c:extLst>
            </c:dLbl>
            <c:dLbl>
              <c:idx val="9"/>
              <c:layout>
                <c:manualLayout>
                  <c:x val="-3.765419367947985E-2"/>
                  <c:y val="-4.099395130907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F96-46EA-A0A7-E6E2159EF9B5}"/>
                </c:ext>
              </c:extLst>
            </c:dLbl>
            <c:dLbl>
              <c:idx val="10"/>
              <c:layout>
                <c:manualLayout>
                  <c:x val="-2.7299594964644031E-2"/>
                  <c:y val="-5.55484554922680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0F96-46EA-A0A7-E6E2159EF9B5}"/>
                </c:ext>
              </c:extLst>
            </c:dLbl>
            <c:dLbl>
              <c:idx val="11"/>
              <c:layout>
                <c:manualLayout>
                  <c:x val="0"/>
                  <c:y val="2.5867496204125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13172.5</c:v>
                </c:pt>
                <c:pt idx="1">
                  <c:v>13231.463</c:v>
                </c:pt>
                <c:pt idx="2">
                  <c:v>13392.282999999999</c:v>
                </c:pt>
                <c:pt idx="3">
                  <c:v>13549.212</c:v>
                </c:pt>
                <c:pt idx="4">
                  <c:v>13288.737999999999</c:v>
                </c:pt>
                <c:pt idx="5">
                  <c:v>13254.925999999999</c:v>
                </c:pt>
                <c:pt idx="6">
                  <c:v>13618.62</c:v>
                </c:pt>
                <c:pt idx="7">
                  <c:v>13269.099</c:v>
                </c:pt>
                <c:pt idx="8">
                  <c:v>13237.618</c:v>
                </c:pt>
                <c:pt idx="9">
                  <c:v>13239.824000000001</c:v>
                </c:pt>
                <c:pt idx="10">
                  <c:v>13239.245000000001</c:v>
                </c:pt>
                <c:pt idx="11">
                  <c:v>13177.421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D9-4852-A7F9-189A78ABE1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3.3329630041106541E-2"/>
                  <c:y val="2.8219086768136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0F96-46EA-A0A7-E6E2159EF9B5}"/>
                </c:ext>
              </c:extLst>
            </c:dLbl>
            <c:dLbl>
              <c:idx val="1"/>
              <c:layout>
                <c:manualLayout>
                  <c:x val="-2.777469170092212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0F96-46EA-A0A7-E6E2159EF9B5}"/>
                </c:ext>
              </c:extLst>
            </c:dLbl>
            <c:dLbl>
              <c:idx val="2"/>
              <c:layout>
                <c:manualLayout>
                  <c:x val="-2.3608487945783803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0F96-46EA-A0A7-E6E2159EF9B5}"/>
                </c:ext>
              </c:extLst>
            </c:dLbl>
            <c:dLbl>
              <c:idx val="3"/>
              <c:layout>
                <c:manualLayout>
                  <c:x val="-3.4718364626152701E-2"/>
                  <c:y val="-2.1164315076102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0F96-46EA-A0A7-E6E2159EF9B5}"/>
                </c:ext>
              </c:extLst>
            </c:dLbl>
            <c:dLbl>
              <c:idx val="4"/>
              <c:layout>
                <c:manualLayout>
                  <c:x val="-4.5828241306521494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0F96-46EA-A0A7-E6E2159EF9B5}"/>
                </c:ext>
              </c:extLst>
            </c:dLbl>
            <c:dLbl>
              <c:idx val="5"/>
              <c:layout>
                <c:manualLayout>
                  <c:x val="-2.4997222530829907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0F96-46EA-A0A7-E6E2159EF9B5}"/>
                </c:ext>
              </c:extLst>
            </c:dLbl>
            <c:dLbl>
              <c:idx val="6"/>
              <c:layout>
                <c:manualLayout>
                  <c:x val="-4.4865867137342058E-2"/>
                  <c:y val="-1.9066954097246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E4F-4384-9248-AD721290E763}"/>
                </c:ext>
              </c:extLst>
            </c:dLbl>
            <c:dLbl>
              <c:idx val="7"/>
              <c:layout>
                <c:manualLayout>
                  <c:x val="-1.992955705584893E-2"/>
                  <c:y val="2.8250807765129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0F96-46EA-A0A7-E6E2159EF9B5}"/>
                </c:ext>
              </c:extLst>
            </c:dLbl>
            <c:dLbl>
              <c:idx val="8"/>
              <c:layout>
                <c:manualLayout>
                  <c:x val="-4.1662037551383278E-2"/>
                  <c:y val="-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0F96-46EA-A0A7-E6E2159EF9B5}"/>
                </c:ext>
              </c:extLst>
            </c:dLbl>
            <c:dLbl>
              <c:idx val="9"/>
              <c:layout>
                <c:manualLayout>
                  <c:x val="-2.9163426285968328E-2"/>
                  <c:y val="-3.99770395881939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0F96-46EA-A0A7-E6E2159EF9B5}"/>
                </c:ext>
              </c:extLst>
            </c:dLbl>
            <c:dLbl>
              <c:idx val="10"/>
              <c:layout>
                <c:manualLayout>
                  <c:x val="-2.9163426285968328E-2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0F96-46EA-A0A7-E6E2159EF9B5}"/>
                </c:ext>
              </c:extLst>
            </c:dLbl>
            <c:dLbl>
              <c:idx val="11"/>
              <c:layout>
                <c:manualLayout>
                  <c:x val="0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#,##0.0</c:formatCode>
                <c:ptCount val="12"/>
                <c:pt idx="0">
                  <c:v>13036.3</c:v>
                </c:pt>
                <c:pt idx="1">
                  <c:v>13074.518</c:v>
                </c:pt>
                <c:pt idx="2">
                  <c:v>13049.2</c:v>
                </c:pt>
                <c:pt idx="3">
                  <c:v>12779.5</c:v>
                </c:pt>
                <c:pt idx="4">
                  <c:v>12735.1</c:v>
                </c:pt>
                <c:pt idx="5">
                  <c:v>12781.5</c:v>
                </c:pt>
                <c:pt idx="6">
                  <c:v>12812.2</c:v>
                </c:pt>
                <c:pt idx="7">
                  <c:v>12835.1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D9-4852-A7F9-189A78ABE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8409984"/>
        <c:axId val="68440448"/>
      </c:lineChart>
      <c:catAx>
        <c:axId val="6840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68440448"/>
        <c:crosses val="autoZero"/>
        <c:auto val="1"/>
        <c:lblAlgn val="ctr"/>
        <c:lblOffset val="100"/>
        <c:noMultiLvlLbl val="0"/>
      </c:catAx>
      <c:valAx>
        <c:axId val="68440448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6840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336460200074387E-3"/>
          <c:y val="2.1882512541283379E-2"/>
          <c:w val="0.99539906193997774"/>
          <c:h val="0.83911337343149006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рік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0273302966337084E-2"/>
                  <c:y val="4.7031811280228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2CA-4D0A-9902-7DE7BDDBCF70}"/>
                </c:ext>
              </c:extLst>
            </c:dLbl>
            <c:dLbl>
              <c:idx val="1"/>
              <c:layout>
                <c:manualLayout>
                  <c:x val="-3.144578138660923E-2"/>
                  <c:y val="2.8341204081902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2CA-4D0A-9902-7DE7BDDBCF70}"/>
                </c:ext>
              </c:extLst>
            </c:dLbl>
            <c:dLbl>
              <c:idx val="2"/>
              <c:layout>
                <c:manualLayout>
                  <c:x val="-3.5817276341276093E-2"/>
                  <c:y val="2.77029162707680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2CA-4D0A-9902-7DE7BDDBCF70}"/>
                </c:ext>
              </c:extLst>
            </c:dLbl>
            <c:dLbl>
              <c:idx val="3"/>
              <c:layout>
                <c:manualLayout>
                  <c:x val="-3.4718364626152701E-2"/>
                  <c:y val="3.2922267896159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2CA-4D0A-9902-7DE7BDDBCF70}"/>
                </c:ext>
              </c:extLst>
            </c:dLbl>
            <c:dLbl>
              <c:idx val="4"/>
              <c:layout>
                <c:manualLayout>
                  <c:x val="-3.749583379624491E-2"/>
                  <c:y val="4.232863015220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2CA-4D0A-9902-7DE7BDDBCF70}"/>
                </c:ext>
              </c:extLst>
            </c:dLbl>
            <c:dLbl>
              <c:idx val="5"/>
              <c:layout>
                <c:manualLayout>
                  <c:x val="-2.4997222530829907E-2"/>
                  <c:y val="2.5867496204125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2CA-4D0A-9902-7DE7BDDBCF70}"/>
                </c:ext>
              </c:extLst>
            </c:dLbl>
            <c:dLbl>
              <c:idx val="6"/>
              <c:layout>
                <c:manualLayout>
                  <c:x val="-2.6301425445481905E-2"/>
                  <c:y val="3.34009846939195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2CA-4D0A-9902-7DE7BDDBCF70}"/>
                </c:ext>
              </c:extLst>
            </c:dLbl>
            <c:dLbl>
              <c:idx val="7"/>
              <c:layout>
                <c:manualLayout>
                  <c:x val="-1.3802814180066949E-2"/>
                  <c:y val="3.6470854235472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6B4-45D2-B5D7-203FE4B25785}"/>
                </c:ext>
              </c:extLst>
            </c:dLbl>
            <c:dLbl>
              <c:idx val="9"/>
              <c:layout>
                <c:manualLayout>
                  <c:x val="-4.4439506721475494E-2"/>
                  <c:y val="-2.5867496204125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2CA-4D0A-9902-7DE7BDDBCF70}"/>
                </c:ext>
              </c:extLst>
            </c:dLbl>
            <c:dLbl>
              <c:idx val="10"/>
              <c:layout>
                <c:manualLayout>
                  <c:x val="-3.8015099771522974E-2"/>
                  <c:y val="-2.810189401474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E2CA-4D0A-9902-7DE7BDDBCF70}"/>
                </c:ext>
              </c:extLst>
            </c:dLbl>
            <c:dLbl>
              <c:idx val="11"/>
              <c:layout>
                <c:manualLayout>
                  <c:x val="-7.6682301000371936E-3"/>
                  <c:y val="-2.80220601763351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10003.040999999999</c:v>
                </c:pt>
                <c:pt idx="1">
                  <c:v>10061.201999999999</c:v>
                </c:pt>
                <c:pt idx="2">
                  <c:v>10112.544</c:v>
                </c:pt>
                <c:pt idx="3">
                  <c:v>10175.290999999999</c:v>
                </c:pt>
                <c:pt idx="4">
                  <c:v>10159.174000000001</c:v>
                </c:pt>
                <c:pt idx="5">
                  <c:v>10187.628000000001</c:v>
                </c:pt>
                <c:pt idx="6">
                  <c:v>10199.623</c:v>
                </c:pt>
                <c:pt idx="7">
                  <c:v>10171.228999999999</c:v>
                </c:pt>
                <c:pt idx="8">
                  <c:v>10222.159</c:v>
                </c:pt>
                <c:pt idx="9">
                  <c:v>10431.203</c:v>
                </c:pt>
                <c:pt idx="10">
                  <c:v>10435.085999999999</c:v>
                </c:pt>
                <c:pt idx="11">
                  <c:v>10385.672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D9-4852-A7F9-189A78ABE1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рік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8605710476613724E-2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2CA-4D0A-9902-7DE7BDDBCF70}"/>
                </c:ext>
              </c:extLst>
            </c:dLbl>
            <c:dLbl>
              <c:idx val="1"/>
              <c:layout>
                <c:manualLayout>
                  <c:x val="-4.6178443941011386E-2"/>
                  <c:y val="-4.5201459829699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2CA-4D0A-9902-7DE7BDDBCF70}"/>
                </c:ext>
              </c:extLst>
            </c:dLbl>
            <c:dLbl>
              <c:idx val="2"/>
              <c:layout>
                <c:manualLayout>
                  <c:x val="-3.8884568381291021E-2"/>
                  <c:y val="2.8219086768136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2CA-4D0A-9902-7DE7BDDBCF70}"/>
                </c:ext>
              </c:extLst>
            </c:dLbl>
            <c:dLbl>
              <c:idx val="3"/>
              <c:layout>
                <c:manualLayout>
                  <c:x val="-4.1662037551383181E-2"/>
                  <c:y val="-2.11643150761027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2CA-4D0A-9902-7DE7BDDBCF70}"/>
                </c:ext>
              </c:extLst>
            </c:dLbl>
            <c:dLbl>
              <c:idx val="4"/>
              <c:layout>
                <c:manualLayout>
                  <c:x val="-3.749583379624491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2CA-4D0A-9902-7DE7BDDBCF70}"/>
                </c:ext>
              </c:extLst>
            </c:dLbl>
            <c:dLbl>
              <c:idx val="5"/>
              <c:layout>
                <c:manualLayout>
                  <c:x val="-3.1940895456060436E-2"/>
                  <c:y val="-1.6461133948079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2CA-4D0A-9902-7DE7BDDBCF70}"/>
                </c:ext>
              </c:extLst>
            </c:dLbl>
            <c:dLbl>
              <c:idx val="6"/>
              <c:layout>
                <c:manualLayout>
                  <c:x val="-3.6107099211198757E-2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2CA-4D0A-9902-7DE7BDDBCF70}"/>
                </c:ext>
              </c:extLst>
            </c:dLbl>
            <c:dLbl>
              <c:idx val="7"/>
              <c:layout>
                <c:manualLayout>
                  <c:x val="-4.5828241306521494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2CA-4D0A-9902-7DE7BDDBCF70}"/>
                </c:ext>
              </c:extLst>
            </c:dLbl>
            <c:dLbl>
              <c:idx val="8"/>
              <c:layout>
                <c:manualLayout>
                  <c:x val="-5.6938117986890344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2CA-4D0A-9902-7DE7BDDBCF70}"/>
                </c:ext>
              </c:extLst>
            </c:dLbl>
            <c:dLbl>
              <c:idx val="9"/>
              <c:layout>
                <c:manualLayout>
                  <c:x val="-4.4439506721475494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2CA-4D0A-9902-7DE7BDDBCF70}"/>
                </c:ext>
              </c:extLst>
            </c:dLbl>
            <c:dLbl>
              <c:idx val="10"/>
              <c:layout>
                <c:manualLayout>
                  <c:x val="-2.4997222530830008E-2"/>
                  <c:y val="-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2CA-4D0A-9902-7DE7BDDBCF70}"/>
                </c:ext>
              </c:extLst>
            </c:dLbl>
            <c:dLbl>
              <c:idx val="11"/>
              <c:layout>
                <c:manualLayout>
                  <c:x val="-1.3887345850461059E-3"/>
                  <c:y val="-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10242.735000000001</c:v>
                </c:pt>
                <c:pt idx="1">
                  <c:v>10288.263999999999</c:v>
                </c:pt>
                <c:pt idx="2">
                  <c:v>10445.614</c:v>
                </c:pt>
                <c:pt idx="3">
                  <c:v>10600.166999999999</c:v>
                </c:pt>
                <c:pt idx="4">
                  <c:v>10345.162</c:v>
                </c:pt>
                <c:pt idx="5">
                  <c:v>10316.382</c:v>
                </c:pt>
                <c:pt idx="6">
                  <c:v>10484.971</c:v>
                </c:pt>
                <c:pt idx="7">
                  <c:v>10320.924999999999</c:v>
                </c:pt>
                <c:pt idx="8">
                  <c:v>10312.934999999999</c:v>
                </c:pt>
                <c:pt idx="9">
                  <c:v>10325.749</c:v>
                </c:pt>
                <c:pt idx="10">
                  <c:v>10308.987999999999</c:v>
                </c:pt>
                <c:pt idx="11">
                  <c:v>10263.133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D9-4852-A7F9-189A78ABE1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pPr>
              <a:solidFill>
                <a:schemeClr val="bg1">
                  <a:lumMod val="50000"/>
                </a:schemeClr>
              </a:solidFill>
            </c:spPr>
          </c:marker>
          <c:dLbls>
            <c:dLbl>
              <c:idx val="0"/>
              <c:layout>
                <c:manualLayout>
                  <c:x val="-4.0273302966337084E-2"/>
                  <c:y val="-1.6461133948079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2CA-4D0A-9902-7DE7BDDBCF70}"/>
                </c:ext>
              </c:extLst>
            </c:dLbl>
            <c:dLbl>
              <c:idx val="1"/>
              <c:layout>
                <c:manualLayout>
                  <c:x val="-2.9308337720929559E-2"/>
                  <c:y val="-2.0009767679701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2CA-4D0A-9902-7DE7BDDBCF70}"/>
                </c:ext>
              </c:extLst>
            </c:dLbl>
            <c:dLbl>
              <c:idx val="2"/>
              <c:layout>
                <c:manualLayout>
                  <c:x val="-4.2881708795641037E-2"/>
                  <c:y val="-4.97450964888618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E2CA-4D0A-9902-7DE7BDDBCF70}"/>
                </c:ext>
              </c:extLst>
            </c:dLbl>
            <c:dLbl>
              <c:idx val="3"/>
              <c:layout>
                <c:manualLayout>
                  <c:x val="-1.2269168160059509E-2"/>
                  <c:y val="-3.16080736707427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7F-464C-896D-A9A4315B3232}"/>
                </c:ext>
              </c:extLst>
            </c:dLbl>
            <c:dLbl>
              <c:idx val="4"/>
              <c:layout>
                <c:manualLayout>
                  <c:x val="-2.3608487945783803E-2"/>
                  <c:y val="-4.232863015220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2CA-4D0A-9902-7DE7BDDBCF70}"/>
                </c:ext>
              </c:extLst>
            </c:dLbl>
            <c:dLbl>
              <c:idx val="5"/>
              <c:layout>
                <c:manualLayout>
                  <c:x val="-3.9874796520193406E-2"/>
                  <c:y val="-3.40394639531074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48C-4B0A-BB7F-E3F3DAA5997E}"/>
                </c:ext>
              </c:extLst>
            </c:dLbl>
            <c:dLbl>
              <c:idx val="6"/>
              <c:layout>
                <c:manualLayout>
                  <c:x val="-2.6071982340126573E-2"/>
                  <c:y val="5.10591959296612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48C-4B0A-BB7F-E3F3DAA5997E}"/>
                </c:ext>
              </c:extLst>
            </c:dLbl>
            <c:dLbl>
              <c:idx val="7"/>
              <c:layout>
                <c:manualLayout>
                  <c:x val="-2.2219753360737799E-2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2CA-4D0A-9902-7DE7BDDBCF70}"/>
                </c:ext>
              </c:extLst>
            </c:dLbl>
            <c:dLbl>
              <c:idx val="8"/>
              <c:layout>
                <c:manualLayout>
                  <c:x val="-3.3329630041106645E-2"/>
                  <c:y val="-1.41095433840684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E2CA-4D0A-9902-7DE7BDDBCF70}"/>
                </c:ext>
              </c:extLst>
            </c:dLbl>
            <c:dLbl>
              <c:idx val="9"/>
              <c:layout>
                <c:manualLayout>
                  <c:x val="-2.9163426285968328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E2CA-4D0A-9902-7DE7BDDBCF70}"/>
                </c:ext>
              </c:extLst>
            </c:dLbl>
            <c:dLbl>
              <c:idx val="10"/>
              <c:layout>
                <c:manualLayout>
                  <c:x val="-2.3608487945783903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E2CA-4D0A-9902-7DE7BDDBCF70}"/>
                </c:ext>
              </c:extLst>
            </c:dLbl>
            <c:dLbl>
              <c:idx val="11"/>
              <c:layout>
                <c:manualLayout>
                  <c:x val="0"/>
                  <c:y val="-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#,##0.0</c:formatCode>
                <c:ptCount val="12"/>
                <c:pt idx="0">
                  <c:v>10109.879999999999</c:v>
                </c:pt>
                <c:pt idx="1">
                  <c:v>10151.286</c:v>
                </c:pt>
                <c:pt idx="2">
                  <c:v>10132.4</c:v>
                </c:pt>
                <c:pt idx="3">
                  <c:v>9873.5</c:v>
                </c:pt>
                <c:pt idx="4">
                  <c:v>9833.7999999999993</c:v>
                </c:pt>
                <c:pt idx="5">
                  <c:v>9892.9</c:v>
                </c:pt>
                <c:pt idx="6">
                  <c:v>9920.6</c:v>
                </c:pt>
                <c:pt idx="7">
                  <c:v>9926.7999999999993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D9-4852-A7F9-189A78ABE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055360"/>
        <c:axId val="87085824"/>
      </c:lineChart>
      <c:catAx>
        <c:axId val="87055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87085824"/>
        <c:crosses val="autoZero"/>
        <c:auto val="1"/>
        <c:lblAlgn val="ctr"/>
        <c:lblOffset val="100"/>
        <c:noMultiLvlLbl val="0"/>
      </c:catAx>
      <c:valAx>
        <c:axId val="8708582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87055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ln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508605324046121E-2"/>
          <c:y val="2.7715174504420143E-2"/>
          <c:w val="0.88037561043941981"/>
          <c:h val="0.6758834109852772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січень-серпень 2019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9519-4969-81FA-AF37CCC7D0C4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3-9519-4969-81FA-AF37CCC7D0C4}"/>
              </c:ext>
            </c:extLst>
          </c:dPt>
          <c:dLbls>
            <c:dLbl>
              <c:idx val="0"/>
              <c:layout>
                <c:manualLayout>
                  <c:x val="1.993727750056757E-2"/>
                  <c:y val="-2.864010187335022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519-4969-81FA-AF37CCC7D0C4}"/>
                </c:ext>
              </c:extLst>
            </c:dLbl>
            <c:dLbl>
              <c:idx val="1"/>
              <c:layout>
                <c:manualLayout>
                  <c:x val="2.4538336320119019E-2"/>
                  <c:y val="-4.2832542415922041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519-4969-81FA-AF37CCC7D0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3045.6</c:v>
                </c:pt>
                <c:pt idx="1">
                  <c:v>2915.8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19-4969-81FA-AF37CCC7D0C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січень-серпень 2020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6-9519-4969-81FA-AF37CCC7D0C4}"/>
              </c:ext>
            </c:extLst>
          </c:dPt>
          <c:dPt>
            <c:idx val="1"/>
            <c:invertIfNegative val="0"/>
            <c:bubble3D val="0"/>
            <c:spPr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8-9519-4969-81FA-AF37CCC7D0C4}"/>
              </c:ext>
            </c:extLst>
          </c:dPt>
          <c:dLbls>
            <c:dLbl>
              <c:idx val="0"/>
              <c:layout>
                <c:manualLayout>
                  <c:x val="2.1471044280104143E-2"/>
                  <c:y val="-4.0663730752841819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800" b="1" i="1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519-4969-81FA-AF37CCC7D0C4}"/>
                </c:ext>
              </c:extLst>
            </c:dLbl>
            <c:dLbl>
              <c:idx val="1"/>
              <c:layout>
                <c:manualLayout>
                  <c:x val="2.6071982340126459E-2"/>
                  <c:y val="-4.5128776127546989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800" b="1" i="1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519-4969-81FA-AF37CCC7D0C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i="1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0">
                  <c:v>2466.1999999999998</c:v>
                </c:pt>
                <c:pt idx="1">
                  <c:v>2593.1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519-4969-81FA-AF37CCC7D0C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33103232"/>
        <c:axId val="33113216"/>
        <c:axId val="0"/>
      </c:bar3DChart>
      <c:catAx>
        <c:axId val="33103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UA"/>
          </a:p>
        </c:txPr>
        <c:crossAx val="33113216"/>
        <c:crosses val="autoZero"/>
        <c:auto val="1"/>
        <c:lblAlgn val="ctr"/>
        <c:lblOffset val="100"/>
        <c:noMultiLvlLbl val="0"/>
      </c:catAx>
      <c:valAx>
        <c:axId val="33113216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_-* #,##0.0\ _₴_-;\-* #,##0.0\ _₴_-;_-* &quot;-&quot;??\ _₴_-;_-@_-" sourceLinked="1"/>
        <c:majorTickMark val="out"/>
        <c:minorTickMark val="none"/>
        <c:tickLblPos val="nextTo"/>
        <c:crossAx val="331032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04001264816731"/>
          <c:y val="3.569241251675271E-2"/>
          <c:w val="0.70793672497927573"/>
          <c:h val="0.741251675270961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кількість підприємців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1.5174643036843514E-3"/>
                  <c:y val="0.217394861106502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279-4CC5-9EE0-4EDFBB9DE651}"/>
                </c:ext>
              </c:extLst>
            </c:dLbl>
            <c:dLbl>
              <c:idx val="1"/>
              <c:layout>
                <c:manualLayout>
                  <c:x val="2.7018145242729288E-4"/>
                  <c:y val="0.220396694008522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279-4CC5-9EE0-4EDFBB9DE651}"/>
                </c:ext>
              </c:extLst>
            </c:dLbl>
            <c:dLbl>
              <c:idx val="2"/>
              <c:layout>
                <c:manualLayout>
                  <c:x val="-1.0682573731123893E-7"/>
                  <c:y val="0.183066860362913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279-4CC5-9EE0-4EDFBB9DE651}"/>
                </c:ext>
              </c:extLst>
            </c:dLbl>
            <c:dLbl>
              <c:idx val="3"/>
              <c:layout>
                <c:manualLayout>
                  <c:x val="4.0700605915582029E-3"/>
                  <c:y val="0.167439201551445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279-4CC5-9EE0-4EDFBB9DE651}"/>
                </c:ext>
              </c:extLst>
            </c:dLbl>
            <c:dLbl>
              <c:idx val="4"/>
              <c:layout>
                <c:manualLayout>
                  <c:x val="1.6075247878267283E-3"/>
                  <c:y val="0.277365154886627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279-4CC5-9EE0-4EDFBB9DE651}"/>
                </c:ext>
              </c:extLst>
            </c:dLbl>
            <c:dLbl>
              <c:idx val="5"/>
              <c:layout>
                <c:manualLayout>
                  <c:x val="8.3567751564708997E-4"/>
                  <c:y val="0.304280297666704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279-4CC5-9EE0-4EDFBB9DE651}"/>
                </c:ext>
              </c:extLst>
            </c:dLbl>
            <c:dLbl>
              <c:idx val="6"/>
              <c:layout>
                <c:manualLayout>
                  <c:x val="-3.925460238495721E-3"/>
                  <c:y val="0.292231241993989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279-4CC5-9EE0-4EDFBB9DE651}"/>
                </c:ext>
              </c:extLst>
            </c:dLbl>
            <c:dLbl>
              <c:idx val="7"/>
              <c:layout>
                <c:manualLayout>
                  <c:x val="2.8034442400435575E-3"/>
                  <c:y val="0.300404723426945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279-4CC5-9EE0-4EDFBB9DE651}"/>
                </c:ext>
              </c:extLst>
            </c:dLbl>
            <c:dLbl>
              <c:idx val="8"/>
              <c:layout>
                <c:manualLayout>
                  <c:x val="-3.8900544003224358E-3"/>
                  <c:y val="0.29563700983669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279-4CC5-9EE0-4EDFBB9DE651}"/>
                </c:ext>
              </c:extLst>
            </c:dLbl>
            <c:dLbl>
              <c:idx val="9"/>
              <c:layout>
                <c:manualLayout>
                  <c:x val="-4.0700756338517708E-3"/>
                  <c:y val="0.358992537963149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279-4CC5-9EE0-4EDFBB9DE651}"/>
                </c:ext>
              </c:extLst>
            </c:dLbl>
            <c:dLbl>
              <c:idx val="10"/>
              <c:layout>
                <c:manualLayout>
                  <c:x val="5.1084141725082147E-3"/>
                  <c:y val="0.399282707477839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279-4CC5-9EE0-4EDFBB9DE651}"/>
                </c:ext>
              </c:extLst>
            </c:dLbl>
            <c:dLbl>
              <c:idx val="11"/>
              <c:layout>
                <c:manualLayout>
                  <c:x val="3.6679451000065327E-3"/>
                  <c:y val="0.471155365632577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279-4CC5-9EE0-4EDFBB9DE651}"/>
                </c:ext>
              </c:extLst>
            </c:dLbl>
            <c:dLbl>
              <c:idx val="12"/>
              <c:layout>
                <c:manualLayout>
                  <c:x val="-2.5751281046745293E-3"/>
                  <c:y val="0.448657955023281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7621950387578774E-2"/>
                      <c:h val="7.590577136998842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7279-4CC5-9EE0-4EDFBB9DE651}"/>
                </c:ext>
              </c:extLst>
            </c:dLbl>
            <c:dLbl>
              <c:idx val="13"/>
              <c:layout>
                <c:manualLayout>
                  <c:x val="-1.2666313938081671E-3"/>
                  <c:y val="0.337540783630499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279-4CC5-9EE0-4EDFBB9DE651}"/>
                </c:ext>
              </c:extLst>
            </c:dLbl>
            <c:dLbl>
              <c:idx val="14"/>
              <c:layout>
                <c:manualLayout>
                  <c:x val="-2.6170399821674258E-3"/>
                  <c:y val="0.335514866744179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279-4CC5-9EE0-4EDFBB9DE651}"/>
                </c:ext>
              </c:extLst>
            </c:dLbl>
            <c:dLbl>
              <c:idx val="15"/>
              <c:layout>
                <c:manualLayout>
                  <c:x val="3.642382815163652E-4"/>
                  <c:y val="0.47017929794017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279-4CC5-9EE0-4EDFBB9DE651}"/>
                </c:ext>
              </c:extLst>
            </c:dLbl>
            <c:dLbl>
              <c:idx val="16"/>
              <c:layout>
                <c:manualLayout>
                  <c:x val="3.7998941814245016E-3"/>
                  <c:y val="0.365085565543413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279-4CC5-9EE0-4EDFBB9DE651}"/>
                </c:ext>
              </c:extLst>
            </c:dLbl>
            <c:dLbl>
              <c:idx val="17"/>
              <c:layout>
                <c:manualLayout>
                  <c:x val="2.5332627876163342E-3"/>
                  <c:y val="0.35465454938502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279-4CC5-9EE0-4EDFBB9DE651}"/>
                </c:ext>
              </c:extLst>
            </c:dLbl>
            <c:dLbl>
              <c:idx val="18"/>
              <c:layout>
                <c:manualLayout>
                  <c:x val="0"/>
                  <c:y val="0.333792517068263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802249417673699E-2"/>
                      <c:h val="6.31910958874856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2-7279-4CC5-9EE0-4EDFBB9DE651}"/>
                </c:ext>
              </c:extLst>
            </c:dLbl>
            <c:dLbl>
              <c:idx val="19"/>
              <c:layout>
                <c:manualLayout>
                  <c:x val="-2.7413498889986882E-3"/>
                  <c:y val="0.281221917677220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690551926978872"/>
                      <c:h val="9.44842274908976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7279-4CC5-9EE0-4EDFBB9DE651}"/>
                </c:ext>
              </c:extLst>
            </c:dLbl>
            <c:dLbl>
              <c:idx val="20"/>
              <c:layout>
                <c:manualLayout>
                  <c:x val="2.5332627876162414E-3"/>
                  <c:y val="0.396378614018562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279-4CC5-9EE0-4EDFBB9DE651}"/>
                </c:ext>
              </c:extLst>
            </c:dLbl>
            <c:dLbl>
              <c:idx val="21"/>
              <c:layout>
                <c:manualLayout>
                  <c:x val="1.2666313938081671E-3"/>
                  <c:y val="0.400551020481916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7279-4CC5-9EE0-4EDFBB9DE651}"/>
                </c:ext>
              </c:extLst>
            </c:dLbl>
            <c:dLbl>
              <c:idx val="22"/>
              <c:layout>
                <c:manualLayout>
                  <c:x val="0"/>
                  <c:y val="0.463137117432215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7279-4CC5-9EE0-4EDFBB9DE651}"/>
                </c:ext>
              </c:extLst>
            </c:dLbl>
            <c:dLbl>
              <c:idx val="23"/>
              <c:layout>
                <c:manualLayout>
                  <c:x val="0"/>
                  <c:y val="0.536154230540898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7279-4CC5-9EE0-4EDFBB9DE651}"/>
                </c:ext>
              </c:extLst>
            </c:dLbl>
            <c:numFmt formatCode="#,##0.0" sourceLinked="0"/>
            <c:spPr>
              <a:noFill/>
            </c:spPr>
            <c:txPr>
              <a:bodyPr rot="-5400000" vert="horz"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Лист1!$A$2:$A$21</c:f>
              <c:strCache>
                <c:ptCount val="20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  <c:pt idx="16">
                  <c:v>травень 2020</c:v>
                </c:pt>
                <c:pt idx="17">
                  <c:v>червень  2020</c:v>
                </c:pt>
                <c:pt idx="18">
                  <c:v>липень 2020</c:v>
                </c:pt>
                <c:pt idx="19">
                  <c:v>серпень 2020</c:v>
                </c:pt>
              </c:strCache>
            </c:strRef>
          </c:cat>
          <c:val>
            <c:numRef>
              <c:f>Лист1!$B$2:$B$21</c:f>
              <c:numCache>
                <c:formatCode>General</c:formatCode>
                <c:ptCount val="20"/>
                <c:pt idx="0">
                  <c:v>1876</c:v>
                </c:pt>
                <c:pt idx="1">
                  <c:v>1876.4</c:v>
                </c:pt>
                <c:pt idx="2">
                  <c:v>1878.7</c:v>
                </c:pt>
                <c:pt idx="3">
                  <c:v>1888.7</c:v>
                </c:pt>
                <c:pt idx="4">
                  <c:v>1894.3</c:v>
                </c:pt>
                <c:pt idx="5">
                  <c:v>1899.6</c:v>
                </c:pt>
                <c:pt idx="6">
                  <c:v>1906.4</c:v>
                </c:pt>
                <c:pt idx="7">
                  <c:v>1911.9</c:v>
                </c:pt>
                <c:pt idx="8">
                  <c:v>1919.1</c:v>
                </c:pt>
                <c:pt idx="9">
                  <c:v>1924.6</c:v>
                </c:pt>
                <c:pt idx="10">
                  <c:v>1929.5</c:v>
                </c:pt>
                <c:pt idx="11">
                  <c:v>1926.6</c:v>
                </c:pt>
                <c:pt idx="12">
                  <c:v>1919.3</c:v>
                </c:pt>
                <c:pt idx="13">
                  <c:v>1933.9</c:v>
                </c:pt>
                <c:pt idx="14">
                  <c:v>1939.8</c:v>
                </c:pt>
                <c:pt idx="15">
                  <c:v>1935.7</c:v>
                </c:pt>
                <c:pt idx="16">
                  <c:v>1938.4</c:v>
                </c:pt>
                <c:pt idx="17">
                  <c:v>1944</c:v>
                </c:pt>
                <c:pt idx="18">
                  <c:v>1952.6</c:v>
                </c:pt>
                <c:pt idx="19">
                  <c:v>1947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7279-4CC5-9EE0-4EDFBB9DE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319104"/>
        <c:axId val="20320256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pPr>
              <a:solidFill>
                <a:schemeClr val="accent6"/>
              </a:solidFill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7279-4CC5-9EE0-4EDFBB9DE651}"/>
                </c:ext>
              </c:extLst>
            </c:dLbl>
            <c:dLbl>
              <c:idx val="1"/>
              <c:layout>
                <c:manualLayout>
                  <c:x val="-5.1696863116573795E-2"/>
                  <c:y val="-4.91154991217572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7279-4CC5-9EE0-4EDFBB9DE651}"/>
                </c:ext>
              </c:extLst>
            </c:dLbl>
            <c:dLbl>
              <c:idx val="2"/>
              <c:layout>
                <c:manualLayout>
                  <c:x val="-5.8861210840121081E-2"/>
                  <c:y val="-6.2217946247885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541665935753718E-2"/>
                      <c:h val="3.940402543177340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B-7279-4CC5-9EE0-4EDFBB9DE651}"/>
                </c:ext>
              </c:extLst>
            </c:dLbl>
            <c:dLbl>
              <c:idx val="3"/>
              <c:layout>
                <c:manualLayout>
                  <c:x val="-3.1023692489823316E-2"/>
                  <c:y val="-6.2623878583629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7279-4CC5-9EE0-4EDFBB9DE651}"/>
                </c:ext>
              </c:extLst>
            </c:dLbl>
            <c:dLbl>
              <c:idx val="4"/>
              <c:layout>
                <c:manualLayout>
                  <c:x val="-4.6038500595450407E-2"/>
                  <c:y val="-5.99854235605326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7279-4CC5-9EE0-4EDFBB9DE651}"/>
                </c:ext>
              </c:extLst>
            </c:dLbl>
            <c:dLbl>
              <c:idx val="5"/>
              <c:layout>
                <c:manualLayout>
                  <c:x val="-3.4097318182294237E-2"/>
                  <c:y val="-5.07627454697357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7279-4CC5-9EE0-4EDFBB9DE651}"/>
                </c:ext>
              </c:extLst>
            </c:dLbl>
            <c:dLbl>
              <c:idx val="6"/>
              <c:layout>
                <c:manualLayout>
                  <c:x val="-3.3232174982506871E-2"/>
                  <c:y val="-6.23974270088133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7279-4CC5-9EE0-4EDFBB9DE651}"/>
                </c:ext>
              </c:extLst>
            </c:dLbl>
            <c:dLbl>
              <c:idx val="7"/>
              <c:layout>
                <c:manualLayout>
                  <c:x val="-3.7451369925758739E-2"/>
                  <c:y val="-5.37269768900501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7279-4CC5-9EE0-4EDFBB9DE651}"/>
                </c:ext>
              </c:extLst>
            </c:dLbl>
            <c:dLbl>
              <c:idx val="8"/>
              <c:layout>
                <c:manualLayout>
                  <c:x val="-4.4884023607513396E-2"/>
                  <c:y val="-5.51522756261962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7279-4CC5-9EE0-4EDFBB9DE651}"/>
                </c:ext>
              </c:extLst>
            </c:dLbl>
            <c:dLbl>
              <c:idx val="9"/>
              <c:layout>
                <c:manualLayout>
                  <c:x val="-4.6014867743739973E-2"/>
                  <c:y val="-6.44882636106536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7279-4CC5-9EE0-4EDFBB9DE651}"/>
                </c:ext>
              </c:extLst>
            </c:dLbl>
            <c:dLbl>
              <c:idx val="10"/>
              <c:layout>
                <c:manualLayout>
                  <c:x val="-2.9838180747948084E-2"/>
                  <c:y val="-0.113311073734423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7279-4CC5-9EE0-4EDFBB9DE651}"/>
                </c:ext>
              </c:extLst>
            </c:dLbl>
            <c:dLbl>
              <c:idx val="11"/>
              <c:layout>
                <c:manualLayout>
                  <c:x val="-2.8490424140907321E-2"/>
                  <c:y val="-4.6882976434404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7279-4CC5-9EE0-4EDFBB9DE651}"/>
                </c:ext>
              </c:extLst>
            </c:dLbl>
            <c:dLbl>
              <c:idx val="12"/>
              <c:layout>
                <c:manualLayout>
                  <c:x val="-3.4199147367575934E-2"/>
                  <c:y val="-4.58964710968862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7279-4CC5-9EE0-4EDFBB9DE651}"/>
                </c:ext>
              </c:extLst>
            </c:dLbl>
            <c:dLbl>
              <c:idx val="13"/>
              <c:layout>
                <c:manualLayout>
                  <c:x val="-4.868391816113999E-2"/>
                  <c:y val="-4.2309293341527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7279-4CC5-9EE0-4EDFBB9DE651}"/>
                </c:ext>
              </c:extLst>
            </c:dLbl>
            <c:dLbl>
              <c:idx val="14"/>
              <c:layout>
                <c:manualLayout>
                  <c:x val="-2.2663661152659564E-2"/>
                  <c:y val="-6.0754852836323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7279-4CC5-9EE0-4EDFBB9DE651}"/>
                </c:ext>
              </c:extLst>
            </c:dLbl>
            <c:dLbl>
              <c:idx val="15"/>
              <c:layout>
                <c:manualLayout>
                  <c:x val="-3.4125228775750062E-2"/>
                  <c:y val="-9.6070724912421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7279-4CC5-9EE0-4EDFBB9DE651}"/>
                </c:ext>
              </c:extLst>
            </c:dLbl>
            <c:dLbl>
              <c:idx val="16"/>
              <c:layout>
                <c:manualLayout>
                  <c:x val="-4.1093143646807391E-2"/>
                  <c:y val="-5.74980065506083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7279-4CC5-9EE0-4EDFBB9DE651}"/>
                </c:ext>
              </c:extLst>
            </c:dLbl>
            <c:dLbl>
              <c:idx val="17"/>
              <c:layout>
                <c:manualLayout>
                  <c:x val="-3.4199147367575934E-2"/>
                  <c:y val="-6.8844706645329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7279-4CC5-9EE0-4EDFBB9DE651}"/>
                </c:ext>
              </c:extLst>
            </c:dLbl>
            <c:dLbl>
              <c:idx val="18"/>
              <c:layout>
                <c:manualLayout>
                  <c:x val="-2.9132522057587939E-2"/>
                  <c:y val="-5.632748725526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7279-4CC5-9EE0-4EDFBB9DE651}"/>
                </c:ext>
              </c:extLst>
            </c:dLbl>
            <c:dLbl>
              <c:idx val="19"/>
              <c:layout>
                <c:manualLayout>
                  <c:x val="-2.9132522057587845E-2"/>
                  <c:y val="-6.67585034136527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7279-4CC5-9EE0-4EDFBB9DE651}"/>
                </c:ext>
              </c:extLst>
            </c:dLbl>
            <c:dLbl>
              <c:idx val="20"/>
              <c:layout>
                <c:manualLayout>
                  <c:x val="-3.5465679026628776E-2"/>
                  <c:y val="-5.632748725526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7279-4CC5-9EE0-4EDFBB9DE651}"/>
                </c:ext>
              </c:extLst>
            </c:dLbl>
            <c:dLbl>
              <c:idx val="21"/>
              <c:layout>
                <c:manualLayout>
                  <c:x val="-3.166578484520427E-2"/>
                  <c:y val="-4.172406463353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CFB-4F13-85A0-E3FBE6019494}"/>
                </c:ext>
              </c:extLst>
            </c:dLbl>
            <c:dLbl>
              <c:idx val="22"/>
              <c:layout>
                <c:manualLayout>
                  <c:x val="-2.5332627876163343E-2"/>
                  <c:y val="-4.7982674328562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7279-4CC5-9EE0-4EDFBB9DE651}"/>
                </c:ext>
              </c:extLst>
            </c:dLbl>
            <c:dLbl>
              <c:idx val="23"/>
              <c:layout>
                <c:manualLayout>
                  <c:x val="-1.7732839513314339E-2"/>
                  <c:y val="-5.841369048694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7279-4CC5-9EE0-4EDFBB9DE6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Лист1!$A$2:$A$21</c:f>
              <c:strCache>
                <c:ptCount val="20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  <c:pt idx="16">
                  <c:v>травень 2020</c:v>
                </c:pt>
                <c:pt idx="17">
                  <c:v>червень  2020</c:v>
                </c:pt>
                <c:pt idx="18">
                  <c:v>липень 2020</c:v>
                </c:pt>
                <c:pt idx="19">
                  <c:v>серпень 2020</c:v>
                </c:pt>
              </c:strCache>
            </c:strRef>
          </c:cat>
          <c:val>
            <c:numRef>
              <c:f>Лист1!$C$2:$C$21</c:f>
              <c:numCache>
                <c:formatCode>0.0</c:formatCode>
                <c:ptCount val="20"/>
                <c:pt idx="0">
                  <c:v>99.7</c:v>
                </c:pt>
                <c:pt idx="1">
                  <c:v>100.02132196162049</c:v>
                </c:pt>
                <c:pt idx="2">
                  <c:v>100.12257514389256</c:v>
                </c:pt>
                <c:pt idx="3">
                  <c:v>100.5322829616224</c:v>
                </c:pt>
                <c:pt idx="4">
                  <c:v>100.29650023825911</c:v>
                </c:pt>
                <c:pt idx="5">
                  <c:v>100.27978672860687</c:v>
                </c:pt>
                <c:pt idx="6">
                  <c:v>100.35797009896821</c:v>
                </c:pt>
                <c:pt idx="7">
                  <c:v>100.28850188837599</c:v>
                </c:pt>
                <c:pt idx="8">
                  <c:v>100.37658873372037</c:v>
                </c:pt>
                <c:pt idx="9">
                  <c:v>100.2865926736491</c:v>
                </c:pt>
                <c:pt idx="10">
                  <c:v>100.2545983581004</c:v>
                </c:pt>
                <c:pt idx="11">
                  <c:v>99.849701995335565</c:v>
                </c:pt>
                <c:pt idx="12">
                  <c:v>99.621094155507123</c:v>
                </c:pt>
                <c:pt idx="13">
                  <c:v>100.76069400302194</c:v>
                </c:pt>
                <c:pt idx="14">
                  <c:v>100.30508299291587</c:v>
                </c:pt>
                <c:pt idx="15">
                  <c:v>99.788638003917924</c:v>
                </c:pt>
                <c:pt idx="16">
                  <c:v>100.1394844242393</c:v>
                </c:pt>
                <c:pt idx="17">
                  <c:v>100.28889806025587</c:v>
                </c:pt>
                <c:pt idx="18">
                  <c:v>100.44238683127571</c:v>
                </c:pt>
                <c:pt idx="19">
                  <c:v>99.713202908941938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0-7279-4CC5-9EE0-4EDFBB9DE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322944"/>
        <c:axId val="20321408"/>
      </c:lineChart>
      <c:catAx>
        <c:axId val="26319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 i="1" baseline="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320256"/>
        <c:crosses val="autoZero"/>
        <c:auto val="1"/>
        <c:lblAlgn val="ctr"/>
        <c:lblOffset val="100"/>
        <c:noMultiLvlLbl val="0"/>
      </c:catAx>
      <c:valAx>
        <c:axId val="20320256"/>
        <c:scaling>
          <c:orientation val="minMax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2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6319104"/>
        <c:crosses val="autoZero"/>
        <c:crossBetween val="between"/>
      </c:valAx>
      <c:valAx>
        <c:axId val="20321408"/>
        <c:scaling>
          <c:orientation val="minMax"/>
        </c:scaling>
        <c:delete val="0"/>
        <c:axPos val="r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2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322944"/>
        <c:crosses val="max"/>
        <c:crossBetween val="between"/>
      </c:valAx>
      <c:catAx>
        <c:axId val="203229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321408"/>
        <c:crosses val="autoZero"/>
        <c:auto val="1"/>
        <c:lblAlgn val="ctr"/>
        <c:lblOffset val="100"/>
        <c:noMultiLvlLbl val="0"/>
      </c:catAx>
      <c:spPr>
        <a:noFill/>
      </c:spPr>
    </c:plotArea>
    <c:legend>
      <c:legendPos val="b"/>
      <c:layout>
        <c:manualLayout>
          <c:xMode val="edge"/>
          <c:yMode val="edge"/>
          <c:x val="0.17457152741807463"/>
          <c:y val="0.9218385017698455"/>
          <c:w val="0.52210026711129753"/>
          <c:h val="6.1964106660441387E-2"/>
        </c:manualLayout>
      </c:layout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7621713529414603E-2"/>
          <c:y val="0"/>
          <c:w val="0.82325587012071122"/>
          <c:h val="0.9101879305077214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чисельність осіб, яким нараховано з/п менше мінімальної грн.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5.5068801312632108E-3"/>
                  <c:y val="2.261144773087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E58-4761-993A-E6BAA320F1CC}"/>
                </c:ext>
              </c:extLst>
            </c:dLbl>
            <c:dLbl>
              <c:idx val="1"/>
              <c:layout>
                <c:manualLayout>
                  <c:x val="1.23904802953421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58-4761-993A-E6BAA320F1CC}"/>
                </c:ext>
              </c:extLst>
            </c:dLbl>
            <c:dLbl>
              <c:idx val="2"/>
              <c:layout>
                <c:manualLayout>
                  <c:x val="1.1013760262526423E-2"/>
                  <c:y val="-2.261144773087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серпень 2019</c:v>
                </c:pt>
                <c:pt idx="1">
                  <c:v>грудень 2019</c:v>
                </c:pt>
                <c:pt idx="2">
                  <c:v>серпень 2020</c:v>
                </c:pt>
              </c:strCache>
            </c:strRef>
          </c:cat>
          <c:val>
            <c:numRef>
              <c:f>Лист1!$B$2:$B$4</c:f>
              <c:numCache>
                <c:formatCode>_-* #,##0.0\ _₴_-;\-* #,##0.0\ _₴_-;_-* "-"??\ _₴_-;_-@_-</c:formatCode>
                <c:ptCount val="3"/>
                <c:pt idx="0">
                  <c:v>1094.8</c:v>
                </c:pt>
                <c:pt idx="1">
                  <c:v>895</c:v>
                </c:pt>
                <c:pt idx="2">
                  <c:v>1293.2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58-4761-993A-E6BAA320F1C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чисельність осіб, яким нараховано з/п  мінімальну 4173,0 /4723,00 грн.</c:v>
                </c:pt>
              </c:strCache>
            </c:strRef>
          </c:tx>
          <c:spPr>
            <a:solidFill>
              <a:srgbClr val="CC3300"/>
            </a:solidFill>
          </c:spPr>
          <c:invertIfNegative val="0"/>
          <c:dLbls>
            <c:dLbl>
              <c:idx val="0"/>
              <c:layout>
                <c:manualLayout>
                  <c:x val="1.78973604266054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E58-4761-993A-E6BAA320F1CC}"/>
                </c:ext>
              </c:extLst>
            </c:dLbl>
            <c:dLbl>
              <c:idx val="1"/>
              <c:layout>
                <c:manualLayout>
                  <c:x val="1.207667747061915E-2"/>
                  <c:y val="-1.1136089045661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E58-4761-993A-E6BAA320F1CC}"/>
                </c:ext>
              </c:extLst>
            </c:dLbl>
            <c:dLbl>
              <c:idx val="2"/>
              <c:layout>
                <c:manualLayout>
                  <c:x val="1.3767200328158025E-2"/>
                  <c:y val="-4.52228954617577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серпень 2019</c:v>
                </c:pt>
                <c:pt idx="1">
                  <c:v>грудень 2019</c:v>
                </c:pt>
                <c:pt idx="2">
                  <c:v>серпень 2020</c:v>
                </c:pt>
              </c:strCache>
            </c:strRef>
          </c:cat>
          <c:val>
            <c:numRef>
              <c:f>Лист1!$C$2:$C$4</c:f>
              <c:numCache>
                <c:formatCode>_-* #,##0.0\ _₴_-;\-* #,##0.0\ _₴_-;_-* "-"??\ _₴_-;_-@_-</c:formatCode>
                <c:ptCount val="3"/>
                <c:pt idx="0">
                  <c:v>419.6</c:v>
                </c:pt>
                <c:pt idx="1">
                  <c:v>357.1</c:v>
                </c:pt>
                <c:pt idx="2">
                  <c:v>451.5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E58-4761-993A-E6BAA320F1C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чисельність осіб, яким нараховано з/п від 4172,01/4723,01 грн. до 3–х мін. з/п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478096059068444E-2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E58-4761-993A-E6BAA320F1CC}"/>
                </c:ext>
              </c:extLst>
            </c:dLbl>
            <c:dLbl>
              <c:idx val="1"/>
              <c:layout>
                <c:manualLayout>
                  <c:x val="2.47809605906844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E58-4761-993A-E6BAA320F1CC}"/>
                </c:ext>
              </c:extLst>
            </c:dLbl>
            <c:dLbl>
              <c:idx val="2"/>
              <c:layout>
                <c:manualLayout>
                  <c:x val="2.3404240557868636E-2"/>
                  <c:y val="-4.0700605915582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E58-4761-993A-E6BAA320F1CC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серпень 2019</c:v>
                </c:pt>
                <c:pt idx="1">
                  <c:v>грудень 2019</c:v>
                </c:pt>
                <c:pt idx="2">
                  <c:v>серпень 2020</c:v>
                </c:pt>
              </c:strCache>
            </c:strRef>
          </c:cat>
          <c:val>
            <c:numRef>
              <c:f>Лист1!$D$2:$D$4</c:f>
              <c:numCache>
                <c:formatCode>_-* #,##0.0\ _₴_-;\-* #,##0.0\ _₴_-;_-* "-"??\ _₴_-;_-@_-</c:formatCode>
                <c:ptCount val="3"/>
                <c:pt idx="0">
                  <c:v>6453.2</c:v>
                </c:pt>
                <c:pt idx="1">
                  <c:v>6082.9</c:v>
                </c:pt>
                <c:pt idx="2">
                  <c:v>6012.7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DE58-4761-993A-E6BAA320F1C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чисельність осіб, яким нараховано від 3–х мін. з/п і більше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78973604266054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E58-4761-993A-E6BAA320F1CC}"/>
                </c:ext>
              </c:extLst>
            </c:dLbl>
            <c:dLbl>
              <c:idx val="1"/>
              <c:layout>
                <c:manualLayout>
                  <c:x val="1.23904802953421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E58-4761-993A-E6BAA320F1CC}"/>
                </c:ext>
              </c:extLst>
            </c:dLbl>
            <c:dLbl>
              <c:idx val="2"/>
              <c:layout>
                <c:manualLayout>
                  <c:x val="1.927408045942123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E58-4761-993A-E6BAA320F1CC}"/>
                </c:ext>
              </c:extLst>
            </c:dLbl>
            <c:dLbl>
              <c:idx val="10"/>
              <c:layout>
                <c:manualLayout>
                  <c:x val="8.2779804026563465E-3"/>
                  <c:y val="-2.17441593247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серпень 2019</c:v>
                </c:pt>
                <c:pt idx="1">
                  <c:v>грудень 2019</c:v>
                </c:pt>
                <c:pt idx="2">
                  <c:v>серпень 2020</c:v>
                </c:pt>
              </c:strCache>
            </c:strRef>
          </c:cat>
          <c:val>
            <c:numRef>
              <c:f>Лист1!$E$2:$E$4</c:f>
              <c:numCache>
                <c:formatCode>_-* #,##0.0\ _₴_-;\-* #,##0.0\ _₴_-;_-* "-"??\ _₴_-;_-@_-</c:formatCode>
                <c:ptCount val="3"/>
                <c:pt idx="0">
                  <c:v>2353.3000000000002</c:v>
                </c:pt>
                <c:pt idx="1">
                  <c:v>2928.1</c:v>
                </c:pt>
                <c:pt idx="2">
                  <c:v>2169.4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DE58-4761-993A-E6BAA320F1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6276608"/>
        <c:axId val="26278144"/>
        <c:axId val="0"/>
      </c:bar3DChart>
      <c:catAx>
        <c:axId val="262766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6278144"/>
        <c:crosses val="autoZero"/>
        <c:auto val="1"/>
        <c:lblAlgn val="ctr"/>
        <c:lblOffset val="100"/>
        <c:noMultiLvlLbl val="0"/>
      </c:catAx>
      <c:valAx>
        <c:axId val="26278144"/>
        <c:scaling>
          <c:orientation val="minMax"/>
          <c:max val="1.2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262766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354656245924368"/>
          <c:y val="7.5368014665037231E-2"/>
          <c:w val="0.23401389554966034"/>
          <c:h val="0.70497936126755134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1118079374435031"/>
          <c:y val="1.3566877433822351E-2"/>
          <c:w val="0.59594407206883326"/>
          <c:h val="0.8487521367745798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серпень 2019 року (10 320,9 тис. осіб)</c:v>
                </c:pt>
              </c:strCache>
            </c:strRef>
          </c:tx>
          <c:spPr>
            <a:solidFill>
              <a:srgbClr val="7FD13B">
                <a:lumMod val="60000"/>
                <a:lumOff val="4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(62595,01/70845,01)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(4173/4723)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61.2</c:v>
                </c:pt>
                <c:pt idx="1">
                  <c:v>818.4</c:v>
                </c:pt>
                <c:pt idx="2">
                  <c:v>2529.6999999999998</c:v>
                </c:pt>
                <c:pt idx="3">
                  <c:v>3072.2</c:v>
                </c:pt>
                <c:pt idx="4">
                  <c:v>2325</c:v>
                </c:pt>
                <c:pt idx="5">
                  <c:v>1514.4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E7-490E-82BB-8886EA69E14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грудень 2019 року (10 236,1 тис. осіб)</c:v>
                </c:pt>
              </c:strCache>
            </c:strRef>
          </c:tx>
          <c:spPr>
            <a:solidFill>
              <a:srgbClr val="D6ECFF">
                <a:lumMod val="75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(62595,01/70845,01)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(4173/4723)</c:v>
                </c:pt>
              </c:strCache>
            </c:strRef>
          </c:cat>
          <c:val>
            <c:numRef>
              <c:f>Лист1!$C$2:$C$7</c:f>
              <c:numCache>
                <c:formatCode>#,##0.0</c:formatCode>
                <c:ptCount val="6"/>
                <c:pt idx="0">
                  <c:v>95.7</c:v>
                </c:pt>
                <c:pt idx="1">
                  <c:v>1150.3</c:v>
                </c:pt>
                <c:pt idx="2">
                  <c:v>2682.4</c:v>
                </c:pt>
                <c:pt idx="3">
                  <c:v>2949</c:v>
                </c:pt>
                <c:pt idx="4">
                  <c:v>2133.6</c:v>
                </c:pt>
                <c:pt idx="5">
                  <c:v>1252.0999999999999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E7-490E-82BB-8886EA69E14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серпень 2020 року (9 926,8 тис. осіб)</c:v>
                </c:pt>
              </c:strCache>
            </c:strRef>
          </c:tx>
          <c:spPr>
            <a:solidFill>
              <a:srgbClr val="FEB80A">
                <a:lumMod val="60000"/>
                <a:lumOff val="40000"/>
              </a:srgbClr>
            </a:solidFill>
          </c:spPr>
          <c:invertIfNegative val="0"/>
          <c:dLbls>
            <c:dLbl>
              <c:idx val="5"/>
              <c:layout>
                <c:manualLayout>
                  <c:x val="1.9393515257886306E-2"/>
                  <c:y val="-8.33703138662556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41-45F4-AC84-E969540719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(62595,01/70845,01)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(4173/4723)</c:v>
                </c:pt>
              </c:strCache>
            </c:strRef>
          </c:cat>
          <c:val>
            <c:numRef>
              <c:f>Лист1!$D$2:$D$7</c:f>
              <c:numCache>
                <c:formatCode>#,##0.0</c:formatCode>
                <c:ptCount val="6"/>
                <c:pt idx="0">
                  <c:v>53.4</c:v>
                </c:pt>
                <c:pt idx="1">
                  <c:v>981.2</c:v>
                </c:pt>
                <c:pt idx="2">
                  <c:v>2712.3</c:v>
                </c:pt>
                <c:pt idx="3">
                  <c:v>3251.5</c:v>
                </c:pt>
                <c:pt idx="4">
                  <c:v>1183.7</c:v>
                </c:pt>
                <c:pt idx="5">
                  <c:v>1744.7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E7-490E-82BB-8886EA69E1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665728"/>
        <c:axId val="28667264"/>
      </c:barChart>
      <c:catAx>
        <c:axId val="286657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8667264"/>
        <c:crosses val="autoZero"/>
        <c:auto val="1"/>
        <c:lblAlgn val="ctr"/>
        <c:lblOffset val="100"/>
        <c:tickLblSkip val="1"/>
        <c:noMultiLvlLbl val="0"/>
      </c:catAx>
      <c:valAx>
        <c:axId val="28667264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8665728"/>
        <c:crosses val="autoZero"/>
        <c:crossBetween val="between"/>
        <c:majorUnit val="6000"/>
      </c:valAx>
      <c:spPr>
        <a:ln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2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"/>
          <c:y val="0.89367260865244968"/>
          <c:w val="0.92910972093953181"/>
          <c:h val="0.10632739134755036"/>
        </c:manualLayout>
      </c:layout>
      <c:overlay val="0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75"/>
      <c:rotY val="0"/>
      <c:rAngAx val="0"/>
    </c:view3D>
    <c:floor>
      <c:thickness val="0"/>
    </c:floor>
    <c:sideWall>
      <c:thickness val="0"/>
      <c:spPr>
        <a:noFill/>
        <a:ln w="25393">
          <a:noFill/>
        </a:ln>
      </c:spPr>
    </c:sideWall>
    <c:backWall>
      <c:thickness val="0"/>
      <c:spPr>
        <a:noFill/>
        <a:ln w="25393">
          <a:noFill/>
        </a:ln>
      </c:spPr>
    </c:backWall>
    <c:plotArea>
      <c:layout>
        <c:manualLayout>
          <c:layoutTarget val="inner"/>
          <c:xMode val="edge"/>
          <c:yMode val="edge"/>
          <c:x val="2.3496840211321025E-2"/>
          <c:y val="2.5296253110007876E-2"/>
          <c:w val="0.96870867745108602"/>
          <c:h val="0.7444448660360656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серпень2020 року</c:v>
                </c:pt>
              </c:strCache>
            </c:strRef>
          </c:tx>
          <c:explosion val="10"/>
          <c:dPt>
            <c:idx val="0"/>
            <c:bubble3D val="0"/>
            <c:spPr>
              <a:solidFill>
                <a:srgbClr val="D4F50B"/>
              </a:solidFill>
            </c:spPr>
            <c:extLst>
              <c:ext xmlns:c16="http://schemas.microsoft.com/office/drawing/2014/chart" uri="{C3380CC4-5D6E-409C-BE32-E72D297353CC}">
                <c16:uniqueId val="{00000001-E05F-4C78-8C56-63119B1B04CE}"/>
              </c:ext>
            </c:extLst>
          </c:dPt>
          <c:dPt>
            <c:idx val="1"/>
            <c:bubble3D val="0"/>
            <c:spPr>
              <a:solidFill>
                <a:srgbClr val="99FFCC"/>
              </a:solidFill>
            </c:spPr>
            <c:extLst>
              <c:ext xmlns:c16="http://schemas.microsoft.com/office/drawing/2014/chart" uri="{C3380CC4-5D6E-409C-BE32-E72D297353CC}">
                <c16:uniqueId val="{00000003-E05F-4C78-8C56-63119B1B04CE}"/>
              </c:ext>
            </c:extLst>
          </c:dPt>
          <c:dPt>
            <c:idx val="2"/>
            <c:bubble3D val="0"/>
            <c:spPr>
              <a:solidFill>
                <a:srgbClr val="0099CC"/>
              </a:solidFill>
            </c:spPr>
            <c:extLst>
              <c:ext xmlns:c16="http://schemas.microsoft.com/office/drawing/2014/chart" uri="{C3380CC4-5D6E-409C-BE32-E72D297353CC}">
                <c16:uniqueId val="{00000005-E05F-4C78-8C56-63119B1B04CE}"/>
              </c:ext>
            </c:extLst>
          </c:dPt>
          <c:dPt>
            <c:idx val="3"/>
            <c:bubble3D val="0"/>
            <c:spPr>
              <a:solidFill>
                <a:srgbClr val="6699FF"/>
              </a:solidFill>
              <a:ln>
                <a:solidFill>
                  <a:srgbClr val="ACE5F2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E05F-4C78-8C56-63119B1B04CE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05F-4C78-8C56-63119B1B04CE}"/>
                </c:ext>
              </c:extLst>
            </c:dLbl>
            <c:dLbl>
              <c:idx val="1"/>
              <c:layout>
                <c:manualLayout>
                  <c:x val="-3.0260219136683621E-2"/>
                  <c:y val="-3.294677699302492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05F-4C78-8C56-63119B1B04CE}"/>
                </c:ext>
              </c:extLst>
            </c:dLbl>
            <c:dLbl>
              <c:idx val="2"/>
              <c:layout>
                <c:manualLayout>
                  <c:x val="0.10126602324617816"/>
                  <c:y val="-9.53189907738993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05F-4C78-8C56-63119B1B04CE}"/>
                </c:ext>
              </c:extLst>
            </c:dLbl>
            <c:dLbl>
              <c:idx val="3"/>
              <c:layout>
                <c:manualLayout>
                  <c:x val="0.17080300293607747"/>
                  <c:y val="-4.83546125604044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05F-4C78-8C56-63119B1B04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наймані працівники, які працювали повний робочий час</c:v>
                </c:pt>
                <c:pt idx="1">
                  <c:v>наймані працівники–особи з інвалідністю</c:v>
                </c:pt>
                <c:pt idx="2">
                  <c:v>які працювали за угодою ЦПХ</c:v>
                </c:pt>
                <c:pt idx="3">
                  <c:v>які працювали неповний робочий час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8333.6999999999989</c:v>
                </c:pt>
                <c:pt idx="1">
                  <c:v>351.69999999999845</c:v>
                </c:pt>
                <c:pt idx="2">
                  <c:v>170.9</c:v>
                </c:pt>
                <c:pt idx="3">
                  <c:v>1070.5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05F-4C78-8C56-63119B1B04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egendEntry>
        <c:idx val="0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1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2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3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.46122003909282638"/>
          <c:y val="0.68207245394547733"/>
          <c:w val="0.53877969384318702"/>
          <c:h val="0.317927546054523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zero"/>
    <c:showDLblsOverMax val="1"/>
  </c:chart>
  <c:txPr>
    <a:bodyPr/>
    <a:lstStyle/>
    <a:p>
      <a:pPr>
        <a:defRPr sz="1799"/>
      </a:pPr>
      <a:endParaRPr lang="ru-UA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371349388491396"/>
          <c:y val="0.32823715571353845"/>
          <c:w val="0.47131188729613932"/>
          <c:h val="0.4552016885688194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9999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8440-4771-BEBA-5BE40F479B1C}"/>
              </c:ext>
            </c:extLst>
          </c:dPt>
          <c:cat>
            <c:strRef>
              <c:f>Лист1!$A$2</c:f>
              <c:strCache>
                <c:ptCount val="1"/>
                <c:pt idx="0">
                  <c:v>здійснено доплату</c:v>
                </c:pt>
              </c:strCache>
            </c:strRef>
          </c:cat>
          <c:val>
            <c:numRef>
              <c:f>Лист1!$B$2</c:f>
              <c:numCache>
                <c:formatCode>_-* #,##0.0\ _г_р_н_._-;\-* #,##0.0\ _г_р_н_._-;_-* "-"??\ _г_р_н_._-;_-@_-</c:formatCode>
                <c:ptCount val="1"/>
                <c:pt idx="0">
                  <c:v>719.8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40-4771-BEBA-5BE40F479B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567936273772668E-2"/>
          <c:y val="7.1707836914719089E-2"/>
          <c:w val="0.77872645947019448"/>
          <c:h val="0.85489521421079528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застраховані особи (наймані працівники)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2.5647745488596507E-2"/>
                  <c:y val="-8.3200824301428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3EF-4BAD-A4C4-8EACCDAC5D54}"/>
                </c:ext>
              </c:extLst>
            </c:dLbl>
            <c:dLbl>
              <c:idx val="1"/>
              <c:layout>
                <c:manualLayout>
                  <c:x val="2.0350318218610632E-2"/>
                  <c:y val="-5.14978283086356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3EF-4BAD-A4C4-8EACCDAC5D54}"/>
                </c:ext>
              </c:extLst>
            </c:dLbl>
            <c:dLbl>
              <c:idx val="2"/>
              <c:layout>
                <c:manualLayout>
                  <c:x val="2.03502957113398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серпень 2019</c:v>
                </c:pt>
                <c:pt idx="1">
                  <c:v>грудень 2019</c:v>
                </c:pt>
                <c:pt idx="2">
                  <c:v>серпень 2020</c:v>
                </c:pt>
              </c:strCache>
            </c:strRef>
          </c:cat>
          <c:val>
            <c:numRef>
              <c:f>Лист1!$B$2:$B$4</c:f>
              <c:numCache>
                <c:formatCode>#,##0.0_ ;[Red]\-#,##0.0\ </c:formatCode>
                <c:ptCount val="3"/>
                <c:pt idx="0">
                  <c:v>10320.9</c:v>
                </c:pt>
                <c:pt idx="1">
                  <c:v>10263.1</c:v>
                </c:pt>
                <c:pt idx="2">
                  <c:v>9926.7999999999993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EF-4BAD-A4C4-8EACCDAC5D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деякі категорії застрахованих осіб</c:v>
                </c:pt>
              </c:strCache>
            </c:strRef>
          </c:tx>
          <c:spPr>
            <a:solidFill>
              <a:srgbClr val="F79646">
                <a:lumMod val="40000"/>
                <a:lumOff val="6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1.6812015049711474E-2"/>
                  <c:y val="1.7856614581932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3EF-4BAD-A4C4-8EACCDAC5D54}"/>
                </c:ext>
              </c:extLst>
            </c:dLbl>
            <c:dLbl>
              <c:idx val="1"/>
              <c:layout>
                <c:manualLayout>
                  <c:x val="1.9758842137071068E-2"/>
                  <c:y val="1.14054356919181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3EF-4BAD-A4C4-8EACCDAC5D54}"/>
                </c:ext>
              </c:extLst>
            </c:dLbl>
            <c:dLbl>
              <c:idx val="2"/>
              <c:layout>
                <c:manualLayout>
                  <c:x val="1.912437469318179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серпень 2019</c:v>
                </c:pt>
                <c:pt idx="1">
                  <c:v>грудень 2019</c:v>
                </c:pt>
                <c:pt idx="2">
                  <c:v>серпень 2020</c:v>
                </c:pt>
              </c:strCache>
            </c:strRef>
          </c:cat>
          <c:val>
            <c:numRef>
              <c:f>Лист1!$C$2:$C$4</c:f>
              <c:numCache>
                <c:formatCode>#,##0.0_ ;[Red]\-#,##0.0\ </c:formatCode>
                <c:ptCount val="3"/>
                <c:pt idx="0">
                  <c:v>1265.8</c:v>
                </c:pt>
                <c:pt idx="1">
                  <c:v>1223.2</c:v>
                </c:pt>
                <c:pt idx="2">
                  <c:v>1142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3EF-4BAD-A4C4-8EACCDAC5D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особи, яким нараховано грошове забезпечення</c:v>
                </c:pt>
              </c:strCache>
            </c:strRef>
          </c:tx>
          <c:spPr>
            <a:solidFill>
              <a:srgbClr val="4F81BD">
                <a:lumMod val="40000"/>
                <a:lumOff val="6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2.3374235736111072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3EF-4BAD-A4C4-8EACCDAC5D54}"/>
                </c:ext>
              </c:extLst>
            </c:dLbl>
            <c:dLbl>
              <c:idx val="1"/>
              <c:layout>
                <c:manualLayout>
                  <c:x val="2.1249305214646436E-2"/>
                  <c:y val="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3EF-4BAD-A4C4-8EACCDAC5D54}"/>
                </c:ext>
              </c:extLst>
            </c:dLbl>
            <c:dLbl>
              <c:idx val="2"/>
              <c:layout>
                <c:manualLayout>
                  <c:x val="2.124930521464651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серпень 2019</c:v>
                </c:pt>
                <c:pt idx="1">
                  <c:v>грудень 2019</c:v>
                </c:pt>
                <c:pt idx="2">
                  <c:v>серпень 2020</c:v>
                </c:pt>
              </c:strCache>
            </c:strRef>
          </c:cat>
          <c:val>
            <c:numRef>
              <c:f>Лист1!$D$2:$D$4</c:f>
              <c:numCache>
                <c:formatCode>#,##0.0_ ;[Red]\-#,##0.0\ </c:formatCode>
                <c:ptCount val="3"/>
                <c:pt idx="0">
                  <c:v>412.7</c:v>
                </c:pt>
                <c:pt idx="1">
                  <c:v>409.9</c:v>
                </c:pt>
                <c:pt idx="2">
                  <c:v>420.7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3EF-4BAD-A4C4-8EACCDAC5D54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фізичні особи – підприємці, які нараховують ЄСВ</c:v>
                </c:pt>
              </c:strCache>
            </c:strRef>
          </c:tx>
          <c:spPr>
            <a:solidFill>
              <a:srgbClr val="C0504D">
                <a:lumMod val="20000"/>
                <a:lumOff val="8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2.337423573611107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3EF-4BAD-A4C4-8EACCDAC5D54}"/>
                </c:ext>
              </c:extLst>
            </c:dLbl>
            <c:dLbl>
              <c:idx val="1"/>
              <c:layout>
                <c:manualLayout>
                  <c:x val="1.9124374693181793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3EF-4BAD-A4C4-8EACCDAC5D54}"/>
                </c:ext>
              </c:extLst>
            </c:dLbl>
            <c:dLbl>
              <c:idx val="2"/>
              <c:layout>
                <c:manualLayout>
                  <c:x val="1.9124374693181793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3EF-4BAD-A4C4-8EACCDAC5D54}"/>
                </c:ext>
              </c:extLst>
            </c:dLbl>
            <c:dLbl>
              <c:idx val="10"/>
              <c:layout>
                <c:manualLayout>
                  <c:x val="8.2779804026563465E-3"/>
                  <c:y val="-2.17441593247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серпень 2019</c:v>
                </c:pt>
                <c:pt idx="1">
                  <c:v>грудень 2019</c:v>
                </c:pt>
                <c:pt idx="2">
                  <c:v>серпень 2020</c:v>
                </c:pt>
              </c:strCache>
            </c:strRef>
          </c:cat>
          <c:val>
            <c:numRef>
              <c:f>Лист1!$E$2:$E$4</c:f>
              <c:numCache>
                <c:formatCode>#,##0.0_ ;[Red]\-#,##0.0\ </c:formatCode>
                <c:ptCount val="3"/>
                <c:pt idx="0">
                  <c:v>1265.7</c:v>
                </c:pt>
                <c:pt idx="1">
                  <c:v>1275.3</c:v>
                </c:pt>
                <c:pt idx="2">
                  <c:v>1342.5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A3EF-4BAD-A4C4-8EACCDAC5D54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чисельність осіб, які заключили договір про добровільну участь</c:v>
                </c:pt>
              </c:strCache>
            </c:strRef>
          </c:tx>
          <c:spPr>
            <a:solidFill>
              <a:srgbClr val="FFFF99"/>
            </a:solidFill>
          </c:spPr>
          <c:invertIfNegative val="0"/>
          <c:dLbls>
            <c:dLbl>
              <c:idx val="0"/>
              <c:layout>
                <c:manualLayout>
                  <c:x val="2.2611439679266539E-3"/>
                  <c:y val="-4.2902613903519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3EF-4BAD-A4C4-8EACCDAC5D54}"/>
                </c:ext>
              </c:extLst>
            </c:dLbl>
            <c:dLbl>
              <c:idx val="1"/>
              <c:layout>
                <c:manualLayout>
                  <c:x val="1.8089151743413228E-2"/>
                  <c:y val="-3.6236767182336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3EF-4BAD-A4C4-8EACCDAC5D54}"/>
                </c:ext>
              </c:extLst>
            </c:dLbl>
            <c:dLbl>
              <c:idx val="2"/>
              <c:layout>
                <c:manualLayout>
                  <c:x val="3.1682187847294811E-2"/>
                  <c:y val="-3.84244368559293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3EF-4BAD-A4C4-8EACCDAC5D54}"/>
                </c:ext>
              </c:extLst>
            </c:dLbl>
            <c:dLbl>
              <c:idx val="3"/>
              <c:layout>
                <c:manualLayout>
                  <c:x val="1.3566863807559833E-2"/>
                  <c:y val="-2.29051028962150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200" b="1" i="0" u="none" strike="noStrike" kern="1200" baseline="0">
                    <a:solidFill>
                      <a:prstClr val="black"/>
                    </a:solidFill>
                    <a:effectLst/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серпень 2019</c:v>
                </c:pt>
                <c:pt idx="1">
                  <c:v>грудень 2019</c:v>
                </c:pt>
                <c:pt idx="2">
                  <c:v>серпень 2020</c:v>
                </c:pt>
              </c:strCache>
            </c:strRef>
          </c:cat>
          <c:val>
            <c:numRef>
              <c:f>Лист1!$F$2:$F$4</c:f>
              <c:numCache>
                <c:formatCode>#,##0.0_ ;[Red]\-#,##0.0\ </c:formatCode>
                <c:ptCount val="3"/>
                <c:pt idx="0">
                  <c:v>4</c:v>
                </c:pt>
                <c:pt idx="1">
                  <c:v>5.9</c:v>
                </c:pt>
                <c:pt idx="2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A3EF-4BAD-A4C4-8EACCDAC5D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798976"/>
        <c:axId val="28800512"/>
        <c:axId val="0"/>
      </c:bar3DChart>
      <c:catAx>
        <c:axId val="287989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8800512"/>
        <c:crosses val="autoZero"/>
        <c:auto val="1"/>
        <c:lblAlgn val="ctr"/>
        <c:lblOffset val="100"/>
        <c:noMultiLvlLbl val="0"/>
      </c:catAx>
      <c:valAx>
        <c:axId val="28800512"/>
        <c:scaling>
          <c:orientation val="minMax"/>
        </c:scaling>
        <c:delete val="1"/>
        <c:axPos val="r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one"/>
        <c:crossAx val="28798976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75705923825051014"/>
          <c:y val="0"/>
          <c:w val="0.24294066532290062"/>
          <c:h val="0.86038713928408139"/>
        </c:manualLayout>
      </c:layout>
      <c:overlay val="0"/>
      <c:txPr>
        <a:bodyPr/>
        <a:lstStyle/>
        <a:p>
          <a:pPr>
            <a:defRPr sz="11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517552388745122E-2"/>
          <c:y val="2.9965211362057497E-2"/>
          <c:w val="0.88579675251006174"/>
          <c:h val="0.6480829439299247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загальна чисельність ЗО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12885513036005E-2"/>
                  <c:y val="-2.54991747904851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566-43B6-A28E-C90D33C65100}"/>
                </c:ext>
              </c:extLst>
            </c:dLbl>
            <c:dLbl>
              <c:idx val="1"/>
              <c:layout>
                <c:manualLayout>
                  <c:x val="2.9502181031428824E-2"/>
                  <c:y val="-3.18739684881064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566-43B6-A28E-C90D33C65100}"/>
                </c:ext>
              </c:extLst>
            </c:dLbl>
            <c:dLbl>
              <c:idx val="2"/>
              <c:layout>
                <c:manualLayout>
                  <c:x val="3.1754921514275697E-2"/>
                  <c:y val="-3.39990670380667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566-43B6-A28E-C90D33C65100}"/>
                </c:ext>
              </c:extLst>
            </c:dLbl>
            <c:dLbl>
              <c:idx val="3"/>
              <c:layout>
                <c:manualLayout>
                  <c:x val="9.2469449866477808E-3"/>
                  <c:y val="-2.95951052292717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66-43B6-A28E-C90D33C65100}"/>
                </c:ext>
              </c:extLst>
            </c:dLbl>
            <c:dLbl>
              <c:idx val="4"/>
              <c:layout>
                <c:manualLayout>
                  <c:x val="1.2872657295985765E-3"/>
                  <c:y val="-1.06248234801220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566-43B6-A28E-C90D33C65100}"/>
                </c:ext>
              </c:extLst>
            </c:dLbl>
            <c:dLbl>
              <c:idx val="5"/>
              <c:layout>
                <c:manualLayout>
                  <c:x val="1.0345971291105529E-2"/>
                  <c:y val="-7.32850299096619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566-43B6-A28E-C90D33C65100}"/>
                </c:ext>
              </c:extLst>
            </c:dLbl>
            <c:dLbl>
              <c:idx val="6"/>
              <c:layout>
                <c:manualLayout>
                  <c:x val="4.3799877872450505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566-43B6-A28E-C90D33C65100}"/>
                </c:ext>
              </c:extLst>
            </c:dLbl>
            <c:dLbl>
              <c:idx val="8"/>
              <c:layout>
                <c:manualLayout>
                  <c:x val="9.3411229963212359E-3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566-43B6-A28E-C90D33C65100}"/>
                </c:ext>
              </c:extLst>
            </c:dLbl>
            <c:dLbl>
              <c:idx val="9"/>
              <c:layout>
                <c:manualLayout>
                  <c:x val="8.2891235929178995E-3"/>
                  <c:y val="-7.73692481290566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566-43B6-A28E-C90D33C65100}"/>
                </c:ext>
              </c:extLst>
            </c:dLbl>
            <c:dLbl>
              <c:idx val="10"/>
              <c:layout>
                <c:manualLayout>
                  <c:x val="7.1430627740470039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566-43B6-A28E-C90D33C65100}"/>
                </c:ext>
              </c:extLst>
            </c:dLbl>
            <c:dLbl>
              <c:idx val="11"/>
              <c:layout>
                <c:manualLayout>
                  <c:x val="7.7242025825192172E-3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566-43B6-A28E-C90D33C65100}"/>
                </c:ext>
              </c:extLst>
            </c:dLbl>
            <c:dLbl>
              <c:idx val="12"/>
              <c:layout>
                <c:manualLayout>
                  <c:x val="1.2873670970865363E-3"/>
                  <c:y val="-6.3747936976212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566-43B6-A28E-C90D33C65100}"/>
                </c:ext>
              </c:extLst>
            </c:dLbl>
            <c:dLbl>
              <c:idx val="14"/>
              <c:layout>
                <c:manualLayout>
                  <c:x val="-1.2873670970865363E-3"/>
                  <c:y val="-1.487451862778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566-43B6-A28E-C90D33C65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серпень 2019 </c:v>
                </c:pt>
                <c:pt idx="1">
                  <c:v>грудень 2019 </c:v>
                </c:pt>
                <c:pt idx="2">
                  <c:v>серпень 2020 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211077</c:v>
                </c:pt>
                <c:pt idx="1">
                  <c:v>221316</c:v>
                </c:pt>
                <c:pt idx="2">
                  <c:v>170880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D566-43B6-A28E-C90D33C6510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 т. ч. по  бюджетним установам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2747472503055217E-2"/>
                  <c:y val="-5.62077312342156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566-43B6-A28E-C90D33C65100}"/>
                </c:ext>
              </c:extLst>
            </c:dLbl>
            <c:dLbl>
              <c:idx val="1"/>
              <c:layout>
                <c:manualLayout>
                  <c:x val="2.0142557160242391E-2"/>
                  <c:y val="-2.76241060230255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566-43B6-A28E-C90D33C65100}"/>
                </c:ext>
              </c:extLst>
            </c:dLbl>
            <c:dLbl>
              <c:idx val="2"/>
              <c:layout>
                <c:manualLayout>
                  <c:x val="2.3428654762304803E-2"/>
                  <c:y val="-3.0021430015138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566-43B6-A28E-C90D33C65100}"/>
                </c:ext>
              </c:extLst>
            </c:dLbl>
            <c:dLbl>
              <c:idx val="3"/>
              <c:layout>
                <c:manualLayout>
                  <c:x val="1.45847541676229E-2"/>
                  <c:y val="-4.9009614728216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566-43B6-A28E-C90D33C65100}"/>
                </c:ext>
              </c:extLst>
            </c:dLbl>
            <c:dLbl>
              <c:idx val="4"/>
              <c:layout>
                <c:manualLayout>
                  <c:x val="8.1949531966034588E-3"/>
                  <c:y val="-2.94768118134129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D566-43B6-A28E-C90D33C65100}"/>
                </c:ext>
              </c:extLst>
            </c:dLbl>
            <c:dLbl>
              <c:idx val="5"/>
              <c:layout>
                <c:manualLayout>
                  <c:x val="1.3250352556123123E-2"/>
                  <c:y val="-2.33742435579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566-43B6-A28E-C90D33C65100}"/>
                </c:ext>
              </c:extLst>
            </c:dLbl>
            <c:dLbl>
              <c:idx val="6"/>
              <c:layout>
                <c:manualLayout>
                  <c:x val="1.3250352556123123E-2"/>
                  <c:y val="-3.8384958565514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D566-43B6-A28E-C90D33C65100}"/>
                </c:ext>
              </c:extLst>
            </c:dLbl>
            <c:dLbl>
              <c:idx val="7"/>
              <c:layout>
                <c:manualLayout>
                  <c:x val="1.067556913865293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D566-43B6-A28E-C90D33C65100}"/>
                </c:ext>
              </c:extLst>
            </c:dLbl>
            <c:dLbl>
              <c:idx val="8"/>
              <c:layout>
                <c:manualLayout>
                  <c:x val="1.334446142331615E-2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D566-43B6-A28E-C90D33C65100}"/>
                </c:ext>
              </c:extLst>
            </c:dLbl>
            <c:dLbl>
              <c:idx val="9"/>
              <c:layout>
                <c:manualLayout>
                  <c:x val="9.3411229963212359E-3"/>
                  <c:y val="4.5222895461757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D566-43B6-A28E-C90D33C65100}"/>
                </c:ext>
              </c:extLst>
            </c:dLbl>
            <c:dLbl>
              <c:idx val="10"/>
              <c:layout>
                <c:manualLayout>
                  <c:x val="2.001669213497408E-2"/>
                  <c:y val="-1.13057238654394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D566-43B6-A28E-C90D33C65100}"/>
                </c:ext>
              </c:extLst>
            </c:dLbl>
            <c:dLbl>
              <c:idx val="11"/>
              <c:layout>
                <c:manualLayout>
                  <c:x val="1.029893677669229E-2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D566-43B6-A28E-C90D33C65100}"/>
                </c:ext>
              </c:extLst>
            </c:dLbl>
            <c:dLbl>
              <c:idx val="12"/>
              <c:layout>
                <c:manualLayout>
                  <c:x val="7.7242025825192172E-3"/>
                  <c:y val="-2.12493123254050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D566-43B6-A28E-C90D33C65100}"/>
                </c:ext>
              </c:extLst>
            </c:dLbl>
            <c:dLbl>
              <c:idx val="13"/>
              <c:layout>
                <c:manualLayout>
                  <c:x val="6.4368354854326812E-3"/>
                  <c:y val="-4.24986246508077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D566-43B6-A28E-C90D33C65100}"/>
                </c:ext>
              </c:extLst>
            </c:dLbl>
            <c:dLbl>
              <c:idx val="14"/>
              <c:layout>
                <c:manualLayout>
                  <c:x val="1.1586303873778731E-2"/>
                  <c:y val="-2.12493123254042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D566-43B6-A28E-C90D33C65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серпень 2019 </c:v>
                </c:pt>
                <c:pt idx="1">
                  <c:v>грудень 2019 </c:v>
                </c:pt>
                <c:pt idx="2">
                  <c:v>серпень 2020 </c:v>
                </c:pt>
              </c:strCache>
            </c:strRef>
          </c:cat>
          <c:val>
            <c:numRef>
              <c:f>Лист1!$C$2:$C$4</c:f>
              <c:numCache>
                <c:formatCode>#,##0</c:formatCode>
                <c:ptCount val="3"/>
                <c:pt idx="0">
                  <c:v>20493</c:v>
                </c:pt>
                <c:pt idx="1">
                  <c:v>38445</c:v>
                </c:pt>
                <c:pt idx="2">
                  <c:v>16753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D566-43B6-A28E-C90D33C65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970432"/>
        <c:axId val="29971968"/>
        <c:axId val="0"/>
      </c:bar3DChart>
      <c:catAx>
        <c:axId val="29970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9971968"/>
        <c:crosses val="autoZero"/>
        <c:auto val="1"/>
        <c:lblAlgn val="ctr"/>
        <c:lblOffset val="100"/>
        <c:noMultiLvlLbl val="0"/>
      </c:catAx>
      <c:valAx>
        <c:axId val="29971968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9970432"/>
        <c:crosses val="autoZero"/>
        <c:crossBetween val="between"/>
        <c:majorUnit val="50000"/>
      </c:valAx>
    </c:plotArea>
    <c:legend>
      <c:legendPos val="r"/>
      <c:legendEntry>
        <c:idx val="0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.1147441444056905"/>
          <c:y val="0.89230396756451424"/>
          <c:w val="0.81686655659509044"/>
          <c:h val="0.10769603243548576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786778947670654"/>
          <c:y val="9.1848592971979642E-2"/>
          <c:w val="0.74586863229885947"/>
          <c:h val="0.65819062436012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Чисельність керівників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0.346153819945955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7FC-49DB-B3C6-588047370714}"/>
                </c:ext>
              </c:extLst>
            </c:dLbl>
            <c:dLbl>
              <c:idx val="1"/>
              <c:layout>
                <c:manualLayout>
                  <c:x val="1.9230769230769232E-3"/>
                  <c:y val="0.343269204779739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C-49DB-B3C6-588047370714}"/>
                </c:ext>
              </c:extLst>
            </c:dLbl>
            <c:dLbl>
              <c:idx val="2"/>
              <c:layout>
                <c:manualLayout>
                  <c:x val="3.8461538461538108E-3"/>
                  <c:y val="0.320192283450008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7FC-49DB-B3C6-588047370714}"/>
                </c:ext>
              </c:extLst>
            </c:dLbl>
            <c:dLbl>
              <c:idx val="3"/>
              <c:layout>
                <c:manualLayout>
                  <c:x val="5.7692307692307696E-3"/>
                  <c:y val="0.30288459245271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FC-49DB-B3C6-588047370714}"/>
                </c:ext>
              </c:extLst>
            </c:dLbl>
            <c:dLbl>
              <c:idx val="4"/>
              <c:layout>
                <c:manualLayout>
                  <c:x val="0"/>
                  <c:y val="0.294230746954062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7FC-49DB-B3C6-588047370714}"/>
                </c:ext>
              </c:extLst>
            </c:dLbl>
            <c:dLbl>
              <c:idx val="5"/>
              <c:layout>
                <c:manualLayout>
                  <c:x val="2.9893100389975502E-3"/>
                  <c:y val="0.341244663363740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7FC-49DB-B3C6-588047370714}"/>
                </c:ext>
              </c:extLst>
            </c:dLbl>
            <c:dLbl>
              <c:idx val="6"/>
              <c:layout>
                <c:manualLayout>
                  <c:x val="6.4505715145982167E-4"/>
                  <c:y val="0.321753990433864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7FC-49DB-B3C6-588047370714}"/>
                </c:ext>
              </c:extLst>
            </c:dLbl>
            <c:dLbl>
              <c:idx val="7"/>
              <c:layout>
                <c:manualLayout>
                  <c:x val="1.4947010718615807E-3"/>
                  <c:y val="0.331777273037482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7FC-49DB-B3C6-588047370714}"/>
                </c:ext>
              </c:extLst>
            </c:dLbl>
            <c:dLbl>
              <c:idx val="8"/>
              <c:layout>
                <c:manualLayout>
                  <c:x val="1.4947010718615807E-3"/>
                  <c:y val="0.340078623798874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7FC-49DB-B3C6-588047370714}"/>
                </c:ext>
              </c:extLst>
            </c:dLbl>
            <c:dLbl>
              <c:idx val="9"/>
              <c:layout>
                <c:manualLayout>
                  <c:x val="2.7727394218677796E-3"/>
                  <c:y val="0.291507011016454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7FC-49DB-B3C6-588047370714}"/>
                </c:ext>
              </c:extLst>
            </c:dLbl>
            <c:dLbl>
              <c:idx val="10"/>
              <c:layout>
                <c:manualLayout>
                  <c:x val="-3.617552961104067E-3"/>
                  <c:y val="0.325243980354681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7FC-49DB-B3C6-588047370714}"/>
                </c:ext>
              </c:extLst>
            </c:dLbl>
            <c:dLbl>
              <c:idx val="11"/>
              <c:layout>
                <c:manualLayout>
                  <c:x val="-2.5560767000123979E-3"/>
                  <c:y val="0.25344103437999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7FC-49DB-B3C6-588047370714}"/>
                </c:ext>
              </c:extLst>
            </c:dLbl>
            <c:dLbl>
              <c:idx val="12"/>
              <c:layout>
                <c:manualLayout>
                  <c:x val="3.6173516952223636E-3"/>
                  <c:y val="0.248232027657908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7FC-49DB-B3C6-588047370714}"/>
                </c:ext>
              </c:extLst>
            </c:dLbl>
            <c:dLbl>
              <c:idx val="13"/>
              <c:layout>
                <c:manualLayout>
                  <c:x val="-1.8446449785196183E-3"/>
                  <c:y val="0.20027150143766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7FC-49DB-B3C6-588047370714}"/>
                </c:ext>
              </c:extLst>
            </c:dLbl>
            <c:dLbl>
              <c:idx val="14"/>
              <c:layout>
                <c:manualLayout>
                  <c:x val="2.7133113764072395E-3"/>
                  <c:y val="0.25894776210069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7FC-49DB-B3C6-588047370714}"/>
                </c:ext>
              </c:extLst>
            </c:dLbl>
            <c:dLbl>
              <c:idx val="15"/>
              <c:layout>
                <c:manualLayout>
                  <c:x val="-1.196345405173862E-7"/>
                  <c:y val="0.268357000129330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7FC-49DB-B3C6-588047370714}"/>
                </c:ext>
              </c:extLst>
            </c:dLbl>
            <c:dLbl>
              <c:idx val="16"/>
              <c:layout>
                <c:manualLayout>
                  <c:x val="4.7207789644194914E-3"/>
                  <c:y val="0.220820360592279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7FC-49DB-B3C6-588047370714}"/>
                </c:ext>
              </c:extLst>
            </c:dLbl>
            <c:dLbl>
              <c:idx val="17"/>
              <c:layout>
                <c:manualLayout>
                  <c:x val="4.0700866991514326E-3"/>
                  <c:y val="0.190429854259267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7FC-49DB-B3C6-588047370714}"/>
                </c:ext>
              </c:extLst>
            </c:dLbl>
            <c:dLbl>
              <c:idx val="18"/>
              <c:layout>
                <c:manualLayout>
                  <c:x val="-3.0387173263115835E-3"/>
                  <c:y val="0.148682869039374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7FC-49DB-B3C6-588047370714}"/>
                </c:ext>
              </c:extLst>
            </c:dLbl>
            <c:dLbl>
              <c:idx val="19"/>
              <c:layout>
                <c:manualLayout>
                  <c:x val="1.9131955701722379E-3"/>
                  <c:y val="0.127493514329315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7FC-49DB-B3C6-588047370714}"/>
                </c:ext>
              </c:extLst>
            </c:dLbl>
            <c:dLbl>
              <c:idx val="20"/>
              <c:layout>
                <c:manualLayout>
                  <c:x val="0"/>
                  <c:y val="0.159228175297666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7FC-49DB-B3C6-588047370714}"/>
                </c:ext>
              </c:extLst>
            </c:dLbl>
            <c:dLbl>
              <c:idx val="21"/>
              <c:layout>
                <c:manualLayout>
                  <c:x val="1.2780383500061989E-3"/>
                  <c:y val="0.161150323175158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7FC-49DB-B3C6-588047370714}"/>
                </c:ext>
              </c:extLst>
            </c:dLbl>
            <c:dLbl>
              <c:idx val="22"/>
              <c:layout>
                <c:manualLayout>
                  <c:x val="1.2780383500061989E-3"/>
                  <c:y val="0.108885353496728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7FC-49DB-B3C6-588047370714}"/>
                </c:ext>
              </c:extLst>
            </c:dLbl>
            <c:dLbl>
              <c:idx val="23"/>
              <c:layout>
                <c:manualLayout>
                  <c:x val="2.5560767000123042E-3"/>
                  <c:y val="7.1864333307840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71-47FC-B844-33E19346BE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4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Лист1!$A$2:$A$21</c:f>
              <c:strCache>
                <c:ptCount val="20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  <c:pt idx="16">
                  <c:v>травень 2020</c:v>
                </c:pt>
                <c:pt idx="17">
                  <c:v>червень 2020</c:v>
                </c:pt>
                <c:pt idx="18">
                  <c:v>липень 2020</c:v>
                </c:pt>
                <c:pt idx="19">
                  <c:v>серпень 2020</c:v>
                </c:pt>
              </c:strCache>
            </c:strRef>
          </c:cat>
          <c:val>
            <c:numRef>
              <c:f>Лист1!$B$2:$B$21</c:f>
              <c:numCache>
                <c:formatCode>0.0</c:formatCode>
                <c:ptCount val="20"/>
                <c:pt idx="0">
                  <c:v>38.299999999999997</c:v>
                </c:pt>
                <c:pt idx="1">
                  <c:v>36.700000000000003</c:v>
                </c:pt>
                <c:pt idx="2">
                  <c:v>35.5</c:v>
                </c:pt>
                <c:pt idx="3">
                  <c:v>34.9</c:v>
                </c:pt>
                <c:pt idx="4">
                  <c:v>34.200000000000003</c:v>
                </c:pt>
                <c:pt idx="5">
                  <c:v>34.6</c:v>
                </c:pt>
                <c:pt idx="6">
                  <c:v>29.8</c:v>
                </c:pt>
                <c:pt idx="7">
                  <c:v>29.7</c:v>
                </c:pt>
                <c:pt idx="8">
                  <c:v>29.3</c:v>
                </c:pt>
                <c:pt idx="9">
                  <c:v>28.3</c:v>
                </c:pt>
                <c:pt idx="10">
                  <c:v>28.4</c:v>
                </c:pt>
                <c:pt idx="11">
                  <c:v>28.3</c:v>
                </c:pt>
                <c:pt idx="12">
                  <c:v>36.6</c:v>
                </c:pt>
                <c:pt idx="13">
                  <c:v>34.200000000000003</c:v>
                </c:pt>
                <c:pt idx="14">
                  <c:v>46.2</c:v>
                </c:pt>
                <c:pt idx="15">
                  <c:v>37.9</c:v>
                </c:pt>
                <c:pt idx="16">
                  <c:v>39.299999999999997</c:v>
                </c:pt>
                <c:pt idx="17">
                  <c:v>36.200000000000003</c:v>
                </c:pt>
                <c:pt idx="18">
                  <c:v>34.299999999999997</c:v>
                </c:pt>
                <c:pt idx="19">
                  <c:v>34.5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87FC-49DB-B3C6-58804737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464832"/>
        <c:axId val="75240576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marker>
            <c:symbol val="square"/>
            <c:size val="8"/>
          </c:marker>
          <c:dLbls>
            <c:dLbl>
              <c:idx val="0"/>
              <c:layout>
                <c:manualLayout>
                  <c:x val="-3.450703545016737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87FC-49DB-B3C6-588047370714}"/>
                </c:ext>
              </c:extLst>
            </c:dLbl>
            <c:dLbl>
              <c:idx val="1"/>
              <c:layout>
                <c:manualLayout>
                  <c:x val="-2.91536215169899E-2"/>
                  <c:y val="-0.107740049130786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87FC-49DB-B3C6-588047370714}"/>
                </c:ext>
              </c:extLst>
            </c:dLbl>
            <c:dLbl>
              <c:idx val="2"/>
              <c:layout>
                <c:manualLayout>
                  <c:x val="-3.1325466963519864E-2"/>
                  <c:y val="-9.19189504382971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87FC-49DB-B3C6-588047370714}"/>
                </c:ext>
              </c:extLst>
            </c:dLbl>
            <c:dLbl>
              <c:idx val="3"/>
              <c:layout>
                <c:manualLayout>
                  <c:x val="-2.6043362735515548E-2"/>
                  <c:y val="-8.32690878219810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87FC-49DB-B3C6-588047370714}"/>
                </c:ext>
              </c:extLst>
            </c:dLbl>
            <c:dLbl>
              <c:idx val="4"/>
              <c:layout>
                <c:manualLayout>
                  <c:x val="-2.9877530120986411E-2"/>
                  <c:y val="-7.1357400812302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87FC-49DB-B3C6-588047370714}"/>
                </c:ext>
              </c:extLst>
            </c:dLbl>
            <c:dLbl>
              <c:idx val="5"/>
              <c:layout>
                <c:manualLayout>
                  <c:x val="-3.3640156051294508E-2"/>
                  <c:y val="-5.86150478010865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87FC-49DB-B3C6-588047370714}"/>
                </c:ext>
              </c:extLst>
            </c:dLbl>
            <c:dLbl>
              <c:idx val="6"/>
              <c:layout>
                <c:manualLayout>
                  <c:x val="-2.8358171457830619E-2"/>
                  <c:y val="-5.38044260258426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87FC-49DB-B3C6-588047370714}"/>
                </c:ext>
              </c:extLst>
            </c:dLbl>
            <c:dLbl>
              <c:idx val="7"/>
              <c:layout>
                <c:manualLayout>
                  <c:x val="-2.3004690300111583E-2"/>
                  <c:y val="-3.048789897908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87FC-49DB-B3C6-588047370714}"/>
                </c:ext>
              </c:extLst>
            </c:dLbl>
            <c:dLbl>
              <c:idx val="8"/>
              <c:layout>
                <c:manualLayout>
                  <c:x val="-2.5560767000123979E-2"/>
                  <c:y val="-3.7021020188887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87FC-49DB-B3C6-588047370714}"/>
                </c:ext>
              </c:extLst>
            </c:dLbl>
            <c:dLbl>
              <c:idx val="9"/>
              <c:layout>
                <c:manualLayout>
                  <c:x val="-2.9394924384988735E-2"/>
                  <c:y val="-3.82459081161349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7FC-49DB-B3C6-588047370714}"/>
                </c:ext>
              </c:extLst>
            </c:dLbl>
            <c:dLbl>
              <c:idx val="10"/>
              <c:layout>
                <c:manualLayout>
                  <c:x val="-4.0513040763076956E-2"/>
                  <c:y val="-7.1094633404941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87FC-49DB-B3C6-588047370714}"/>
                </c:ext>
              </c:extLst>
            </c:dLbl>
            <c:dLbl>
              <c:idx val="11"/>
              <c:layout>
                <c:manualLayout>
                  <c:x val="-3.8752379231922325E-2"/>
                  <c:y val="-2.49873515191520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7FC-49DB-B3C6-588047370714}"/>
                </c:ext>
              </c:extLst>
            </c:dLbl>
            <c:dLbl>
              <c:idx val="12"/>
              <c:layout>
                <c:manualLayout>
                  <c:x val="-3.8341150500185966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87FC-49DB-B3C6-588047370714}"/>
                </c:ext>
              </c:extLst>
            </c:dLbl>
            <c:dLbl>
              <c:idx val="13"/>
              <c:layout>
                <c:manualLayout>
                  <c:x val="-2.3004645409203963E-2"/>
                  <c:y val="-8.96098445211968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87FC-49DB-B3C6-588047370714}"/>
                </c:ext>
              </c:extLst>
            </c:dLbl>
            <c:dLbl>
              <c:idx val="14"/>
              <c:layout>
                <c:manualLayout>
                  <c:x val="-3.1950916340762241E-2"/>
                  <c:y val="-6.8410038834708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87FC-49DB-B3C6-588047370714}"/>
                </c:ext>
              </c:extLst>
            </c:dLbl>
            <c:dLbl>
              <c:idx val="15"/>
              <c:layout>
                <c:manualLayout>
                  <c:x val="-3.0672920400148868E-2"/>
                  <c:y val="-4.7909555538560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87FC-49DB-B3C6-588047370714}"/>
                </c:ext>
              </c:extLst>
            </c:dLbl>
            <c:dLbl>
              <c:idx val="16"/>
              <c:layout>
                <c:manualLayout>
                  <c:x val="-4.4105785646008686E-2"/>
                  <c:y val="-4.43238974079899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87FC-49DB-B3C6-588047370714}"/>
                </c:ext>
              </c:extLst>
            </c:dLbl>
            <c:dLbl>
              <c:idx val="17"/>
              <c:layout>
                <c:manualLayout>
                  <c:x val="-3.4507035450167374E-2"/>
                  <c:y val="-5.87980908882335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87FC-49DB-B3C6-588047370714}"/>
                </c:ext>
              </c:extLst>
            </c:dLbl>
            <c:dLbl>
              <c:idx val="18"/>
              <c:layout>
                <c:manualLayout>
                  <c:x val="-3.6437570509607366E-2"/>
                  <c:y val="-0.105177507035280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87FC-49DB-B3C6-588047370714}"/>
                </c:ext>
              </c:extLst>
            </c:dLbl>
            <c:dLbl>
              <c:idx val="19"/>
              <c:layout>
                <c:manualLayout>
                  <c:x val="-3.0914283048144527E-2"/>
                  <c:y val="-6.82176288936652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87FC-49DB-B3C6-588047370714}"/>
                </c:ext>
              </c:extLst>
            </c:dLbl>
            <c:dLbl>
              <c:idx val="20"/>
              <c:layout>
                <c:manualLayout>
                  <c:x val="-2.4282728650117782E-2"/>
                  <c:y val="-3.9198727258822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87FC-49DB-B3C6-588047370714}"/>
                </c:ext>
              </c:extLst>
            </c:dLbl>
            <c:dLbl>
              <c:idx val="21"/>
              <c:layout>
                <c:manualLayout>
                  <c:x val="-1.2780383500061989E-2"/>
                  <c:y val="-4.7909555538560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87FC-49DB-B3C6-588047370714}"/>
                </c:ext>
              </c:extLst>
            </c:dLbl>
            <c:dLbl>
              <c:idx val="22"/>
              <c:layout>
                <c:manualLayout>
                  <c:x val="-1.6614498550080681E-2"/>
                  <c:y val="-7.6219747447710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87FC-49DB-B3C6-588047370714}"/>
                </c:ext>
              </c:extLst>
            </c:dLbl>
            <c:dLbl>
              <c:idx val="23"/>
              <c:layout>
                <c:manualLayout>
                  <c:x val="-2.5560767000123979E-3"/>
                  <c:y val="-4.13764343287569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971-47FC-B844-33E19346BE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Лист1!$A$2:$A$21</c:f>
              <c:strCache>
                <c:ptCount val="20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  <c:pt idx="16">
                  <c:v>травень 2020</c:v>
                </c:pt>
                <c:pt idx="17">
                  <c:v>червень 2020</c:v>
                </c:pt>
                <c:pt idx="18">
                  <c:v>липень 2020</c:v>
                </c:pt>
                <c:pt idx="19">
                  <c:v>серпень 2020</c:v>
                </c:pt>
              </c:strCache>
            </c:strRef>
          </c:cat>
          <c:val>
            <c:numRef>
              <c:f>Лист1!$C$2:$C$21</c:f>
              <c:numCache>
                <c:formatCode>0.0</c:formatCode>
                <c:ptCount val="20"/>
                <c:pt idx="0">
                  <c:v>119.3</c:v>
                </c:pt>
                <c:pt idx="1">
                  <c:v>95.822454308094009</c:v>
                </c:pt>
                <c:pt idx="2">
                  <c:v>96.730245231607626</c:v>
                </c:pt>
                <c:pt idx="3">
                  <c:v>98.309859154929569</c:v>
                </c:pt>
                <c:pt idx="4">
                  <c:v>97.994269340974228</c:v>
                </c:pt>
                <c:pt idx="5">
                  <c:v>101.16959064327484</c:v>
                </c:pt>
                <c:pt idx="6">
                  <c:v>86.127167630057798</c:v>
                </c:pt>
                <c:pt idx="7">
                  <c:v>99.664429530201332</c:v>
                </c:pt>
                <c:pt idx="8">
                  <c:v>98.653198653198658</c:v>
                </c:pt>
                <c:pt idx="9">
                  <c:v>96.587030716723561</c:v>
                </c:pt>
                <c:pt idx="10">
                  <c:v>100.35335689045937</c:v>
                </c:pt>
                <c:pt idx="11">
                  <c:v>99.647887323943678</c:v>
                </c:pt>
                <c:pt idx="12">
                  <c:v>129.32862190812722</c:v>
                </c:pt>
                <c:pt idx="13">
                  <c:v>93.442622950819683</c:v>
                </c:pt>
                <c:pt idx="14">
                  <c:v>135.08771929824562</c:v>
                </c:pt>
                <c:pt idx="15">
                  <c:v>82.034632034632025</c:v>
                </c:pt>
                <c:pt idx="16">
                  <c:v>103.69393139841688</c:v>
                </c:pt>
                <c:pt idx="17">
                  <c:v>92.111959287531818</c:v>
                </c:pt>
                <c:pt idx="18">
                  <c:v>94.751381215469593</c:v>
                </c:pt>
                <c:pt idx="19">
                  <c:v>100.58309037900874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F-87FC-49DB-B3C6-58804737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243904"/>
        <c:axId val="75242112"/>
      </c:lineChart>
      <c:catAx>
        <c:axId val="31464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75240576"/>
        <c:crosses val="autoZero"/>
        <c:auto val="1"/>
        <c:lblAlgn val="ctr"/>
        <c:lblOffset val="100"/>
        <c:noMultiLvlLbl val="1"/>
      </c:catAx>
      <c:valAx>
        <c:axId val="75240576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31464832"/>
        <c:crosses val="autoZero"/>
        <c:crossBetween val="between"/>
      </c:valAx>
      <c:valAx>
        <c:axId val="75242112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75243904"/>
        <c:crosses val="max"/>
        <c:crossBetween val="between"/>
      </c:valAx>
      <c:catAx>
        <c:axId val="752439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5242112"/>
        <c:crosses val="autoZero"/>
        <c:auto val="1"/>
        <c:lblAlgn val="ctr"/>
        <c:lblOffset val="100"/>
        <c:noMultiLvlLbl val="1"/>
      </c:catAx>
    </c:plotArea>
    <c:legend>
      <c:legendPos val="b"/>
      <c:legendEntry>
        <c:idx val="0"/>
        <c:txPr>
          <a:bodyPr/>
          <a:lstStyle/>
          <a:p>
            <a: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UA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.21266343573651211"/>
          <c:y val="0.85366132229859526"/>
          <c:w val="0.53365032498722897"/>
          <c:h val="0.1445101275252481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0.18261</cdr:x>
      <cdr:y>0.65823</cdr:y>
    </cdr:from>
    <cdr:to>
      <cdr:x>0.35652</cdr:x>
      <cdr:y>0.73418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12165" y="3744428"/>
          <a:ext cx="1440160" cy="4320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Січень - серпень 2019</a:t>
          </a:r>
        </a:p>
      </cdr:txBody>
    </cdr:sp>
  </cdr:relSizeAnchor>
  <cdr:relSizeAnchor xmlns:cdr="http://schemas.openxmlformats.org/drawingml/2006/chartDrawing">
    <cdr:from>
      <cdr:x>0.33913</cdr:x>
      <cdr:y>0.65823</cdr:y>
    </cdr:from>
    <cdr:to>
      <cdr:x>0.50435</cdr:x>
      <cdr:y>0.72152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808308" y="3744428"/>
          <a:ext cx="1368153" cy="360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ічень –</a:t>
          </a:r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серпень 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2020</a:t>
          </a:r>
        </a:p>
      </cdr:txBody>
    </cdr:sp>
  </cdr:relSizeAnchor>
  <cdr:relSizeAnchor xmlns:cdr="http://schemas.openxmlformats.org/drawingml/2006/chartDrawing">
    <cdr:from>
      <cdr:x>0.56522</cdr:x>
      <cdr:y>0.65823</cdr:y>
    </cdr:from>
    <cdr:to>
      <cdr:x>0.72173</cdr:x>
      <cdr:y>0.73418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680517" y="3744428"/>
          <a:ext cx="1296071" cy="4320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Січень – серпень 2019</a:t>
          </a:r>
        </a:p>
      </cdr:txBody>
    </cdr:sp>
  </cdr:relSizeAnchor>
  <cdr:relSizeAnchor xmlns:cdr="http://schemas.openxmlformats.org/drawingml/2006/chartDrawing">
    <cdr:from>
      <cdr:x>0.71304</cdr:x>
      <cdr:y>0.65823</cdr:y>
    </cdr:from>
    <cdr:to>
      <cdr:x>0.87826</cdr:x>
      <cdr:y>0.72152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5904627" y="3744428"/>
          <a:ext cx="1368178" cy="360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ічень – серпень 2020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0.02308</cdr:x>
      <cdr:y>0.32911</cdr:y>
    </cdr:from>
    <cdr:to>
      <cdr:x>0.07018</cdr:x>
      <cdr:y>0.48986</cdr:y>
    </cdr:to>
    <cdr:sp macro="" textlink="">
      <cdr:nvSpPr>
        <cdr:cNvPr id="6" name="TextBox 5"/>
        <cdr:cNvSpPr txBox="1"/>
      </cdr:nvSpPr>
      <cdr:spPr>
        <a:xfrm xmlns:a="http://schemas.openxmlformats.org/drawingml/2006/main" rot="16200000">
          <a:off x="-74460" y="2136108"/>
          <a:ext cx="914447" cy="3866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</a:p>
      </cdr:txBody>
    </cdr:sp>
  </cdr:relSizeAnchor>
  <cdr:relSizeAnchor xmlns:cdr="http://schemas.openxmlformats.org/drawingml/2006/chartDrawing">
    <cdr:from>
      <cdr:x>0.94615</cdr:x>
      <cdr:y>0.39241</cdr:y>
    </cdr:from>
    <cdr:to>
      <cdr:x>1</cdr:x>
      <cdr:y>0.55315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8856984" y="2232249"/>
          <a:ext cx="50405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0.13913</cdr:x>
      <cdr:y>0.09963</cdr:y>
    </cdr:from>
    <cdr:to>
      <cdr:x>0.25443</cdr:x>
      <cdr:y>0.15875</cdr:y>
    </cdr:to>
    <cdr:sp macro="" textlink="">
      <cdr:nvSpPr>
        <cdr:cNvPr id="7" name="Скругленная прямоугольная выноска 6"/>
        <cdr:cNvSpPr/>
      </cdr:nvSpPr>
      <cdr:spPr>
        <a:xfrm xmlns:a="http://schemas.openxmlformats.org/drawingml/2006/main">
          <a:off x="1152124" y="573958"/>
          <a:ext cx="954790" cy="340519"/>
        </a:xfrm>
        <a:prstGeom xmlns:a="http://schemas.openxmlformats.org/drawingml/2006/main" prst="wedgeRoundRectCallout">
          <a:avLst>
            <a:gd name="adj1" fmla="val -15544"/>
            <a:gd name="adj2" fmla="val 71956"/>
            <a:gd name="adj3" fmla="val 16667"/>
          </a:avLst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anchor="ctr" anchorCtr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10 320,9</a:t>
          </a:r>
        </a:p>
      </cdr:txBody>
    </cdr:sp>
  </cdr:relSizeAnchor>
  <cdr:relSizeAnchor xmlns:cdr="http://schemas.openxmlformats.org/drawingml/2006/chartDrawing">
    <cdr:from>
      <cdr:x>0.38261</cdr:x>
      <cdr:y>0.1125</cdr:y>
    </cdr:from>
    <cdr:to>
      <cdr:x>0.49197</cdr:x>
      <cdr:y>0.16188</cdr:y>
    </cdr:to>
    <cdr:sp macro="" textlink="">
      <cdr:nvSpPr>
        <cdr:cNvPr id="12" name="Прямоугольная выноска 11"/>
        <cdr:cNvSpPr/>
      </cdr:nvSpPr>
      <cdr:spPr>
        <a:xfrm xmlns:a="http://schemas.openxmlformats.org/drawingml/2006/main">
          <a:off x="3168352" y="648072"/>
          <a:ext cx="905649" cy="284451"/>
        </a:xfrm>
        <a:prstGeom xmlns:a="http://schemas.openxmlformats.org/drawingml/2006/main" prst="wedgeRectCallout">
          <a:avLst>
            <a:gd name="adj1" fmla="val -16831"/>
            <a:gd name="adj2" fmla="val 75371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10 263,1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0.62609</cdr:x>
      <cdr:y>0.1125</cdr:y>
    </cdr:from>
    <cdr:to>
      <cdr:x>0.72756</cdr:x>
      <cdr:y>0.16188</cdr:y>
    </cdr:to>
    <cdr:sp macro="" textlink="">
      <cdr:nvSpPr>
        <cdr:cNvPr id="4" name="Скругленная прямоугольная выноска 3"/>
        <cdr:cNvSpPr/>
      </cdr:nvSpPr>
      <cdr:spPr>
        <a:xfrm xmlns:a="http://schemas.openxmlformats.org/drawingml/2006/main">
          <a:off x="5184576" y="648072"/>
          <a:ext cx="840264" cy="284460"/>
        </a:xfrm>
        <a:prstGeom xmlns:a="http://schemas.openxmlformats.org/drawingml/2006/main" prst="wedgeRoundRectCallout">
          <a:avLst>
            <a:gd name="adj1" fmla="val -13644"/>
            <a:gd name="adj2" fmla="val 71081"/>
            <a:gd name="adj3" fmla="val 16667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9 926,8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0.80342</cdr:x>
      <cdr:y>0.01488</cdr:y>
    </cdr:from>
    <cdr:to>
      <cdr:x>0.91195</cdr:x>
      <cdr:y>0.20379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768752" y="720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0.3973</cdr:x>
      <cdr:y>0.0245</cdr:y>
    </cdr:from>
    <cdr:to>
      <cdr:x>0.46168</cdr:x>
      <cdr:y>0.07351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999043" y="144016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17,6%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0.41169</cdr:x>
      <cdr:y>0.09454</cdr:y>
    </cdr:from>
    <cdr:to>
      <cdr:x>0.51592</cdr:x>
      <cdr:y>0.13477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088904" y="576064"/>
          <a:ext cx="1035214" cy="2451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14,7%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0.34644</cdr:x>
      <cdr:y>0.23635</cdr:y>
    </cdr:from>
    <cdr:to>
      <cdr:x>0.47521</cdr:x>
      <cdr:y>0.26954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440832" y="1440160"/>
          <a:ext cx="1278945" cy="2022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22,5</a:t>
          </a:r>
          <a:r>
            <a:rPr lang="uk-UA" sz="1200" b="1" dirty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0.44265</cdr:x>
      <cdr:y>0.37816</cdr:y>
    </cdr:from>
    <cdr:to>
      <cdr:x>0.51419</cdr:x>
      <cdr:y>0.41492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575107" y="2304256"/>
          <a:ext cx="739408" cy="22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29,8</a:t>
          </a:r>
          <a:r>
            <a:rPr lang="uk-UA" sz="1200" b="1" dirty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0.44069</cdr:x>
      <cdr:y>0.51997</cdr:y>
    </cdr:from>
    <cdr:to>
      <cdr:x>0.50508</cdr:x>
      <cdr:y>0.58123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4376936" y="3168352"/>
          <a:ext cx="639522" cy="3732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24,5%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0.30294</cdr:x>
      <cdr:y>0.66178</cdr:y>
    </cdr:from>
    <cdr:to>
      <cdr:x>0.37509</cdr:x>
      <cdr:y>0.71061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008784" y="4032448"/>
          <a:ext cx="716595" cy="2975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7,9%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0.38269</cdr:x>
      <cdr:y>0.8036</cdr:y>
    </cdr:from>
    <cdr:to>
      <cdr:x>0.44708</cdr:x>
      <cdr:y>0.85087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3800872" y="4896544"/>
          <a:ext cx="639522" cy="288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0,6%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0.34161</cdr:x>
      <cdr:y>0.16545</cdr:y>
    </cdr:from>
    <cdr:to>
      <cdr:x>0.44176</cdr:x>
      <cdr:y>0.2022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3131840" y="1008112"/>
          <a:ext cx="918176" cy="2239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11,9%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0.54715</cdr:x>
      <cdr:y>0.30726</cdr:y>
    </cdr:from>
    <cdr:to>
      <cdr:x>0.62585</cdr:x>
      <cdr:y>0.34401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5655227" y="1872208"/>
          <a:ext cx="813349" cy="22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32,8%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0.48419</cdr:x>
      <cdr:y>0.45283</cdr:y>
    </cdr:from>
    <cdr:to>
      <cdr:x>0.56779</cdr:x>
      <cdr:y>0.50184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4808984" y="2759203"/>
          <a:ext cx="830316" cy="2986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27,3%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0.32469</cdr:x>
      <cdr:y>0.59088</cdr:y>
    </cdr:from>
    <cdr:to>
      <cdr:x>0.38908</cdr:x>
      <cdr:y>0.63989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224808" y="3600400"/>
          <a:ext cx="639522" cy="2986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9,9%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0.37995</cdr:x>
      <cdr:y>0.73269</cdr:y>
    </cdr:from>
    <cdr:to>
      <cdr:x>0.44433</cdr:x>
      <cdr:y>0.7817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3927035" y="4464496"/>
          <a:ext cx="665468" cy="298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0.45942</cdr:x>
      <cdr:y>0.2009</cdr:y>
    </cdr:from>
    <cdr:to>
      <cdr:x>0.55696</cdr:x>
      <cdr:y>0.24817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211960" y="1224136"/>
          <a:ext cx="894248" cy="288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20,8%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0.49142</cdr:x>
      <cdr:y>0.34271</cdr:y>
    </cdr:from>
    <cdr:to>
      <cdr:x>0.58895</cdr:x>
      <cdr:y>0.38998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5079163" y="2088232"/>
          <a:ext cx="100811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28,7%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0.40444</cdr:x>
      <cdr:y>0.48227</cdr:y>
    </cdr:from>
    <cdr:to>
      <cdr:x>0.4741</cdr:x>
      <cdr:y>0.51772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4016896" y="2938644"/>
          <a:ext cx="691864" cy="216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26,2%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0.33815</cdr:x>
      <cdr:y>0.62633</cdr:y>
    </cdr:from>
    <cdr:to>
      <cdr:x>0.40085</cdr:x>
      <cdr:y>0.66178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3494987" y="3816424"/>
          <a:ext cx="64807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0.31744</cdr:x>
      <cdr:y>0.62633</cdr:y>
    </cdr:from>
    <cdr:to>
      <cdr:x>0.40104</cdr:x>
      <cdr:y>0.66178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3152800" y="3816424"/>
          <a:ext cx="830317" cy="216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11,2%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0.36819</cdr:x>
      <cdr:y>0.76814</cdr:y>
    </cdr:from>
    <cdr:to>
      <cdr:x>0.43786</cdr:x>
      <cdr:y>0.8036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3656856" y="4680520"/>
          <a:ext cx="691963" cy="2160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0.38088</cdr:x>
      <cdr:y>0.06241</cdr:y>
    </cdr:from>
    <cdr:to>
      <cdr:x>0.44526</cdr:x>
      <cdr:y>0.11142</cdr:y>
    </cdr:to>
    <cdr:sp macro="" textlink="">
      <cdr:nvSpPr>
        <cdr:cNvPr id="24" name="TextBox 1">
          <a:extLst xmlns:a="http://schemas.openxmlformats.org/drawingml/2006/main">
            <a:ext uri="{FF2B5EF4-FFF2-40B4-BE49-F238E27FC236}">
              <a16:creationId xmlns:a16="http://schemas.microsoft.com/office/drawing/2014/main" id="{B5C22D48-6841-43B3-BC83-8606F86DBBC8}"/>
            </a:ext>
          </a:extLst>
        </cdr:cNvPr>
        <cdr:cNvSpPr txBox="1"/>
      </cdr:nvSpPr>
      <cdr:spPr>
        <a:xfrm xmlns:a="http://schemas.openxmlformats.org/drawingml/2006/main">
          <a:off x="3491880" y="380257"/>
          <a:ext cx="590236" cy="298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200" b="1" i="1" dirty="0"/>
            <a:t>12,2%</a:t>
          </a:r>
          <a:endParaRPr lang="ru-RU" sz="1200" b="1" i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0.36713</cdr:x>
      <cdr:y>0.33091</cdr:y>
    </cdr:from>
    <cdr:to>
      <cdr:x>0.55825</cdr:x>
      <cdr:y>0.53809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458059" y="1840170"/>
          <a:ext cx="1800191" cy="11521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</a:t>
          </a:r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800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4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0.55061</cdr:x>
      <cdr:y>0.37964</cdr:y>
    </cdr:from>
    <cdr:to>
      <cdr:x>0.74208</cdr:x>
      <cdr:y>0.54697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186247" y="1960537"/>
          <a:ext cx="1803483" cy="86409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0.56459</cdr:x>
      <cdr:y>0.31093</cdr:y>
    </cdr:from>
    <cdr:to>
      <cdr:x>0.86208</cdr:x>
      <cdr:y>0.48522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1960833" y="1872207"/>
          <a:ext cx="1033158" cy="10494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Особи, які працювали повний робочий час</a:t>
          </a:r>
          <a:endParaRPr lang="ru-RU" sz="1200" b="1" dirty="0">
            <a:solidFill>
              <a:srgbClr val="C00000"/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0.25359</cdr:x>
      <cdr:y>0.19134</cdr:y>
    </cdr:from>
    <cdr:to>
      <cdr:x>0.46092</cdr:x>
      <cdr:y>0.27505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80719" y="1152114"/>
          <a:ext cx="720070" cy="504069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/>
        </a:solidFill>
        <a:ln xmlns:a="http://schemas.openxmlformats.org/drawingml/2006/main" cap="rnd">
          <a:noFill/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dirty="0">
              <a:latin typeface="Times New Roman" pitchFamily="18" charset="0"/>
              <a:cs typeface="Times New Roman" pitchFamily="18" charset="0"/>
            </a:rPr>
            <a:t>1 593,1</a:t>
          </a:r>
        </a:p>
        <a:p xmlns:a="http://schemas.openxmlformats.org/drawingml/2006/main">
          <a:r>
            <a:rPr lang="en-US" sz="1200" dirty="0">
              <a:latin typeface="Times New Roman" pitchFamily="18" charset="0"/>
              <a:cs typeface="Times New Roman" pitchFamily="18" charset="0"/>
            </a:rPr>
            <a:t>(1</a:t>
          </a:r>
          <a:r>
            <a:rPr lang="ru-RU" sz="1200" dirty="0">
              <a:latin typeface="Times New Roman" pitchFamily="18" charset="0"/>
              <a:cs typeface="Times New Roman" pitchFamily="18" charset="0"/>
            </a:rPr>
            <a:t>6,0</a:t>
          </a:r>
          <a:r>
            <a:rPr lang="en-US" sz="1200" dirty="0">
              <a:latin typeface="Times New Roman" pitchFamily="18" charset="0"/>
              <a:cs typeface="Times New Roman" pitchFamily="18" charset="0"/>
            </a:rPr>
            <a:t>%)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0.08085</cdr:x>
      <cdr:y>0.50531</cdr:y>
    </cdr:from>
    <cdr:to>
      <cdr:x>0.597</cdr:x>
      <cdr:y>0.95448</cdr:y>
    </cdr:to>
    <cdr:sp macro="" textlink="">
      <cdr:nvSpPr>
        <cdr:cNvPr id="12" name="Овал 11"/>
        <cdr:cNvSpPr/>
      </cdr:nvSpPr>
      <cdr:spPr>
        <a:xfrm xmlns:a="http://schemas.openxmlformats.org/drawingml/2006/main">
          <a:off x="231144" y="1620171"/>
          <a:ext cx="1475637" cy="1440171"/>
        </a:xfrm>
        <a:prstGeom xmlns:a="http://schemas.openxmlformats.org/drawingml/2006/main" prst="ellipse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uk-UA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Нарахована заробітна плата менше 4 723,0 грн. – </a:t>
          </a:r>
        </a:p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uk-UA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1 293,2</a:t>
          </a:r>
          <a:r>
            <a:rPr kumimoji="0" lang="uk-UA" sz="1000" b="1" i="1" u="none" strike="noStrike" kern="0" cap="none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 </a:t>
          </a:r>
          <a:r>
            <a:rPr kumimoji="0" lang="uk-UA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тис. осіб</a:t>
          </a:r>
          <a:r>
            <a:rPr kumimoji="0" lang="en-US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 (</a:t>
          </a:r>
          <a:r>
            <a:rPr kumimoji="0" lang="ru-RU" sz="1000" b="1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13,0</a:t>
          </a:r>
          <a:r>
            <a:rPr kumimoji="0" lang="en-US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%)</a:t>
          </a:r>
          <a:endParaRPr lang="ru-RU" sz="1000" dirty="0">
            <a:solidFill>
              <a:srgbClr val="800000"/>
            </a:solidFill>
          </a:endParaRPr>
        </a:p>
      </cdr:txBody>
    </cdr:sp>
  </cdr:relSizeAnchor>
  <cdr:relSizeAnchor xmlns:cdr="http://schemas.openxmlformats.org/drawingml/2006/chartDrawing">
    <cdr:from>
      <cdr:x>0.15346</cdr:x>
      <cdr:y>0.32382</cdr:y>
    </cdr:from>
    <cdr:to>
      <cdr:x>0.36346</cdr:x>
      <cdr:y>0.4511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368152" y="1465586"/>
          <a:ext cx="1872208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0.46059</cdr:x>
      <cdr:y>0.01123</cdr:y>
    </cdr:from>
    <cdr:to>
      <cdr:x>0.87406</cdr:x>
      <cdr:y>0.41809</cdr:y>
    </cdr:to>
    <cdr:cxnSp macro="">
      <cdr:nvCxnSpPr>
        <cdr:cNvPr id="7" name="Прямая со стрелкой 6">
          <a:extLst xmlns:a="http://schemas.openxmlformats.org/drawingml/2006/main">
            <a:ext uri="{FF2B5EF4-FFF2-40B4-BE49-F238E27FC236}">
              <a16:creationId xmlns:a16="http://schemas.microsoft.com/office/drawing/2014/main" id="{1DB9240B-3EE8-49C0-8576-938F6AABC7AB}"/>
            </a:ext>
          </a:extLst>
        </cdr:cNvPr>
        <cdr:cNvCxnSpPr/>
      </cdr:nvCxnSpPr>
      <cdr:spPr>
        <a:xfrm xmlns:a="http://schemas.openxmlformats.org/drawingml/2006/main" flipH="1">
          <a:off x="1316795" y="36004"/>
          <a:ext cx="1182082" cy="1304515"/>
        </a:xfrm>
        <a:prstGeom xmlns:a="http://schemas.openxmlformats.org/drawingml/2006/main" prst="straightConnector1">
          <a:avLst/>
        </a:prstGeom>
        <a:ln xmlns:a="http://schemas.openxmlformats.org/drawingml/2006/main" w="22225">
          <a:solidFill>
            <a:srgbClr val="3366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0.55049</cdr:x>
      <cdr:y>0.31629</cdr:y>
    </cdr:from>
    <cdr:to>
      <cdr:x>0.7855</cdr:x>
      <cdr:y>0.48189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1763687" y="1198454"/>
          <a:ext cx="752937" cy="627428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21299999" lon="0" rev="0"/>
          </a:camera>
          <a:lightRig rig="threePt" dir="t"/>
        </a:scene3d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400" b="1" dirty="0">
              <a:latin typeface="Times New Roman" pitchFamily="18" charset="0"/>
              <a:cs typeface="Times New Roman" pitchFamily="18" charset="0"/>
            </a:rPr>
            <a:t>в т.ч.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0.12133</cdr:x>
      <cdr:y>0</cdr:y>
    </cdr:from>
    <cdr:to>
      <cdr:x>0.288</cdr:x>
      <cdr:y>0.06494</cdr:y>
    </cdr:to>
    <cdr:sp macro="" textlink="">
      <cdr:nvSpPr>
        <cdr:cNvPr id="12" name="Скругленная прямоугольная выноска 11"/>
        <cdr:cNvSpPr/>
      </cdr:nvSpPr>
      <cdr:spPr>
        <a:xfrm xmlns:a="http://schemas.openxmlformats.org/drawingml/2006/main">
          <a:off x="611573" y="-908721"/>
          <a:ext cx="840110" cy="386346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1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13 269,1</a:t>
          </a:r>
        </a:p>
      </cdr:txBody>
    </cdr:sp>
  </cdr:relSizeAnchor>
  <cdr:relSizeAnchor xmlns:cdr="http://schemas.openxmlformats.org/drawingml/2006/chartDrawing">
    <cdr:from>
      <cdr:x>0.61428</cdr:x>
      <cdr:y>0</cdr:y>
    </cdr:from>
    <cdr:to>
      <cdr:x>0.76317</cdr:x>
      <cdr:y>0.06494</cdr:y>
    </cdr:to>
    <cdr:sp macro="" textlink="">
      <cdr:nvSpPr>
        <cdr:cNvPr id="2" name="Прямоугольная выноска 1"/>
        <cdr:cNvSpPr/>
      </cdr:nvSpPr>
      <cdr:spPr>
        <a:xfrm xmlns:a="http://schemas.openxmlformats.org/drawingml/2006/main">
          <a:off x="3096338" y="-908721"/>
          <a:ext cx="750489" cy="386346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12 835,1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0.37428</cdr:x>
      <cdr:y>0</cdr:y>
    </cdr:from>
    <cdr:to>
      <cdr:x>0.54095</cdr:x>
      <cdr:y>0.06202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102176" y="0"/>
          <a:ext cx="936123" cy="360042"/>
        </a:xfrm>
        <a:prstGeom xmlns:a="http://schemas.openxmlformats.org/drawingml/2006/main" prst="wedgeRoundRectCallout">
          <a:avLst/>
        </a:prstGeom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sz="1200" b="1" dirty="0">
              <a:latin typeface="Times New Roman" pitchFamily="18" charset="0"/>
              <a:cs typeface="Times New Roman" pitchFamily="18" charset="0"/>
            </a:rPr>
            <a:t>13 177,4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0.33734</cdr:x>
      <cdr:y>0.72896</cdr:y>
    </cdr:from>
    <cdr:to>
      <cdr:x>0.44588</cdr:x>
      <cdr:y>0.91787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87824" y="352839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0.00847</cdr:x>
      <cdr:y>0.2559</cdr:y>
    </cdr:from>
    <cdr:to>
      <cdr:x>0.05036</cdr:x>
      <cdr:y>0.43088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222916" y="1664918"/>
          <a:ext cx="937604" cy="3501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</a:p>
      </cdr:txBody>
    </cdr:sp>
  </cdr:relSizeAnchor>
  <cdr:relSizeAnchor xmlns:cdr="http://schemas.openxmlformats.org/drawingml/2006/chartDrawing">
    <cdr:from>
      <cdr:x>0.94068</cdr:x>
      <cdr:y>0.33858</cdr:y>
    </cdr:from>
    <cdr:to>
      <cdr:x>1</cdr:x>
      <cdr:y>0.51356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992888" y="1769286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80" y="92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/>
          <a:lstStyle>
            <a:lvl1pPr algn="l">
              <a:defRPr sz="13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976" y="92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/>
          <a:lstStyle>
            <a:lvl1pPr algn="r">
              <a:defRPr sz="1300"/>
            </a:lvl1pPr>
          </a:lstStyle>
          <a:p>
            <a:fld id="{53D36460-DB20-4259-B1A3-3D9C4F4B7588}" type="datetimeFigureOut">
              <a:rPr lang="uk-UA" smtClean="0"/>
              <a:pPr/>
              <a:t>08.10.2020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8688" y="738188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593" tIns="44796" rIns="89593" bIns="44796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9" y="4690957"/>
            <a:ext cx="5438140" cy="4443097"/>
          </a:xfrm>
          <a:prstGeom prst="rect">
            <a:avLst/>
          </a:prstGeom>
        </p:spPr>
        <p:txBody>
          <a:bodyPr vert="horz" lIns="89593" tIns="44796" rIns="89593" bIns="447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80" y="9378733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 anchor="b"/>
          <a:lstStyle>
            <a:lvl1pPr algn="l">
              <a:defRPr sz="13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976" y="9378733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 anchor="b"/>
          <a:lstStyle>
            <a:lvl1pPr algn="r">
              <a:defRPr sz="1300"/>
            </a:lvl1pPr>
          </a:lstStyle>
          <a:p>
            <a:fld id="{AFEC7B75-7F0D-4616-9FA0-08ECBB955749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095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7263" y="738188"/>
            <a:ext cx="4945062" cy="3708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C7B75-7F0D-4616-9FA0-08ECBB955749}" type="slidenum">
              <a:rPr lang="uk-UA" smtClean="0"/>
              <a:pPr/>
              <a:t>7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18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20" y="5486401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21" y="3852864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18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08.10.2020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3"/>
            <a:ext cx="175260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3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31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72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08.10.2020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E3E096-D4EC-430D-B4BC-5127E7824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927" y="304961"/>
            <a:ext cx="8009505" cy="864096"/>
          </a:xfrm>
        </p:spPr>
        <p:txBody>
          <a:bodyPr/>
          <a:lstStyle/>
          <a:p>
            <a:pPr algn="ctr"/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застрахованих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даними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реєстру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застрахованих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тис осіб</a:t>
            </a:r>
            <a:endParaRPr lang="x-none" sz="2585" i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72376921-3F3C-47F4-8B0E-BABE08408EE6}"/>
              </a:ext>
            </a:extLst>
          </p:cNvPr>
          <p:cNvGraphicFramePr/>
          <p:nvPr/>
        </p:nvGraphicFramePr>
        <p:xfrm>
          <a:off x="179512" y="1268760"/>
          <a:ext cx="8208913" cy="53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08BDB6B-453D-4843-97C2-F1970996721E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№1</a:t>
            </a:r>
          </a:p>
        </p:txBody>
      </p:sp>
    </p:spTree>
    <p:extLst>
      <p:ext uri="{BB962C8B-B14F-4D97-AF65-F5344CB8AC3E}">
        <p14:creationId xmlns:p14="http://schemas.microsoft.com/office/powerpoint/2010/main" val="2178437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E3E096-D4EC-430D-B4BC-5127E7824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304961"/>
            <a:ext cx="7488832" cy="864096"/>
          </a:xfrm>
        </p:spPr>
        <p:txBody>
          <a:bodyPr/>
          <a:lstStyle/>
          <a:p>
            <a:pPr algn="ctr"/>
            <a:r>
              <a:rPr lang="uk-UA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 найманих працівників </a:t>
            </a:r>
            <a:br>
              <a:rPr lang="uk-UA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даними реєстру застрахованих осіб), тис. осіб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72376921-3F3C-47F4-8B0E-BABE08408EE6}"/>
              </a:ext>
            </a:extLst>
          </p:cNvPr>
          <p:cNvGraphicFramePr/>
          <p:nvPr/>
        </p:nvGraphicFramePr>
        <p:xfrm>
          <a:off x="107505" y="1301995"/>
          <a:ext cx="8280920" cy="5223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6FCD6BC-4241-4451-BE9E-DF4FD8EABC1B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№2</a:t>
            </a:r>
          </a:p>
        </p:txBody>
      </p:sp>
    </p:spTree>
    <p:extLst>
      <p:ext uri="{BB962C8B-B14F-4D97-AF65-F5344CB8AC3E}">
        <p14:creationId xmlns:p14="http://schemas.microsoft.com/office/powerpoint/2010/main" val="4177291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-8251"/>
            <a:ext cx="8208912" cy="1143000"/>
          </a:xfrm>
        </p:spPr>
        <p:txBody>
          <a:bodyPr>
            <a:normAutofit/>
          </a:bodyPr>
          <a:lstStyle/>
          <a:p>
            <a:pPr algn="ctr"/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 </a:t>
            </a:r>
            <a:b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працевлаштування та звільнення найманих працівників</a:t>
            </a:r>
            <a:b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2019 - 2020  роки,  </a:t>
            </a:r>
            <a:r>
              <a:rPr lang="uk-UA" sz="20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 осіб</a:t>
            </a:r>
            <a:endParaRPr lang="uk-UA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395536" y="1268760"/>
          <a:ext cx="8280920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919C8BA-8627-4418-80D6-4522F0B7E04E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№3</a:t>
            </a:r>
          </a:p>
        </p:txBody>
      </p:sp>
    </p:spTree>
    <p:extLst>
      <p:ext uri="{BB962C8B-B14F-4D97-AF65-F5344CB8AC3E}">
        <p14:creationId xmlns:p14="http://schemas.microsoft.com/office/powerpoint/2010/main" val="1120274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29141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 кількості фізичних осіб-підприємців, що перебувають на обліку</a:t>
            </a: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179512" y="908720"/>
          <a:ext cx="8208912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EDCC5CC-E8B6-42A5-8136-5D366B89156C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№4</a:t>
            </a:r>
          </a:p>
        </p:txBody>
      </p:sp>
    </p:spTree>
    <p:extLst>
      <p:ext uri="{BB962C8B-B14F-4D97-AF65-F5344CB8AC3E}">
        <p14:creationId xmlns:p14="http://schemas.microsoft.com/office/powerpoint/2010/main" val="1170656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122418"/>
            <a:ext cx="8460432" cy="576064"/>
          </a:xfrm>
        </p:spPr>
        <p:txBody>
          <a:bodyPr>
            <a:noAutofit/>
          </a:bodyPr>
          <a:lstStyle/>
          <a:p>
            <a:pPr algn="ctr"/>
            <a: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 </a:t>
            </a:r>
            <a:b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чисельність найманих працівників та діапазони розмірів їх заробітної плати,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тис. </a:t>
            </a:r>
            <a:r>
              <a:rPr lang="ru-RU" sz="1800" i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осіб</a:t>
            </a:r>
            <a:endParaRPr lang="uk-UA" sz="1800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07510" y="980729"/>
          <a:ext cx="8280920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9EBDC27-A374-463F-9167-D61BAB48EF1B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№5</a:t>
            </a:r>
          </a:p>
        </p:txBody>
      </p:sp>
    </p:spTree>
    <p:extLst>
      <p:ext uri="{BB962C8B-B14F-4D97-AF65-F5344CB8AC3E}">
        <p14:creationId xmlns:p14="http://schemas.microsoft.com/office/powerpoint/2010/main" val="1507829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16632"/>
            <a:ext cx="6912768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000" b="1" dirty="0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застрахованих осіб - найманих працівників  по діапазонах заробітної плати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0" y="764704"/>
          <a:ext cx="9168013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87BEB8A-390B-4B30-B394-8449FB1FE9C1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№6</a:t>
            </a:r>
          </a:p>
        </p:txBody>
      </p:sp>
    </p:spTree>
    <p:extLst>
      <p:ext uri="{BB962C8B-B14F-4D97-AF65-F5344CB8AC3E}">
        <p14:creationId xmlns:p14="http://schemas.microsoft.com/office/powerpoint/2010/main" val="73621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6" y="-7813"/>
            <a:ext cx="8466853" cy="86360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spcBef>
                <a:spcPts val="600"/>
              </a:spcBef>
            </a:pPr>
            <a: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</a:t>
            </a:r>
            <a:b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 чисельність </a:t>
            </a:r>
            <a:r>
              <a:rPr lang="uk-UA" sz="2400" b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застрахованих осіб,</a:t>
            </a:r>
            <a:r>
              <a:rPr lang="uk-UA" sz="1800" b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18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тис. осіб</a:t>
            </a:r>
            <a:endParaRPr lang="ru-RU" sz="1800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3"/>
          <p:cNvGraphicFramePr>
            <a:graphicFrameLocks noGrp="1"/>
          </p:cNvGraphicFramePr>
          <p:nvPr>
            <p:ph idx="1"/>
          </p:nvPr>
        </p:nvGraphicFramePr>
        <p:xfrm>
          <a:off x="179525" y="836722"/>
          <a:ext cx="3600399" cy="602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17858"/>
              </p:ext>
            </p:extLst>
          </p:nvPr>
        </p:nvGraphicFramePr>
        <p:xfrm>
          <a:off x="-15109" y="3681028"/>
          <a:ext cx="2858929" cy="3206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Прямоугольник 6"/>
          <p:cNvSpPr/>
          <p:nvPr/>
        </p:nvSpPr>
        <p:spPr bwMode="auto">
          <a:xfrm>
            <a:off x="7696269" y="89309"/>
            <a:ext cx="1182389" cy="41830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 bwMode="auto">
          <a:xfrm flipH="1">
            <a:off x="1205156" y="2636913"/>
            <a:ext cx="792087" cy="23042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0" name="Объект 3"/>
          <p:cNvGraphicFramePr>
            <a:graphicFrameLocks/>
          </p:cNvGraphicFramePr>
          <p:nvPr/>
        </p:nvGraphicFramePr>
        <p:xfrm>
          <a:off x="3347870" y="908721"/>
          <a:ext cx="5040560" cy="594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195736" y="3537888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8 333,7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(8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4,0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FE4368-6219-49E6-9FA0-F01AB8273212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№7</a:t>
            </a:r>
          </a:p>
        </p:txBody>
      </p:sp>
    </p:spTree>
    <p:extLst>
      <p:ext uri="{BB962C8B-B14F-4D97-AF65-F5344CB8AC3E}">
        <p14:creationId xmlns:p14="http://schemas.microsoft.com/office/powerpoint/2010/main" val="1460190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556376" cy="618238"/>
          </a:xfrm>
        </p:spPr>
        <p:txBody>
          <a:bodyPr>
            <a:normAutofit/>
          </a:bodyPr>
          <a:lstStyle/>
          <a:p>
            <a:pPr algn="ctr"/>
            <a:r>
              <a:rPr lang="uk-UA" sz="1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Динаміка чисельності ЗО, які виконували роботи за договорами ЦПХ, осіб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79512" y="878886"/>
          <a:ext cx="8280920" cy="5718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F83EAD1-86B0-44A9-963E-937044A0D099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№8</a:t>
            </a:r>
          </a:p>
        </p:txBody>
      </p:sp>
    </p:spTree>
    <p:extLst>
      <p:ext uri="{BB962C8B-B14F-4D97-AF65-F5344CB8AC3E}">
        <p14:creationId xmlns:p14="http://schemas.microsoft.com/office/powerpoint/2010/main" val="3073165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583" y="246221"/>
            <a:ext cx="81978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 чисельності керівників, які працюють за основним місцем працевлаштування та отримують заробітну плату на рівні та менше мінімальної</a:t>
            </a: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118583" y="1166992"/>
          <a:ext cx="8358790" cy="5358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0DC1C0C-7AC0-4CB9-820B-C06E592C1CD1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№9</a:t>
            </a:r>
          </a:p>
        </p:txBody>
      </p:sp>
    </p:spTree>
    <p:extLst>
      <p:ext uri="{BB962C8B-B14F-4D97-AF65-F5344CB8AC3E}">
        <p14:creationId xmlns:p14="http://schemas.microsoft.com/office/powerpoint/2010/main" val="31527094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Оформление по умолчанию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20078</TotalTime>
  <Words>323</Words>
  <Application>Microsoft Office PowerPoint</Application>
  <PresentationFormat>Экран (4:3)</PresentationFormat>
  <Paragraphs>119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Book Antiqua</vt:lpstr>
      <vt:lpstr>Calibri</vt:lpstr>
      <vt:lpstr>Cambria</vt:lpstr>
      <vt:lpstr>Times New Roman</vt:lpstr>
      <vt:lpstr>Соседство</vt:lpstr>
      <vt:lpstr>Чисельність застрахованих осіб  (за даними реєстру застрахованих осіб), тис осіб</vt:lpstr>
      <vt:lpstr>Чисельність найманих працівників  (за даними реєстру застрахованих осіб), тис. осіб</vt:lpstr>
      <vt:lpstr>Інформація  про працевлаштування та звільнення найманих працівників за 2019 - 2020  роки,  тис осіб</vt:lpstr>
      <vt:lpstr>Презентация PowerPoint</vt:lpstr>
      <vt:lpstr>Інформація  про чисельність найманих працівників та діапазони розмірів їх заробітної плати, тис. осіб</vt:lpstr>
      <vt:lpstr>Розподіл застрахованих осіб - найманих працівників  по діапазонах заробітної плати</vt:lpstr>
      <vt:lpstr>Інформація  про чисельність застрахованих осіб,  тис. осіб</vt:lpstr>
      <vt:lpstr>Динаміка чисельності ЗО, які виконували роботи за договорами ЦПХ, осіб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Динаміка платників ЄСВ у 2015-2017 роках</dc:title>
  <dc:creator>Diakonchuk</dc:creator>
  <cp:lastModifiedBy>Dubik Tetyana</cp:lastModifiedBy>
  <cp:revision>956</cp:revision>
  <cp:lastPrinted>2020-08-10T06:39:55Z</cp:lastPrinted>
  <dcterms:created xsi:type="dcterms:W3CDTF">2018-04-19T14:24:12Z</dcterms:created>
  <dcterms:modified xsi:type="dcterms:W3CDTF">2020-10-08T12:10:56Z</dcterms:modified>
</cp:coreProperties>
</file>