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 varScale="1">
        <p:scale>
          <a:sx n="117" d="100"/>
          <a:sy n="117" d="100"/>
        </p:scale>
        <p:origin x="-11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58706250338033E-2"/>
          <c:y val="0.2161365763271950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6.7472891570425709E-3"/>
                  <c:y val="-0.2057043084257451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348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794,8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1065318328070629E-2"/>
                  <c:y val="5.3114245580079933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3300"/>
                        </a:solidFill>
                      </a:rPr>
                      <a:t>погашення позики 2019 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року</a:t>
                    </a:r>
                  </a:p>
                  <a:p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rgbClr val="660033"/>
                        </a:solidFill>
                      </a:rPr>
                      <a:t>1 148,4</a:t>
                    </a:r>
                    <a:endParaRPr lang="ru-RU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945625137402966E-2"/>
                  <c:y val="0.21558988843065879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endParaRPr lang="ru-RU" dirty="0" smtClean="0">
                      <a:solidFill>
                        <a:srgbClr val="003300"/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1 778,5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3339574487256495"/>
                  <c:y val="0.18777688382272667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адміністративні видатки </a:t>
                    </a:r>
                    <a:endParaRPr lang="uk-UA" dirty="0" smtClean="0">
                      <a:solidFill>
                        <a:srgbClr val="003300"/>
                      </a:solidFill>
                    </a:endParaRPr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3 652,5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3975700408460696"/>
                  <c:y val="0.3675816890499258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Sheet1!$B$2:$E$2</c:f>
              <c:numCache>
                <c:formatCode>#,##0.0</c:formatCode>
                <c:ptCount val="4"/>
                <c:pt idx="0">
                  <c:v>348794.8</c:v>
                </c:pt>
                <c:pt idx="1">
                  <c:v>1148.4000000000001</c:v>
                </c:pt>
                <c:pt idx="2">
                  <c:v>1778.5</c:v>
                </c:pt>
                <c:pt idx="3">
                  <c:v>3652.5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видатки на пенсійні виплати </c:v>
                </c:pt>
                <c:pt idx="1">
                  <c:v>погашення позики 2019 року</c:v>
                </c:pt>
                <c:pt idx="2">
                  <c:v>сплата поштового збору та розрахунково касове обслуговування </c:v>
                </c:pt>
                <c:pt idx="3">
                  <c:v>адміністративні видатки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42952109364975E-2"/>
          <c:y val="0.18103019060263306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73825351560829E-2"/>
                  <c:y val="0.1571509666098766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власні </a:t>
                    </a:r>
                    <a:r>
                      <a:rPr lang="uk-UA" dirty="0" smtClean="0">
                        <a:solidFill>
                          <a:srgbClr val="002060"/>
                        </a:solidFill>
                      </a:rPr>
                      <a:t>доходи</a:t>
                    </a:r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201 317,4</a:t>
                    </a:r>
                    <a:endParaRPr lang="uk-UA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682520873045659E-2"/>
                  <c:y val="-9.327719561391566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endParaRPr lang="ru-RU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dirty="0" smtClean="0">
                        <a:solidFill>
                          <a:srgbClr val="660033"/>
                        </a:solidFill>
                      </a:rPr>
                      <a:t>136 907,0</a:t>
                    </a:r>
                    <a:endParaRPr lang="ru-RU" baseline="0" dirty="0" smtClean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201317.4</c:v>
                </c:pt>
                <c:pt idx="1">
                  <c:v>136907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січень-вересень 2019 року</c:v>
                </c:pt>
                <c:pt idx="1">
                  <c:v>січень-вересень 2020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171658.2</c:v>
                </c:pt>
                <c:pt idx="1">
                  <c:v>181498.2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січень-вересень 2019 року</c:v>
                </c:pt>
                <c:pt idx="1">
                  <c:v>січень-вересень 2020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1">
                  <c:v>15792.3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369703029629705E-2"/>
                  <c:y val="-2.7960985364769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січень-вересень 2019 року</c:v>
                </c:pt>
                <c:pt idx="1">
                  <c:v>січень-вересень 2020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4120.3999999999996</c:v>
                </c:pt>
                <c:pt idx="1">
                  <c:v>4026.9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992832"/>
        <c:axId val="138015104"/>
        <c:axId val="0"/>
      </c:bar3DChart>
      <c:catAx>
        <c:axId val="137992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38015104"/>
        <c:crosses val="autoZero"/>
        <c:auto val="1"/>
        <c:lblAlgn val="ctr"/>
        <c:lblOffset val="100"/>
        <c:noMultiLvlLbl val="0"/>
      </c:catAx>
      <c:valAx>
        <c:axId val="138015104"/>
        <c:scaling>
          <c:orientation val="minMax"/>
          <c:max val="2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379928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59,5%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40,5%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0.45408</cdr:x>
      <cdr:y>0.43801</cdr:y>
    </cdr:from>
    <cdr:to>
      <cdr:x>0.46165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4320480" y="2448272"/>
          <a:ext cx="72008" cy="8640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152 699,3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45,1)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  <a:endParaRPr lang="uk-UA" sz="900" b="1" i="1" dirty="0" smtClean="0">
            <a:solidFill>
              <a:srgbClr val="7030A0"/>
            </a:solidFill>
          </a:endParaRP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15 792,3</a:t>
          </a:r>
          <a:endParaRPr lang="uk-UA" sz="900" b="1" i="1" dirty="0" smtClean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0.26675</cdr:x>
      <cdr:y>0.10976</cdr:y>
    </cdr:from>
    <cdr:to>
      <cdr:x>0.43236</cdr:x>
      <cdr:y>0.2439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35485" y="648072"/>
          <a:ext cx="157413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175 778,6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0.41208</cdr:x>
      <cdr:y>0.2561</cdr:y>
    </cdr:from>
    <cdr:to>
      <cdr:x>0.60307</cdr:x>
      <cdr:y>0.29268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916850" y="1512168"/>
          <a:ext cx="1815371" cy="21599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0.46372</cdr:x>
      <cdr:y>0.19512</cdr:y>
    </cdr:from>
    <cdr:to>
      <cdr:x>0.5675</cdr:x>
      <cdr:y>0.27747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407693" y="1152128"/>
          <a:ext cx="986435" cy="4862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-93,5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en-US" b="1" dirty="0" smtClean="0">
              <a:solidFill>
                <a:srgbClr val="C00000"/>
              </a:solidFill>
            </a:rPr>
            <a:t>9</a:t>
          </a:r>
          <a:r>
            <a:rPr lang="uk-UA" b="1" dirty="0" smtClean="0">
              <a:solidFill>
                <a:srgbClr val="C00000"/>
              </a:solidFill>
            </a:rPr>
            <a:t>7</a:t>
          </a:r>
          <a:r>
            <a:rPr lang="en-US" b="1" dirty="0" smtClean="0">
              <a:solidFill>
                <a:srgbClr val="C00000"/>
              </a:solidFill>
            </a:rPr>
            <a:t>,</a:t>
          </a:r>
          <a:r>
            <a:rPr lang="uk-UA" b="1" dirty="0" smtClean="0">
              <a:solidFill>
                <a:srgbClr val="C00000"/>
              </a:solidFill>
            </a:rPr>
            <a:t>7%</a:t>
          </a:r>
          <a:endParaRPr lang="uk-UA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0.62281</cdr:x>
      <cdr:y>0.07317</cdr:y>
    </cdr:from>
    <cdr:to>
      <cdr:x>0.77654</cdr:x>
      <cdr:y>0.20731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432048"/>
          <a:ext cx="146121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201 317,4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січень-вересень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2020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1341313"/>
              </p:ext>
            </p:extLst>
          </p:nvPr>
        </p:nvGraphicFramePr>
        <p:xfrm>
          <a:off x="272480" y="1246557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355 374,2 млн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314515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</a:t>
            </a:r>
            <a:r>
              <a:rPr lang="uk-UA" sz="1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338 224,4 млн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січень-вересень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2020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894379514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3865786"/>
            <a:ext cx="1688633" cy="332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3699" y="366573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+9 840,0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105,7%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23025</TotalTime>
  <Words>153</Words>
  <Application>Microsoft Office PowerPoint</Application>
  <PresentationFormat>Лист A4 (210x297 мм)</PresentationFormat>
  <Paragraphs>41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2019 – 2020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1005</cp:revision>
  <cp:lastPrinted>2020-03-03T13:28:52Z</cp:lastPrinted>
  <dcterms:created xsi:type="dcterms:W3CDTF">2007-07-25T13:50:34Z</dcterms:created>
  <dcterms:modified xsi:type="dcterms:W3CDTF">2020-10-01T13:00:31Z</dcterms:modified>
</cp:coreProperties>
</file>