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5"/>
  </p:notesMasterIdLst>
  <p:sldIdLst>
    <p:sldId id="365" r:id="rId2"/>
    <p:sldId id="366" r:id="rId3"/>
    <p:sldId id="367" r:id="rId4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FF"/>
    <a:srgbClr val="FF0066"/>
    <a:srgbClr val="A50021"/>
    <a:srgbClr val="006600"/>
    <a:srgbClr val="FF6600"/>
    <a:srgbClr val="CCFF99"/>
    <a:srgbClr val="FFFF66"/>
    <a:srgbClr val="CC33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224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180"/>
      <c:rAngAx val="0"/>
      <c:perspective val="20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T/>
        </a:sp3d>
      </c:spPr>
    </c:backWall>
    <c:plotArea>
      <c:layout>
        <c:manualLayout>
          <c:layoutTarget val="inner"/>
          <c:xMode val="edge"/>
          <c:yMode val="edge"/>
          <c:x val="1.9845238572163096E-2"/>
          <c:y val="2.6959723773381907E-3"/>
          <c:w val="0.90036908292241036"/>
          <c:h val="0.865932015339593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7"/>
          <c:dPt>
            <c:idx val="0"/>
            <c:bubble3D val="0"/>
            <c:explosion val="65"/>
            <c:spPr>
              <a:gradFill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chemeClr val="accent2"/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>
              <c:ext xmlns:c16="http://schemas.microsoft.com/office/drawing/2014/chart" uri="{C3380CC4-5D6E-409C-BE32-E72D297353CC}">
                <c16:uniqueId val="{00000001-1E6B-434C-AC05-C59F17E1BC58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B050"/>
                  </a:gs>
                  <a:gs pos="50000">
                    <a:srgbClr val="00B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3-1E6B-434C-AC05-C59F17E1BC58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0000"/>
                  </a:gs>
                  <a:gs pos="50000">
                    <a:srgbClr val="C00000"/>
                  </a:gs>
                  <a:gs pos="100000">
                    <a:srgbClr val="FF0000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5-1E6B-434C-AC05-C59F17E1BC58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7-1E6B-434C-AC05-C59F17E1BC58}"/>
              </c:ext>
            </c:extLst>
          </c:dPt>
          <c:dPt>
            <c:idx val="4"/>
            <c:bubble3D val="0"/>
            <c:spPr>
              <a:solidFill>
                <a:srgbClr val="FF0066"/>
              </a:solidFill>
            </c:spPr>
            <c:extLst>
              <c:ext xmlns:c16="http://schemas.microsoft.com/office/drawing/2014/chart" uri="{C3380CC4-5D6E-409C-BE32-E72D297353CC}">
                <c16:uniqueId val="{00000009-1E6B-434C-AC05-C59F17E1BC58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B-1E6B-434C-AC05-C59F17E1BC58}"/>
              </c:ext>
            </c:extLst>
          </c:dPt>
          <c:dPt>
            <c:idx val="6"/>
            <c:bubble3D val="0"/>
            <c:spPr>
              <a:gradFill>
                <a:gsLst>
                  <a:gs pos="0">
                    <a:srgbClr val="0000FF"/>
                  </a:gs>
                  <a:gs pos="50000">
                    <a:srgbClr val="0070C0"/>
                  </a:gs>
                  <a:gs pos="100000">
                    <a:srgbClr val="0070C0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D-1E6B-434C-AC05-C59F17E1BC58}"/>
              </c:ext>
            </c:extLst>
          </c:dPt>
          <c:dLbls>
            <c:dLbl>
              <c:idx val="0"/>
              <c:layout>
                <c:manualLayout>
                  <c:x val="-2.8177211079110868E-2"/>
                  <c:y val="-9.8211915346805859E-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за віком</a:t>
                    </a:r>
                  </a:p>
                  <a:p>
                    <a:r>
                      <a:rPr lang="ru-RU" sz="1300" baseline="0" dirty="0"/>
                      <a:t> 8 430 100 </a:t>
                    </a:r>
                    <a:r>
                      <a:rPr lang="ru-RU" sz="1300" baseline="0" dirty="0" err="1"/>
                      <a:t>осіб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(3 430,28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E6B-434C-AC05-C59F17E1BC58}"/>
                </c:ext>
              </c:extLst>
            </c:dLbl>
            <c:dLbl>
              <c:idx val="1"/>
              <c:layout>
                <c:manualLayout>
                  <c:x val="2.0233221949697896E-2"/>
                  <c:y val="-0.23385494754061631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по інвалідності</a:t>
                    </a:r>
                  </a:p>
                  <a:p>
                    <a:r>
                      <a:rPr lang="ru-RU" sz="1300" baseline="0" dirty="0"/>
                      <a:t>1 425 705 </a:t>
                    </a:r>
                    <a:r>
                      <a:rPr lang="ru-RU" sz="1300" baseline="0" dirty="0" err="1"/>
                      <a:t>осіб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(2 641,97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)*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E6B-434C-AC05-C59F17E1BC58}"/>
                </c:ext>
              </c:extLst>
            </c:dLbl>
            <c:dLbl>
              <c:idx val="2"/>
              <c:layout>
                <c:manualLayout>
                  <c:x val="0.10809713326536277"/>
                  <c:y val="-4.0016021611633798E-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у </a:t>
                    </a:r>
                    <a:r>
                      <a:rPr lang="ru-RU" sz="1300" baseline="0" dirty="0" err="1"/>
                      <a:t>зв</a:t>
                    </a:r>
                    <a:r>
                      <a:rPr lang="ru-RU" sz="1300" baseline="0" dirty="0"/>
                      <a:t>’</a:t>
                    </a:r>
                    <a:r>
                      <a:rPr lang="ru-RU" sz="1300" baseline="0" dirty="0" err="1"/>
                      <a:t>язку</a:t>
                    </a:r>
                    <a:r>
                      <a:rPr lang="ru-RU" sz="1300" baseline="0" dirty="0"/>
                      <a:t> з втратою</a:t>
                    </a:r>
                  </a:p>
                  <a:p>
                    <a:r>
                      <a:rPr lang="ru-RU" sz="1300" baseline="0" dirty="0"/>
                      <a:t>годувальника</a:t>
                    </a:r>
                  </a:p>
                  <a:p>
                    <a:r>
                      <a:rPr lang="ru-RU" sz="1300" baseline="0" dirty="0"/>
                      <a:t>517 744 особи</a:t>
                    </a:r>
                  </a:p>
                  <a:p>
                    <a:r>
                      <a:rPr lang="ru-RU" sz="1300" baseline="0" dirty="0"/>
                      <a:t>(3 018,11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)*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E6B-434C-AC05-C59F17E1BC58}"/>
                </c:ext>
              </c:extLst>
            </c:dLbl>
            <c:dLbl>
              <c:idx val="3"/>
              <c:layout>
                <c:manualLayout>
                  <c:x val="0.20310724706666575"/>
                  <c:y val="0.12092388126465481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за вислугу років</a:t>
                    </a:r>
                  </a:p>
                  <a:p>
                    <a:r>
                      <a:rPr lang="ru-RU" sz="1300" baseline="0" dirty="0"/>
                      <a:t>216 084 особи</a:t>
                    </a:r>
                  </a:p>
                  <a:p>
                    <a:r>
                      <a:rPr lang="ru-RU" sz="1300" baseline="0" dirty="0"/>
                      <a:t>(3 094,50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*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E6B-434C-AC05-C59F17E1BC58}"/>
                </c:ext>
              </c:extLst>
            </c:dLbl>
            <c:dLbl>
              <c:idx val="4"/>
              <c:layout>
                <c:manualLayout>
                  <c:x val="0.1465420234192637"/>
                  <c:y val="0.24732029043556564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соціальні пенсії</a:t>
                    </a:r>
                  </a:p>
                  <a:p>
                    <a:r>
                      <a:rPr lang="ru-RU" sz="1300" baseline="0" dirty="0"/>
                      <a:t> 74 093  особи</a:t>
                    </a:r>
                  </a:p>
                  <a:p>
                    <a:r>
                      <a:rPr lang="ru-RU" sz="1300" baseline="0" dirty="0"/>
                      <a:t>(1 729,19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1E6B-434C-AC05-C59F17E1BC58}"/>
                </c:ext>
              </c:extLst>
            </c:dLbl>
            <c:dLbl>
              <c:idx val="5"/>
              <c:layout>
                <c:manualLayout>
                  <c:x val="-0.12792317066781905"/>
                  <c:y val="0.24091054941263837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довічне грошове</a:t>
                    </a:r>
                  </a:p>
                  <a:p>
                    <a:r>
                      <a:rPr lang="ru-RU" sz="1300" baseline="0" dirty="0"/>
                      <a:t>утримання суддів</a:t>
                    </a:r>
                  </a:p>
                  <a:p>
                    <a:r>
                      <a:rPr lang="ru-RU" sz="1300" baseline="0" dirty="0"/>
                      <a:t> 3 487 осіб</a:t>
                    </a:r>
                  </a:p>
                  <a:p>
                    <a:r>
                      <a:rPr lang="ru-RU" sz="1300" baseline="0" dirty="0"/>
                      <a:t>(52 420,25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1E6B-434C-AC05-C59F17E1BC58}"/>
                </c:ext>
              </c:extLst>
            </c:dLbl>
            <c:dLbl>
              <c:idx val="6"/>
              <c:layout>
                <c:manualLayout>
                  <c:x val="-0.35380004186329095"/>
                  <c:y val="0.23010107795040316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пенсії  військовослужбовців</a:t>
                    </a:r>
                  </a:p>
                  <a:p>
                    <a:r>
                      <a:rPr lang="ru-RU" sz="1300" baseline="0" dirty="0"/>
                      <a:t>552 183 особи</a:t>
                    </a:r>
                  </a:p>
                  <a:p>
                    <a:r>
                      <a:rPr lang="ru-RU" sz="1300" baseline="0" dirty="0"/>
                      <a:t>(5 502,55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1E6B-434C-AC05-C59F17E1BC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за віком 8 430 100 осіб (3 430,28 грн.)</c:v>
                </c:pt>
                <c:pt idx="1">
                  <c:v>по інвалідності 1 425 705 осіб (2 641,97 грн.)</c:v>
                </c:pt>
                <c:pt idx="2">
                  <c:v>у зв'язку з втратою годувальника 517 744 особи (3 018,11 грн.)</c:v>
                </c:pt>
                <c:pt idx="3">
                  <c:v>за вислугу років 216 084 особи (3 094,50 грн.)</c:v>
                </c:pt>
                <c:pt idx="4">
                  <c:v>соціальні пенсії 74 093 особи (1 729,19 грн.)</c:v>
                </c:pt>
                <c:pt idx="5">
                  <c:v>довічне грошове утримання суддів 3 487 осіб (52 420,25 грн.)</c:v>
                </c:pt>
                <c:pt idx="6">
                  <c:v>пенсії військовослужбовців 552 183 особи (5 502,55 грн.)</c:v>
                </c:pt>
              </c:strCache>
            </c:strRef>
          </c:cat>
          <c:val>
            <c:numRef>
              <c:f>Лист1!$B$2:$B$8</c:f>
              <c:numCache>
                <c:formatCode>_-* #,##0\ _г_р_н_._-;\-* #,##0\ _г_р_н_._-;_-* "-"??\ _г_р_н_._-;_-@_-</c:formatCode>
                <c:ptCount val="7"/>
                <c:pt idx="0">
                  <c:v>8430100</c:v>
                </c:pt>
                <c:pt idx="1">
                  <c:v>1425705</c:v>
                </c:pt>
                <c:pt idx="2">
                  <c:v>517744</c:v>
                </c:pt>
                <c:pt idx="3">
                  <c:v>216084</c:v>
                </c:pt>
                <c:pt idx="4">
                  <c:v>74093</c:v>
                </c:pt>
                <c:pt idx="5">
                  <c:v>3487</c:v>
                </c:pt>
                <c:pt idx="6">
                  <c:v>552183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E6B-434C-AC05-C59F17E1BC5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788099701033082E-2"/>
          <c:y val="3.5596302145637901E-2"/>
          <c:w val="0.92929331828360895"/>
          <c:h val="0.7229069392689240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9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2.3208186308224694E-2"/>
                  <c:y val="8.0625718981572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71-4E87-A42A-E4821F76B363}"/>
                </c:ext>
              </c:extLst>
            </c:dLbl>
            <c:dLbl>
              <c:idx val="1"/>
              <c:layout>
                <c:manualLayout>
                  <c:x val="-1.2662030371683489E-2"/>
                  <c:y val="6.8028155601758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71-4E87-A42A-E4821F76B363}"/>
                </c:ext>
              </c:extLst>
            </c:dLbl>
            <c:dLbl>
              <c:idx val="2"/>
              <c:layout>
                <c:manualLayout>
                  <c:x val="-2.5844725292360021E-2"/>
                  <c:y val="-7.30672782389258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71-4E87-A42A-E4821F76B363}"/>
                </c:ext>
              </c:extLst>
            </c:dLbl>
            <c:dLbl>
              <c:idx val="3"/>
              <c:layout>
                <c:manualLayout>
                  <c:x val="-2.5086668434047391E-2"/>
                  <c:y val="-6.8487761686353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71-4E87-A42A-E4821F76B363}"/>
                </c:ext>
              </c:extLst>
            </c:dLbl>
            <c:dLbl>
              <c:idx val="4"/>
              <c:layout>
                <c:manualLayout>
                  <c:x val="-3.1117803260630596E-2"/>
                  <c:y val="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71-4E87-A42A-E4821F76B363}"/>
                </c:ext>
              </c:extLst>
            </c:dLbl>
            <c:dLbl>
              <c:idx val="5"/>
              <c:layout>
                <c:manualLayout>
                  <c:x val="-2.5844725292359996E-2"/>
                  <c:y val="-8.96786264675443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71-4E87-A42A-E4821F76B363}"/>
                </c:ext>
              </c:extLst>
            </c:dLbl>
            <c:dLbl>
              <c:idx val="6"/>
              <c:layout>
                <c:manualLayout>
                  <c:x val="-2.0571647324089393E-2"/>
                  <c:y val="-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B71-4E87-A42A-E4821F76B363}"/>
                </c:ext>
              </c:extLst>
            </c:dLbl>
            <c:dLbl>
              <c:idx val="7"/>
              <c:layout>
                <c:manualLayout>
                  <c:x val="-2.5844725292359996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71-4E87-A42A-E4821F76B363}"/>
                </c:ext>
              </c:extLst>
            </c:dLbl>
            <c:dLbl>
              <c:idx val="8"/>
              <c:layout>
                <c:manualLayout>
                  <c:x val="-2.4526455800292345E-2"/>
                  <c:y val="-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B71-4E87-A42A-E4821F76B363}"/>
                </c:ext>
              </c:extLst>
            </c:dLbl>
            <c:dLbl>
              <c:idx val="9"/>
              <c:layout>
                <c:manualLayout>
                  <c:x val="-2.320818630822464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B71-4E87-A42A-E4821F76B363}"/>
                </c:ext>
              </c:extLst>
            </c:dLbl>
            <c:dLbl>
              <c:idx val="10"/>
              <c:layout>
                <c:manualLayout>
                  <c:x val="-2.1889916816157044E-2"/>
                  <c:y val="-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B71-4E87-A42A-E4821F76B363}"/>
                </c:ext>
              </c:extLst>
            </c:dLbl>
            <c:dLbl>
              <c:idx val="11"/>
              <c:layout>
                <c:manualLayout>
                  <c:x val="-2.7162994784427647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B71-4E87-A42A-E4821F76B363}"/>
                </c:ext>
              </c:extLst>
            </c:dLbl>
            <c:dLbl>
              <c:idx val="12"/>
              <c:layout>
                <c:manualLayout>
                  <c:x val="-2.584472529235999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B71-4E87-A42A-E4821F76B363}"/>
                </c:ext>
              </c:extLst>
            </c:dLbl>
            <c:dLbl>
              <c:idx val="13"/>
              <c:layout>
                <c:manualLayout>
                  <c:x val="-3.2677545564257421E-2"/>
                  <c:y val="-6.9338018923575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41-496A-98E2-58EA183CD059}"/>
                </c:ext>
              </c:extLst>
            </c:dLbl>
            <c:dLbl>
              <c:idx val="14"/>
              <c:layout>
                <c:manualLayout>
                  <c:x val="-1.1116089347511708E-2"/>
                  <c:y val="-7.2317360043032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B71-4E87-A42A-E4821F76B363}"/>
                </c:ext>
              </c:extLst>
            </c:dLbl>
            <c:dLbl>
              <c:idx val="15"/>
              <c:layout>
                <c:manualLayout>
                  <c:x val="-2.5844725292359996E-2"/>
                  <c:y val="7.3526797439594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B71-4E87-A42A-E4821F76B363}"/>
                </c:ext>
              </c:extLst>
            </c:dLbl>
            <c:dLbl>
              <c:idx val="16"/>
              <c:layout>
                <c:manualLayout>
                  <c:x val="-2.7597867045101952E-2"/>
                  <c:y val="8.28698781463626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B71-4E87-A42A-E4821F76B363}"/>
                </c:ext>
              </c:extLst>
            </c:dLbl>
            <c:dLbl>
              <c:idx val="17"/>
              <c:layout>
                <c:manualLayout>
                  <c:x val="-2.356411907108296E-2"/>
                  <c:y val="-0.101540938318501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B71-4E87-A42A-E4821F76B363}"/>
                </c:ext>
              </c:extLst>
            </c:dLbl>
            <c:dLbl>
              <c:idx val="18"/>
              <c:layout>
                <c:manualLayout>
                  <c:x val="-2.4882388563150611E-2"/>
                  <c:y val="-9.070420746901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B71-4E87-A42A-E4821F76B363}"/>
                </c:ext>
              </c:extLst>
            </c:dLbl>
            <c:dLbl>
              <c:idx val="19"/>
              <c:layout>
                <c:manualLayout>
                  <c:x val="-2.8481264276495298E-2"/>
                  <c:y val="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B71-4E87-A42A-E4821F76B363}"/>
                </c:ext>
              </c:extLst>
            </c:dLbl>
            <c:dLbl>
              <c:idx val="20"/>
              <c:layout>
                <c:manualLayout>
                  <c:x val="-1.7299017359844598E-2"/>
                  <c:y val="7.32509608403783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B71-4E87-A42A-E4821F76B363}"/>
                </c:ext>
              </c:extLst>
            </c:dLbl>
            <c:dLbl>
              <c:idx val="21"/>
              <c:layout>
                <c:manualLayout>
                  <c:x val="-1.9253377832021742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B71-4E87-A42A-E4821F76B363}"/>
                </c:ext>
              </c:extLst>
            </c:dLbl>
            <c:dLbl>
              <c:idx val="22"/>
              <c:layout>
                <c:manualLayout>
                  <c:x val="-1.5298569355818789E-2"/>
                  <c:y val="7.1007183985496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B71-4E87-A42A-E4821F76B363}"/>
                </c:ext>
              </c:extLst>
            </c:dLbl>
            <c:dLbl>
              <c:idx val="23"/>
              <c:layout>
                <c:manualLayout>
                  <c:x val="-2.1092311873082411E-2"/>
                  <c:y val="8.1307377549003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B71-4E87-A42A-E4821F76B363}"/>
                </c:ext>
              </c:extLst>
            </c:dLbl>
            <c:dLbl>
              <c:idx val="24"/>
              <c:layout>
                <c:manualLayout>
                  <c:x val="-2.5889490996321447E-2"/>
                  <c:y val="-4.23918607749651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B71-4E87-A42A-E4821F76B3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Луганська</c:v>
                </c:pt>
                <c:pt idx="11">
                  <c:v>Львівська</c:v>
                </c:pt>
                <c:pt idx="12">
                  <c:v>Миколаївська</c:v>
                </c:pt>
                <c:pt idx="13">
                  <c:v>Одеська</c:v>
                </c:pt>
                <c:pt idx="14">
                  <c:v>Полтавська</c:v>
                </c:pt>
                <c:pt idx="15">
                  <c:v>Рівненська</c:v>
                </c:pt>
                <c:pt idx="16">
                  <c:v>Сумська</c:v>
                </c:pt>
                <c:pt idx="17">
                  <c:v>Тернопільська</c:v>
                </c:pt>
                <c:pt idx="18">
                  <c:v>Харківська</c:v>
                </c:pt>
                <c:pt idx="19">
                  <c:v>Херсонська</c:v>
                </c:pt>
                <c:pt idx="20">
                  <c:v>Хмельницька</c:v>
                </c:pt>
                <c:pt idx="21">
                  <c:v>Черкаська</c:v>
                </c:pt>
                <c:pt idx="22">
                  <c:v>Чернівецька</c:v>
                </c:pt>
                <c:pt idx="23">
                  <c:v>Чернігівська</c:v>
                </c:pt>
                <c:pt idx="24">
                  <c:v>м. Київ</c:v>
                </c:pt>
              </c:strCache>
            </c:strRef>
          </c:cat>
          <c:val>
            <c:numRef>
              <c:f>Лист1!$B$2:$B$26</c:f>
              <c:numCache>
                <c:formatCode>#,##0.00</c:formatCode>
                <c:ptCount val="25"/>
                <c:pt idx="0">
                  <c:v>2866.41</c:v>
                </c:pt>
                <c:pt idx="1">
                  <c:v>2856.57</c:v>
                </c:pt>
                <c:pt idx="2">
                  <c:v>3874.72</c:v>
                </c:pt>
                <c:pt idx="3">
                  <c:v>4440.95</c:v>
                </c:pt>
                <c:pt idx="4">
                  <c:v>2967.17</c:v>
                </c:pt>
                <c:pt idx="5">
                  <c:v>2710.12</c:v>
                </c:pt>
                <c:pt idx="6">
                  <c:v>3613.33</c:v>
                </c:pt>
                <c:pt idx="7">
                  <c:v>2926.5</c:v>
                </c:pt>
                <c:pt idx="8">
                  <c:v>3475.9</c:v>
                </c:pt>
                <c:pt idx="9">
                  <c:v>3018.07</c:v>
                </c:pt>
                <c:pt idx="10">
                  <c:v>4109.9799999999996</c:v>
                </c:pt>
                <c:pt idx="11">
                  <c:v>3103.49</c:v>
                </c:pt>
                <c:pt idx="12">
                  <c:v>3172.78</c:v>
                </c:pt>
                <c:pt idx="13">
                  <c:v>3242.16</c:v>
                </c:pt>
                <c:pt idx="14">
                  <c:v>3338.3</c:v>
                </c:pt>
                <c:pt idx="15">
                  <c:v>2844.49</c:v>
                </c:pt>
                <c:pt idx="16">
                  <c:v>3074.48</c:v>
                </c:pt>
                <c:pt idx="17">
                  <c:v>2633.01</c:v>
                </c:pt>
                <c:pt idx="18">
                  <c:v>3471.28</c:v>
                </c:pt>
                <c:pt idx="19">
                  <c:v>2923.17</c:v>
                </c:pt>
                <c:pt idx="20">
                  <c:v>2855.4</c:v>
                </c:pt>
                <c:pt idx="21">
                  <c:v>3032.4</c:v>
                </c:pt>
                <c:pt idx="22">
                  <c:v>2708.79</c:v>
                </c:pt>
                <c:pt idx="23">
                  <c:v>3052.16</c:v>
                </c:pt>
                <c:pt idx="24">
                  <c:v>4708.59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CB71-4E87-A42A-E4821F76B36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5931392"/>
        <c:axId val="175934080"/>
      </c:lineChart>
      <c:catAx>
        <c:axId val="17593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5934080"/>
        <c:crossesAt val="200"/>
        <c:auto val="1"/>
        <c:lblAlgn val="ctr"/>
        <c:lblOffset val="100"/>
        <c:noMultiLvlLbl val="0"/>
      </c:catAx>
      <c:valAx>
        <c:axId val="175934080"/>
        <c:scaling>
          <c:orientation val="minMax"/>
          <c:max val="5000"/>
          <c:min val="2000"/>
        </c:scaling>
        <c:delete val="0"/>
        <c:axPos val="l"/>
        <c:numFmt formatCode="General" sourceLinked="0"/>
        <c:majorTickMark val="out"/>
        <c:minorTickMark val="none"/>
        <c:tickLblPos val="nextTo"/>
        <c:crossAx val="175931392"/>
        <c:crosses val="autoZero"/>
        <c:crossBetween val="between"/>
        <c:majorUnit val="250"/>
        <c:minorUnit val="2.0000000000000004E-2"/>
      </c:valAx>
      <c:spPr>
        <a:noFill/>
      </c:spPr>
    </c:plotArea>
    <c:plotVisOnly val="1"/>
    <c:dispBlanksAs val="zero"/>
    <c:showDLblsOverMax val="0"/>
  </c:chart>
  <c:txPr>
    <a:bodyPr/>
    <a:lstStyle/>
    <a:p>
      <a:pPr>
        <a:defRPr sz="1300" baseline="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721504363236645"/>
          <c:y val="3.0866359269839369E-2"/>
          <c:w val="0.68891266796778605"/>
          <c:h val="0.8935952414988810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0CAE-4EE2-95B4-22246C6D15C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0CAE-4EE2-95B4-22246C6D15C9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1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CAE-4EE2-95B4-22246C6D15C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0CAE-4EE2-95B4-22246C6D15C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9-0CAE-4EE2-95B4-22246C6D15C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B-0CAE-4EE2-95B4-22246C6D15C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D-0CAE-4EE2-95B4-22246C6D15C9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F-0CAE-4EE2-95B4-22246C6D15C9}"/>
              </c:ext>
            </c:extLst>
          </c:dPt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69256</c:v>
                </c:pt>
                <c:pt idx="1">
                  <c:v>1466</c:v>
                </c:pt>
                <c:pt idx="2">
                  <c:v>1836903</c:v>
                </c:pt>
                <c:pt idx="3">
                  <c:v>5115888</c:v>
                </c:pt>
                <c:pt idx="4">
                  <c:v>1686591</c:v>
                </c:pt>
                <c:pt idx="5">
                  <c:v>884125</c:v>
                </c:pt>
                <c:pt idx="6">
                  <c:v>1289512</c:v>
                </c:pt>
                <c:pt idx="7">
                  <c:v>335655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CAE-4EE2-95B4-22246C6D15C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Лист1!$C$2:$C$9</c:f>
            </c:numRef>
          </c:val>
          <c:extLst>
            <c:ext xmlns:c16="http://schemas.microsoft.com/office/drawing/2014/chart" uri="{C3380CC4-5D6E-409C-BE32-E72D297353CC}">
              <c16:uniqueId val="{00000011-0CAE-4EE2-95B4-22246C6D15C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Лист1!$D$2:$D$9</c:f>
              <c:numCache>
                <c:formatCode>0.00%</c:formatCode>
                <c:ptCount val="8"/>
                <c:pt idx="0" formatCode="0.0%">
                  <c:v>6.0000000000000001E-3</c:v>
                </c:pt>
                <c:pt idx="1">
                  <c:v>1E-4</c:v>
                </c:pt>
                <c:pt idx="2" formatCode="0.0%">
                  <c:v>0.16400000000000001</c:v>
                </c:pt>
                <c:pt idx="3" formatCode="0.0%">
                  <c:v>0.45600000000000002</c:v>
                </c:pt>
                <c:pt idx="4" formatCode="0.0%">
                  <c:v>0.15</c:v>
                </c:pt>
                <c:pt idx="5" formatCode="0.0%">
                  <c:v>7.9000000000000001E-2</c:v>
                </c:pt>
                <c:pt idx="6" formatCode="0.0%">
                  <c:v>0.115</c:v>
                </c:pt>
                <c:pt idx="7" formatCode="0.0%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CAE-4EE2-95B4-22246C6D1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3365760"/>
        <c:axId val="133367296"/>
        <c:axId val="0"/>
      </c:bar3DChart>
      <c:catAx>
        <c:axId val="1333657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3367296"/>
        <c:crosses val="autoZero"/>
        <c:auto val="1"/>
        <c:lblAlgn val="ctr"/>
        <c:lblOffset val="100"/>
        <c:noMultiLvlLbl val="0"/>
      </c:catAx>
      <c:valAx>
        <c:axId val="133367296"/>
        <c:scaling>
          <c:orientation val="minMax"/>
          <c:max val="4000000"/>
          <c:min val="1400"/>
        </c:scaling>
        <c:delete val="1"/>
        <c:axPos val="b"/>
        <c:numFmt formatCode="General" sourceLinked="0"/>
        <c:majorTickMark val="out"/>
        <c:minorTickMark val="none"/>
        <c:tickLblPos val="nextTo"/>
        <c:crossAx val="13336576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0.01054</cdr:x>
      <cdr:y>0.56579</cdr:y>
    </cdr:from>
    <cdr:to>
      <cdr:x>0.37974</cdr:x>
      <cdr:y>0.78947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88926" y="3096347"/>
          <a:ext cx="3114922" cy="1224113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rgbClr val="CCFF99"/>
            </a:gs>
            <a:gs pos="50000">
              <a:srgbClr val="FFFF99"/>
            </a:gs>
            <a:gs pos="100000">
              <a:srgbClr val="92D050"/>
            </a:gs>
          </a:gsLst>
          <a:lin ang="5400000" scaled="0"/>
        </a:gradFill>
        <a:ln xmlns:a="http://schemas.openxmlformats.org/drawingml/2006/main">
          <a:solidFill>
            <a:schemeClr val="accent1">
              <a:lumMod val="25000"/>
            </a:schemeClr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b="1" i="1" dirty="0">
              <a:latin typeface="Times New Roman" pitchFamily="18" charset="0"/>
              <a:cs typeface="Times New Roman" pitchFamily="18" charset="0"/>
            </a:rPr>
            <a:t>Загальна чисельність пенсіонерів 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– 11 </a:t>
          </a:r>
          <a:r>
            <a:rPr 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2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19</a:t>
          </a:r>
          <a:r>
            <a:rPr 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396</a:t>
          </a:r>
          <a:r>
            <a:rPr 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осіб;</a:t>
          </a:r>
        </a:p>
        <a:p xmlns:a="http://schemas.openxmlformats.org/drawingml/2006/main">
          <a:r>
            <a:rPr lang="uk-UA" b="1" i="1" dirty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3</a:t>
          </a:r>
          <a:r>
            <a:rPr 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410</a:t>
          </a:r>
          <a:r>
            <a:rPr 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60 грн</a:t>
          </a:r>
          <a:endParaRPr lang="ru-RU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0.00425</cdr:x>
      <cdr:y>0.93921</cdr:y>
    </cdr:from>
    <cdr:to>
      <cdr:x>0.15788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846" y="5139952"/>
          <a:ext cx="1296144" cy="3326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800" dirty="0"/>
            <a:t>* Цивільні пенсіонери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0.0422</cdr:x>
      <cdr:y>0.40217</cdr:y>
    </cdr:from>
    <cdr:to>
      <cdr:x>0.14202</cdr:x>
      <cdr:y>0.45723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348962" y="2103895"/>
          <a:ext cx="825522" cy="288021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6600"/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3</a:t>
          </a:r>
          <a:r>
            <a:rPr lang="en-US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 410</a:t>
          </a:r>
          <a:r>
            <a:rPr lang="uk-UA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60</a:t>
          </a:r>
          <a:endParaRPr lang="ru-RU" sz="1200" b="1" i="1" dirty="0">
            <a:solidFill>
              <a:srgbClr val="0066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0.15539</cdr:x>
      <cdr:y>0.4297</cdr:y>
    </cdr:from>
    <cdr:to>
      <cdr:x>0.97758</cdr:x>
      <cdr:y>0.4297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C59D4268-403C-4141-AD52-1F18B74138A2}"/>
            </a:ext>
          </a:extLst>
        </cdr:cNvPr>
        <cdr:cNvCxnSpPr/>
      </cdr:nvCxnSpPr>
      <cdr:spPr bwMode="auto">
        <a:xfrm xmlns:a="http://schemas.openxmlformats.org/drawingml/2006/main">
          <a:off x="1285065" y="2247900"/>
          <a:ext cx="6799381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1750" cap="flat" cmpd="sng" algn="ctr">
          <a:solidFill>
            <a:srgbClr val="00B050"/>
          </a:solidFill>
          <a:prstDash val="dashDot"/>
          <a:miter lim="800000"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0.2577</cdr:x>
      <cdr:y>0.79797</cdr:y>
    </cdr:from>
    <cdr:to>
      <cdr:x>0.47025</cdr:x>
      <cdr:y>0.91319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2206792" y="3964755"/>
          <a:ext cx="1820117" cy="5724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69 256 осіб; 0,6%</a:t>
          </a:r>
        </a:p>
        <a:p xmlns:a="http://schemas.openxmlformats.org/drawingml/2006/main"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967,19 грн</a:t>
          </a:r>
        </a:p>
      </cdr:txBody>
    </cdr:sp>
  </cdr:relSizeAnchor>
  <cdr:relSizeAnchor xmlns:cdr="http://schemas.openxmlformats.org/drawingml/2006/chartDrawing">
    <cdr:from>
      <cdr:x>0.26553</cdr:x>
      <cdr:y>0.70636</cdr:y>
    </cdr:from>
    <cdr:to>
      <cdr:x>0.55382</cdr:x>
      <cdr:y>0.81773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2520281" y="3509586"/>
          <a:ext cx="2736304" cy="5533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1 466 осіб; 0,01%</a:t>
          </a:r>
        </a:p>
        <a:p xmlns:a="http://schemas.openxmlformats.org/drawingml/2006/main">
          <a:r>
            <a:rPr lang="uk-UA" sz="1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1 450,27 грн</a:t>
          </a:r>
        </a:p>
      </cdr:txBody>
    </cdr:sp>
  </cdr:relSizeAnchor>
  <cdr:relSizeAnchor xmlns:cdr="http://schemas.openxmlformats.org/drawingml/2006/chartDrawing">
    <cdr:from>
      <cdr:x>0.54334</cdr:x>
      <cdr:y>0.5942</cdr:y>
    </cdr:from>
    <cdr:to>
      <cdr:x>0.82277</cdr:x>
      <cdr:y>0.72464</cdr:y>
    </cdr:to>
    <cdr:sp macro="" textlink="">
      <cdr:nvSpPr>
        <cdr:cNvPr id="4" name="Прямоугольник 3"/>
        <cdr:cNvSpPr/>
      </cdr:nvSpPr>
      <cdr:spPr bwMode="auto">
        <a:xfrm xmlns:a="http://schemas.openxmlformats.org/drawingml/2006/main">
          <a:off x="5040559" y="2952328"/>
          <a:ext cx="2592288" cy="6480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1 836 903 особи; 16,4%</a:t>
          </a:r>
        </a:p>
        <a:p xmlns:a="http://schemas.openxmlformats.org/drawingml/2006/main">
          <a:r>
            <a:rPr lang="uk-UA" sz="1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1 749,52рн</a:t>
          </a:r>
        </a:p>
      </cdr:txBody>
    </cdr:sp>
  </cdr:relSizeAnchor>
  <cdr:relSizeAnchor xmlns:cdr="http://schemas.openxmlformats.org/drawingml/2006/chartDrawing">
    <cdr:from>
      <cdr:x>0.77296</cdr:x>
      <cdr:y>0.43478</cdr:y>
    </cdr:from>
    <cdr:to>
      <cdr:x>1</cdr:x>
      <cdr:y>0.55072</cdr:y>
    </cdr:to>
    <cdr:sp macro="" textlink="">
      <cdr:nvSpPr>
        <cdr:cNvPr id="5" name="Прямоугольник 4"/>
        <cdr:cNvSpPr/>
      </cdr:nvSpPr>
      <cdr:spPr bwMode="auto">
        <a:xfrm xmlns:a="http://schemas.openxmlformats.org/drawingml/2006/main">
          <a:off x="6619198" y="2160227"/>
          <a:ext cx="1944215" cy="5760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5 115 888 осіб; 45,6% </a:t>
          </a:r>
        </a:p>
        <a:p xmlns:a="http://schemas.openxmlformats.org/drawingml/2006/main">
          <a:r>
            <a:rPr lang="uk-UA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2 357,02 грн</a:t>
          </a:r>
        </a:p>
        <a:p xmlns:a="http://schemas.openxmlformats.org/drawingml/2006/main">
          <a:endParaRPr lang="uk-UA" sz="10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0.47348</cdr:x>
      <cdr:y>0.37681</cdr:y>
    </cdr:from>
    <cdr:to>
      <cdr:x>0.72186</cdr:x>
      <cdr:y>0.53591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4392487" y="1872200"/>
          <a:ext cx="2304255" cy="7904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1 686 591 особа; 15,0%</a:t>
          </a:r>
        </a:p>
        <a:p xmlns:a="http://schemas.openxmlformats.org/drawingml/2006/main"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3 447,67 грн</a:t>
          </a:r>
        </a:p>
      </cdr:txBody>
    </cdr:sp>
  </cdr:relSizeAnchor>
  <cdr:relSizeAnchor xmlns:cdr="http://schemas.openxmlformats.org/drawingml/2006/chartDrawing">
    <cdr:from>
      <cdr:x>0.34654</cdr:x>
      <cdr:y>0.26088</cdr:y>
    </cdr:from>
    <cdr:to>
      <cdr:x>0.57115</cdr:x>
      <cdr:y>0.38816</cdr:y>
    </cdr:to>
    <cdr:sp macro="" textlink="">
      <cdr:nvSpPr>
        <cdr:cNvPr id="7" name="Прямоугольник 6"/>
        <cdr:cNvSpPr/>
      </cdr:nvSpPr>
      <cdr:spPr bwMode="auto">
        <a:xfrm xmlns:a="http://schemas.openxmlformats.org/drawingml/2006/main">
          <a:off x="2967565" y="1296196"/>
          <a:ext cx="1923440" cy="6323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884 125 осіб; 7,9%</a:t>
          </a:r>
        </a:p>
        <a:p xmlns:a="http://schemas.openxmlformats.org/drawingml/2006/main">
          <a:r>
            <a:rPr lang="uk-UA" sz="1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4 449,54 грн</a:t>
          </a:r>
        </a:p>
      </cdr:txBody>
    </cdr:sp>
  </cdr:relSizeAnchor>
  <cdr:relSizeAnchor xmlns:cdr="http://schemas.openxmlformats.org/drawingml/2006/chartDrawing">
    <cdr:from>
      <cdr:x>0.40362</cdr:x>
      <cdr:y>0.16542</cdr:y>
    </cdr:from>
    <cdr:to>
      <cdr:x>0.63648</cdr:x>
      <cdr:y>0.26088</cdr:y>
    </cdr:to>
    <cdr:sp macro="" textlink="">
      <cdr:nvSpPr>
        <cdr:cNvPr id="8" name="Прямоугольник 7"/>
        <cdr:cNvSpPr/>
      </cdr:nvSpPr>
      <cdr:spPr bwMode="auto">
        <a:xfrm xmlns:a="http://schemas.openxmlformats.org/drawingml/2006/main">
          <a:off x="3744415" y="821898"/>
          <a:ext cx="2160240" cy="47429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1 289 512 осіб; 11,5%</a:t>
          </a:r>
        </a:p>
        <a:p xmlns:a="http://schemas.openxmlformats.org/drawingml/2006/main">
          <a:r>
            <a:rPr lang="uk-UA" sz="1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6 747,83 грн</a:t>
          </a:r>
        </a:p>
      </cdr:txBody>
    </cdr:sp>
  </cdr:relSizeAnchor>
  <cdr:relSizeAnchor xmlns:cdr="http://schemas.openxmlformats.org/drawingml/2006/chartDrawing">
    <cdr:from>
      <cdr:x>0.26577</cdr:x>
      <cdr:y>0.06996</cdr:y>
    </cdr:from>
    <cdr:to>
      <cdr:x>0.50388</cdr:x>
      <cdr:y>0.18133</cdr:y>
    </cdr:to>
    <cdr:sp macro="" textlink="">
      <cdr:nvSpPr>
        <cdr:cNvPr id="9" name="Прямоугольник 8"/>
        <cdr:cNvSpPr/>
      </cdr:nvSpPr>
      <cdr:spPr bwMode="auto">
        <a:xfrm xmlns:a="http://schemas.openxmlformats.org/drawingml/2006/main">
          <a:off x="2275897" y="347600"/>
          <a:ext cx="2039043" cy="5533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335 655 осіб;  3,0%</a:t>
          </a:r>
        </a:p>
        <a:p xmlns:a="http://schemas.openxmlformats.org/drawingml/2006/main">
          <a:r>
            <a:rPr lang="uk-UA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13 328,00 грн</a:t>
          </a:r>
        </a:p>
      </cdr:txBody>
    </cdr:sp>
  </cdr:relSizeAnchor>
  <cdr:relSizeAnchor xmlns:cdr="http://schemas.openxmlformats.org/drawingml/2006/chartDrawing">
    <cdr:from>
      <cdr:x>0.60756</cdr:x>
      <cdr:y>0</cdr:y>
    </cdr:from>
    <cdr:to>
      <cdr:x>0.98304</cdr:x>
      <cdr:y>0.2029</cdr:y>
    </cdr:to>
    <cdr:sp macro="" textlink="">
      <cdr:nvSpPr>
        <cdr:cNvPr id="10" name="Овал 9"/>
        <cdr:cNvSpPr/>
      </cdr:nvSpPr>
      <cdr:spPr bwMode="auto">
        <a:xfrm xmlns:a="http://schemas.openxmlformats.org/drawingml/2006/main">
          <a:off x="5159043" y="0"/>
          <a:ext cx="3188345" cy="1008119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ln xmlns:a="http://schemas.openxmlformats.org/drawingml/2006/main">
          <a:solidFill>
            <a:schemeClr val="bg1">
              <a:lumMod val="65000"/>
            </a:schemeClr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050" b="1" i="1" dirty="0">
              <a:latin typeface="Times New Roman" pitchFamily="18" charset="0"/>
              <a:cs typeface="Times New Roman" pitchFamily="18" charset="0"/>
            </a:rPr>
            <a:t>Загальна чисельність пенсіонерів</a:t>
          </a:r>
        </a:p>
        <a:p xmlns:a="http://schemas.openxmlformats.org/drawingml/2006/main">
          <a:pPr algn="ctr"/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– 11 219 396 осіб;</a:t>
          </a:r>
        </a:p>
        <a:p xmlns:a="http://schemas.openxmlformats.org/drawingml/2006/main">
          <a:pPr algn="ctr"/>
          <a:r>
            <a:rPr lang="uk-UA" sz="1050" b="1" i="1" dirty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3 410,60 грн</a:t>
          </a:r>
          <a:endParaRPr lang="ru-RU" sz="105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7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0" y="3211555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7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8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16.11.2020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832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16.11.2020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951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16.11.2020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8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16.11.2020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42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16.11.2020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4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16.11.2020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59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16.11.2020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35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16.11.2020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4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16.11.2020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69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16.11.2020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7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3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3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16.11.2020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466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78886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16.11.2020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348253918"/>
              </p:ext>
            </p:extLst>
          </p:nvPr>
        </p:nvGraphicFramePr>
        <p:xfrm>
          <a:off x="0" y="1385392"/>
          <a:ext cx="914006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 bwMode="auto">
          <a:xfrm>
            <a:off x="848548" y="24160"/>
            <a:ext cx="8683625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РОЗПОДІЛ ПЕНСІОНЕРІВ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ПО ВИДАХ ТА РОЗМІРАХ ПРИЗНАЧЕНИХ ПЕНСІЙ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станом на 01.10.2020</a:t>
            </a:r>
          </a:p>
        </p:txBody>
      </p:sp>
    </p:spTree>
    <p:extLst>
      <p:ext uri="{BB962C8B-B14F-4D97-AF65-F5344CB8AC3E}">
        <p14:creationId xmlns:p14="http://schemas.microsoft.com/office/powerpoint/2010/main" val="176839678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572139524"/>
              </p:ext>
            </p:extLst>
          </p:nvPr>
        </p:nvGraphicFramePr>
        <p:xfrm>
          <a:off x="128465" y="1181100"/>
          <a:ext cx="8958996" cy="5231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 bwMode="auto">
          <a:xfrm>
            <a:off x="740532" y="116632"/>
            <a:ext cx="8431539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0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uk-UA" sz="20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СЕРЕДНІЙ РОЗМІР ПРИЗНАЧЕНОЇ ПЕНСІЙНОЇ ВИПЛАТИ</a:t>
            </a: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
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 станом на 01.10.2020</a:t>
            </a:r>
          </a:p>
        </p:txBody>
      </p:sp>
    </p:spTree>
    <p:extLst>
      <p:ext uri="{BB962C8B-B14F-4D97-AF65-F5344CB8AC3E}">
        <p14:creationId xmlns:p14="http://schemas.microsoft.com/office/powerpoint/2010/main" val="303746101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50106"/>
          </a:xfrm>
        </p:spPr>
        <p:txBody>
          <a:bodyPr/>
          <a:lstStyle/>
          <a:p>
            <a:pPr algn="ctr"/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Питома вага пенсіонерів за розмірами призначених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місячних пенсій у загальній їх чисельності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станом на 01.10.2020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753604753"/>
              </p:ext>
            </p:extLst>
          </p:nvPr>
        </p:nvGraphicFramePr>
        <p:xfrm>
          <a:off x="200473" y="1556792"/>
          <a:ext cx="9277031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0482632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11461</TotalTime>
  <Words>280</Words>
  <Application>Microsoft Office PowerPoint</Application>
  <PresentationFormat>Лист A4 (210x297 мм)</PresentationFormat>
  <Paragraphs>76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Cambria</vt:lpstr>
      <vt:lpstr>Times New Roman</vt:lpstr>
      <vt:lpstr>Соседство</vt:lpstr>
      <vt:lpstr>Презентация PowerPoint</vt:lpstr>
      <vt:lpstr>Презентация PowerPoint</vt:lpstr>
      <vt:lpstr>Питома вага пенсіонерів за розмірами призначених  місячних пенсій у загальній їх чисельності  станом на 01.10.2020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Fatova</cp:lastModifiedBy>
  <cp:revision>606</cp:revision>
  <cp:lastPrinted>2020-10-16T08:15:42Z</cp:lastPrinted>
  <dcterms:created xsi:type="dcterms:W3CDTF">2007-07-25T13:50:34Z</dcterms:created>
  <dcterms:modified xsi:type="dcterms:W3CDTF">2020-11-16T07:50:02Z</dcterms:modified>
</cp:coreProperties>
</file>