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369" r:id="rId2"/>
    <p:sldId id="370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66"/>
    <a:srgbClr val="003300"/>
    <a:srgbClr val="0000FF"/>
    <a:srgbClr val="FF0066"/>
    <a:srgbClr val="A50021"/>
    <a:srgbClr val="006600"/>
    <a:srgbClr val="FF6600"/>
    <a:srgbClr val="CC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1" autoAdjust="0"/>
    <p:restoredTop sz="94660" autoAdjust="0"/>
  </p:normalViewPr>
  <p:slideViewPr>
    <p:cSldViewPr>
      <p:cViewPr varScale="1">
        <p:scale>
          <a:sx n="70" d="100"/>
          <a:sy n="70" d="100"/>
        </p:scale>
        <p:origin x="1194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3831586796359"/>
          <c:y val="0.12509530191089879"/>
          <c:w val="0.49229850727648433"/>
          <c:h val="0.71241233612931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0000">
                    <a:schemeClr val="tx2">
                      <a:lumMod val="9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>
                <a:solidFill>
                  <a:schemeClr val="accent2">
                    <a:lumMod val="1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64-4F81-AF4F-E5C5D97C0FCA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006600"/>
                  </a:gs>
                  <a:gs pos="50000">
                    <a:srgbClr val="92D05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rgbClr val="0033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64-4F81-AF4F-E5C5D97C0FCA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rgbClr val="FF6600"/>
                  </a:gs>
                  <a:gs pos="50000">
                    <a:srgbClr val="FFFF66"/>
                  </a:gs>
                  <a:gs pos="100000">
                    <a:srgbClr val="FF6600"/>
                  </a:gs>
                </a:gsLst>
                <a:lin ang="5400000" scaled="0"/>
              </a:gradFill>
              <a:ln>
                <a:solidFill>
                  <a:srgbClr val="FF66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864-4F81-AF4F-E5C5D97C0FCA}"/>
              </c:ext>
            </c:extLst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0"/>
              </a:gradFill>
              <a:ln>
                <a:solidFill>
                  <a:schemeClr val="accent6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864-4F81-AF4F-E5C5D97C0FCA}"/>
              </c:ext>
            </c:extLst>
          </c:dPt>
          <c:dLbls>
            <c:dLbl>
              <c:idx val="0"/>
              <c:layout>
                <c:manualLayout>
                  <c:x val="0.13496733445245412"/>
                  <c:y val="-0.1228342793267681"/>
                </c:manualLayout>
              </c:layout>
              <c:tx>
                <c:rich>
                  <a:bodyPr/>
                  <a:lstStyle/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КБ "</a:t>
                    </a:r>
                    <a:r>
                      <a:rPr lang="ru-RU" sz="1200" b="1" i="0" baseline="0" dirty="0" err="1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ПриватБанк</a:t>
                    </a: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4 004,0</a:t>
                    </a:r>
                    <a:endParaRPr lang="ru-RU" sz="12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 b="1" i="0" baseline="0">
                        <a:solidFill>
                          <a:srgbClr val="A5002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52,5%</a:t>
                    </a:r>
                    <a:endParaRPr lang="ru-RU" sz="1400" b="1" i="0" baseline="0" dirty="0">
                      <a:solidFill>
                        <a:schemeClr val="accent2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864-4F81-AF4F-E5C5D97C0FC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3973532161607305E-2"/>
                  <c:y val="0.27719964630088423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АТ "</a:t>
                    </a:r>
                    <a:r>
                      <a:rPr lang="ru-RU" sz="1200" b="1" baseline="0" dirty="0" err="1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Ощадбанк</a:t>
                    </a: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"</a:t>
                    </a: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2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807,1</a:t>
                    </a:r>
                    <a:endParaRPr lang="ru-RU" sz="12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pPr>
                      <a:defRPr sz="12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baseline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200" b="1" baseline="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36,8%</a:t>
                    </a:r>
                    <a:endParaRPr lang="ru-RU" sz="1400" b="1" baseline="0" dirty="0">
                      <a:solidFill>
                        <a:srgbClr val="0066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0.00%" sourceLinked="0"/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864-4F81-AF4F-E5C5D97C0FC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7746889329638332"/>
                  <c:y val="-0.126872882179757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АТ "Райффайзен Банк Аваль" </a:t>
                    </a:r>
                  </a:p>
                  <a:p>
                    <a:r>
                      <a:rPr lang="ru-RU" sz="1200" b="1" i="0" baseline="0" dirty="0" smtClean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355,4 </a:t>
                    </a:r>
                    <a:endParaRPr lang="ru-RU" sz="1200" b="1" i="0" baseline="0" dirty="0">
                      <a:solidFill>
                        <a:srgbClr val="FF6600"/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200" b="1" i="0" baseline="0" dirty="0">
                        <a:solidFill>
                          <a:srgbClr val="FF6600"/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4,7%</a:t>
                    </a:r>
                    <a:endParaRPr lang="ru-RU" sz="1400" b="1" i="0" baseline="0" dirty="0">
                      <a:solidFill>
                        <a:srgbClr val="FF6600"/>
                      </a:solidFill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864-4F81-AF4F-E5C5D97C0FC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0282364874801861E-3"/>
                  <c:y val="-0.16174945660697837"/>
                </c:manualLayout>
              </c:layout>
              <c:tx>
                <c:rich>
                  <a:bodyPr/>
                  <a:lstStyle/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Інші банки</a:t>
                    </a: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b="1" i="0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461,3</a:t>
                    </a:r>
                    <a:endParaRPr lang="ru-RU" sz="12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200" b="1" i="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b="1" i="0" baseline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anose="02020603050405020304" pitchFamily="18" charset="0"/>
                      </a:rPr>
                      <a:t>6,0%</a:t>
                    </a:r>
                    <a:endParaRPr lang="ru-RU" sz="1400" b="1" i="0" baseline="0" dirty="0">
                      <a:solidFill>
                        <a:schemeClr val="accent6">
                          <a:lumMod val="50000"/>
                        </a:schemeClr>
                      </a:solidFill>
                      <a:latin typeface="Times New Roman" pitchFamily="18" charset="0"/>
                    </a:endParaRPr>
                  </a:p>
                </c:rich>
              </c:tx>
              <c:spPr>
                <a:noFill/>
              </c:spPr>
              <c:showLegendKey val="1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864-4F81-AF4F-E5C5D97C0FC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ПАТ КБ "ПриватБанк"</c:v>
                </c:pt>
                <c:pt idx="1">
                  <c:v>АТ "Ощадбанк"</c:v>
                </c:pt>
                <c:pt idx="2">
                  <c:v>ПАТ "Райффайзен Банк Аваль"</c:v>
                </c:pt>
                <c:pt idx="3">
                  <c:v>Інші банки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4004</c:v>
                </c:pt>
                <c:pt idx="1">
                  <c:v>2807.1</c:v>
                </c:pt>
                <c:pt idx="2">
                  <c:v>355.4</c:v>
                </c:pt>
                <c:pt idx="3">
                  <c:v>461.3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864-4F81-AF4F-E5C5D97C0F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64672364672366"/>
          <c:y val="3.9940392425532961E-2"/>
          <c:w val="0.8821082621082621"/>
          <c:h val="0.798738990420817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рік</c:v>
                </c:pt>
              </c:strCache>
            </c:strRef>
          </c:tx>
          <c:spPr>
            <a:ln w="44450" cmpd="sng">
              <a:solidFill>
                <a:srgbClr val="7030A0"/>
              </a:solidFill>
            </a:ln>
          </c:spPr>
          <c:marker>
            <c:symbol val="square"/>
            <c:size val="7"/>
            <c:spPr>
              <a:solidFill>
                <a:srgbClr val="FF99FF"/>
              </a:solidFill>
              <a:ln cmpd="sng"/>
            </c:spPr>
          </c:marker>
          <c:dLbls>
            <c:dLbl>
              <c:idx val="0"/>
              <c:layout>
                <c:manualLayout>
                  <c:x val="-4.487180421891708E-2"/>
                  <c:y val="-3.649864521226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0773941718823609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6771092715974606E-2"/>
                  <c:y val="-2.18015899467960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5346675415573051E-2"/>
                  <c:y val="-4.1397792220617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7455161854768157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0835744890863002E-2"/>
                  <c:y val="2.7190265896381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0954415954415957E-2"/>
                  <c:y val="2.9639646520756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9501312335958003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297238486214864E-2"/>
                  <c:y val="-4.3847365724796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3927025147497481E-2"/>
                  <c:y val="-5.6095233245688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7274603495075935E-2"/>
                  <c:y val="-4.87465127331531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3.1554389034702951E-3"/>
                  <c:y val="-6.8343293646384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A50021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21015</c:v>
                </c:pt>
                <c:pt idx="1">
                  <c:v>21201.9</c:v>
                </c:pt>
                <c:pt idx="2">
                  <c:v>24835.599999999999</c:v>
                </c:pt>
                <c:pt idx="3">
                  <c:v>25118</c:v>
                </c:pt>
                <c:pt idx="4">
                  <c:v>23424.9</c:v>
                </c:pt>
                <c:pt idx="5">
                  <c:v>23551.200000000001</c:v>
                </c:pt>
                <c:pt idx="6">
                  <c:v>24412.5</c:v>
                </c:pt>
                <c:pt idx="7">
                  <c:v>24533.599999999999</c:v>
                </c:pt>
                <c:pt idx="8">
                  <c:v>24718.1</c:v>
                </c:pt>
                <c:pt idx="9">
                  <c:v>24978</c:v>
                </c:pt>
                <c:pt idx="10">
                  <c:v>24865</c:v>
                </c:pt>
                <c:pt idx="11">
                  <c:v>25188.400000000001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8935-498C-BA44-1D92CEFF022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рік</c:v>
                </c:pt>
              </c:strCache>
            </c:strRef>
          </c:tx>
          <c:spPr>
            <a:ln w="44450" cmpd="sng">
              <a:solidFill>
                <a:srgbClr val="00800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dLbl>
              <c:idx val="0"/>
              <c:layout>
                <c:manualLayout>
                  <c:x val="-4.344729344729345E-2"/>
                  <c:y val="3.6988559913096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344729344729345E-2"/>
                  <c:y val="-2.91499246997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7749287749287749E-2"/>
                  <c:y val="-4.384755860459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309217758037178E-4"/>
                  <c:y val="5.18518775691589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6296408461762792E-2"/>
                  <c:y val="3.4538986408917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7839580949817169E-2"/>
                  <c:y val="-5.11960862373316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05982905982906E-2"/>
                  <c:y val="-4.6296939228974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3713125602889381E-2"/>
                  <c:y val="-5.1196279117135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8964834256829008E-2"/>
                  <c:y val="-3.89482187164389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1429231068338679E-2"/>
                  <c:y val="-6.7140688071695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7184188781957812E-2"/>
                  <c:y val="-3.159949820390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8935-498C-BA44-1D92CEFF02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1.5030864197530865E-2"/>
                  <c:y val="-5.3645852621313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8935-498C-BA44-1D92CEFF0224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rgbClr val="006600"/>
                </a:solidFill>
              </a:ln>
            </c:spPr>
            <c:txPr>
              <a:bodyPr/>
              <a:lstStyle/>
              <a:p>
                <a:pPr>
                  <a:defRPr sz="1200" b="1" i="0" baseline="0">
                    <a:solidFill>
                      <a:srgbClr val="006600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25518.400000000001</c:v>
                </c:pt>
                <c:pt idx="1">
                  <c:v>25609.599999999999</c:v>
                </c:pt>
                <c:pt idx="2">
                  <c:v>25835.200000000001</c:v>
                </c:pt>
                <c:pt idx="3">
                  <c:v>31964</c:v>
                </c:pt>
                <c:pt idx="4">
                  <c:v>27622.6</c:v>
                </c:pt>
                <c:pt idx="5">
                  <c:v>27801.599999999999</c:v>
                </c:pt>
                <c:pt idx="6">
                  <c:v>28064.799999999999</c:v>
                </c:pt>
                <c:pt idx="7">
                  <c:v>28216.2</c:v>
                </c:pt>
                <c:pt idx="8">
                  <c:v>28210.7</c:v>
                </c:pt>
                <c:pt idx="9">
                  <c:v>28436</c:v>
                </c:pt>
                <c:pt idx="10">
                  <c:v>28444.2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9-8935-498C-BA44-1D92CEFF022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92603120"/>
        <c:axId val="292592480"/>
      </c:lineChart>
      <c:catAx>
        <c:axId val="292603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ru-RU"/>
          </a:p>
        </c:txPr>
        <c:crossAx val="292592480"/>
        <c:crosses val="autoZero"/>
        <c:auto val="0"/>
        <c:lblAlgn val="ctr"/>
        <c:lblOffset val="100"/>
        <c:tickLblSkip val="1"/>
        <c:noMultiLvlLbl val="0"/>
      </c:catAx>
      <c:valAx>
        <c:axId val="292592480"/>
        <c:scaling>
          <c:orientation val="minMax"/>
          <c:max val="32000"/>
          <c:min val="20000"/>
        </c:scaling>
        <c:delete val="0"/>
        <c:axPos val="l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Times New Roman" pitchFamily="18" charset="0"/>
              </a:defRPr>
            </a:pPr>
            <a:endParaRPr lang="ru-RU"/>
          </a:p>
        </c:txPr>
        <c:crossAx val="292603120"/>
        <c:crosses val="autoZero"/>
        <c:crossBetween val="between"/>
        <c:majorUnit val="1500"/>
      </c:valAx>
      <c:spPr>
        <a:noFill/>
      </c:spPr>
    </c:plotArea>
    <c:legend>
      <c:legendPos val="r"/>
      <c:layout>
        <c:manualLayout>
          <c:xMode val="edge"/>
          <c:yMode val="edge"/>
          <c:x val="0.45167373309105596"/>
          <c:y val="0.69328716562357273"/>
          <c:w val="0.13005698005698008"/>
          <c:h val="0.12627995037588416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0.56811</cdr:x>
      <cdr:y>0.77632</cdr:y>
    </cdr:from>
    <cdr:to>
      <cdr:x>0.98803</cdr:x>
      <cdr:y>1</cdr:y>
    </cdr:to>
    <cdr:sp macro="" textlink="">
      <cdr:nvSpPr>
        <cdr:cNvPr id="2" name="Овал 1"/>
        <cdr:cNvSpPr/>
      </cdr:nvSpPr>
      <cdr:spPr bwMode="auto">
        <a:xfrm xmlns:a="http://schemas.openxmlformats.org/drawingml/2006/main">
          <a:off x="4735905" y="4248472"/>
          <a:ext cx="3500652" cy="12241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/>
        </a:solidFill>
        <a:ln xmlns:a="http://schemas.openxmlformats.org/drawingml/2006/main"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pPr algn="ctr"/>
          <a:r>
            <a:rPr lang="uk-UA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загальна чисельність пенсіонерів – одержувачів виплат через поточні рахунки у банках  </a:t>
          </a:r>
          <a:r>
            <a:rPr lang="en-US" sz="1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1200" b="1" i="1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200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7  </a:t>
          </a:r>
          <a:r>
            <a:rPr lang="uk-UA" sz="1200" b="1" i="1" dirty="0" smtClean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rPr>
            <a:t>627,8 </a:t>
          </a:r>
          <a:r>
            <a:rPr lang="uk-UA" sz="12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тис осіб</a:t>
          </a:r>
          <a:endParaRPr lang="ru-RU" sz="1200" b="1" i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0.59836</cdr:x>
      <cdr:y>0.63889</cdr:y>
    </cdr:from>
    <cdr:to>
      <cdr:x>1</cdr:x>
      <cdr:y>0.83333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334593" y="3312368"/>
          <a:ext cx="3580807" cy="100808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3366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660033"/>
              </a:solidFill>
              <a:latin typeface="Bookman Old Style" pitchFamily="18" charset="0"/>
            </a:rPr>
            <a:t>січень-листопад </a:t>
          </a:r>
          <a:r>
            <a:rPr lang="uk-UA" sz="1050" dirty="0">
              <a:solidFill>
                <a:srgbClr val="660033"/>
              </a:solidFill>
              <a:latin typeface="Bookman Old Style" pitchFamily="18" charset="0"/>
            </a:rPr>
            <a:t>2019 року </a:t>
          </a:r>
          <a:r>
            <a:rPr lang="en-US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660033"/>
              </a:solidFill>
              <a:latin typeface="Bookman Old Style" pitchFamily="18" charset="0"/>
            </a:rPr>
            <a:t>262 653,8 млн </a:t>
          </a:r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грн</a:t>
          </a:r>
        </a:p>
        <a:p xmlns:a="http://schemas.openxmlformats.org/drawingml/2006/main">
          <a:r>
            <a:rPr lang="uk-UA" sz="1050" b="1" u="sng" dirty="0">
              <a:solidFill>
                <a:srgbClr val="660033"/>
              </a:solidFill>
              <a:latin typeface="Bookman Old Style" pitchFamily="18" charset="0"/>
            </a:rPr>
            <a:t> </a:t>
          </a:r>
        </a:p>
        <a:p xmlns:a="http://schemas.openxmlformats.org/drawingml/2006/main">
          <a:r>
            <a:rPr lang="uk-UA" sz="1050" dirty="0">
              <a:solidFill>
                <a:srgbClr val="003300"/>
              </a:solidFill>
              <a:latin typeface="Bookman Old Style" pitchFamily="18" charset="0"/>
            </a:rPr>
            <a:t>Сума перерахування коштів  за </a:t>
          </a:r>
          <a:r>
            <a:rPr lang="uk-UA" sz="1050" dirty="0" smtClean="0">
              <a:solidFill>
                <a:srgbClr val="003300"/>
              </a:solidFill>
              <a:latin typeface="Bookman Old Style" pitchFamily="18" charset="0"/>
            </a:rPr>
            <a:t>січень-листопад </a:t>
          </a:r>
          <a:r>
            <a:rPr lang="uk-UA" sz="1050" dirty="0">
              <a:solidFill>
                <a:srgbClr val="003300"/>
              </a:solidFill>
              <a:latin typeface="Bookman Old Style" pitchFamily="18" charset="0"/>
            </a:rPr>
            <a:t>2020 року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 </a:t>
          </a:r>
          <a:r>
            <a:rPr lang="uk-UA" sz="1050" b="1" u="sng" dirty="0" smtClean="0">
              <a:solidFill>
                <a:srgbClr val="003300"/>
              </a:solidFill>
              <a:latin typeface="Bookman Old Style" pitchFamily="18" charset="0"/>
            </a:rPr>
            <a:t>305 723,3 млн </a:t>
          </a:r>
          <a:r>
            <a:rPr lang="uk-UA" sz="1050" b="1" u="sng" dirty="0">
              <a:solidFill>
                <a:srgbClr val="003300"/>
              </a:solidFill>
              <a:latin typeface="Bookman Old Style" pitchFamily="18" charset="0"/>
            </a:rPr>
            <a:t>грн</a:t>
          </a:r>
          <a:endParaRPr lang="ru-RU" sz="1050" b="1" u="sng" dirty="0">
            <a:solidFill>
              <a:srgbClr val="003300"/>
            </a:solidFill>
            <a:latin typeface="Bookman Old Style" pitchFamily="18" charset="0"/>
          </a:endParaRPr>
        </a:p>
        <a:p xmlns:a="http://schemas.openxmlformats.org/drawingml/2006/main">
          <a:endParaRPr lang="ru-RU" sz="1200" b="1" u="sng" dirty="0">
            <a:solidFill>
              <a:srgbClr val="660033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9" y="3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1" y="3211557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9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9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10.12.2020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10.12.2020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10.12.2020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10.12.2020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8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10.12.2020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10.12.2020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9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10.12.2020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3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10.12.2020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10.12.2020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10.12.2020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4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10.12.2020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78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882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10.12.2020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2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927" y="263770"/>
            <a:ext cx="8229600" cy="1063503"/>
          </a:xfrm>
        </p:spPr>
        <p:txBody>
          <a:bodyPr/>
          <a:lstStyle/>
          <a:p>
            <a:pPr algn="ctr"/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Розподіл банків, уповноважених на здійснення пенсійної виплати, 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чисельністю пенсіонерів, станом на </a:t>
            </a: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01.1</a:t>
            </a:r>
            <a:r>
              <a:rPr lang="en-US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.2020</a:t>
            </a:r>
            <a: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тис осіб</a:t>
            </a:r>
            <a:br>
              <a:rPr lang="uk-UA" sz="1662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62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/>
          </p:nvPr>
        </p:nvGraphicFramePr>
        <p:xfrm>
          <a:off x="433119" y="969650"/>
          <a:ext cx="8336306" cy="5317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874932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3770"/>
            <a:ext cx="8229600" cy="1038225"/>
          </a:xfrm>
        </p:spPr>
        <p:txBody>
          <a:bodyPr/>
          <a:lstStyle/>
          <a:p>
            <a:pPr algn="ctr"/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Динаміка зростання обсягів пенсійних виплат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через </a:t>
            </a:r>
            <a:r>
              <a:rPr lang="uk-UA" sz="1846" b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поточні рахунки у </a:t>
            </a: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банках </a:t>
            </a:r>
            <a:b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uk-UA" sz="1846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впродовж 2019-2020 років, млн грн</a:t>
            </a:r>
            <a:endParaRPr lang="ru-RU" sz="1846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 3"/>
          <p:cNvGraphicFramePr>
            <a:graphicFrameLocks noGrp="1"/>
          </p:cNvGraphicFramePr>
          <p:nvPr>
            <p:ph type="chart" idx="1"/>
            <p:extLst/>
          </p:nvPr>
        </p:nvGraphicFramePr>
        <p:xfrm>
          <a:off x="560512" y="1368464"/>
          <a:ext cx="8229600" cy="478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9372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11049</TotalTime>
  <Words>111</Words>
  <Application>Microsoft Office PowerPoint</Application>
  <PresentationFormat>Лист A4 (210x297 мм)</PresentationFormat>
  <Paragraphs>42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Cambria</vt:lpstr>
      <vt:lpstr>Times New Roman</vt:lpstr>
      <vt:lpstr>Соседство</vt:lpstr>
      <vt:lpstr>Розподіл банків, уповноважених на здійснення пенсійної виплати,  за чисельністю пенсіонерів, станом на 01.12.2020, тис осіб </vt:lpstr>
      <vt:lpstr>Динаміка зростання обсягів пенсійних виплат  через поточні рахунки у банках  впродовж 2019-2020 років, млн грн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1</cp:lastModifiedBy>
  <cp:revision>614</cp:revision>
  <cp:lastPrinted>2020-10-09T11:06:07Z</cp:lastPrinted>
  <dcterms:created xsi:type="dcterms:W3CDTF">2007-07-25T13:50:34Z</dcterms:created>
  <dcterms:modified xsi:type="dcterms:W3CDTF">2020-12-10T08:06:50Z</dcterms:modified>
</cp:coreProperties>
</file>