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>
        <p:scale>
          <a:sx n="90" d="100"/>
          <a:sy n="90" d="100"/>
        </p:scale>
        <p:origin x="576" y="-26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558706250338033E-2"/>
          <c:y val="0.2161365763271950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6.7472891570425709E-3"/>
                  <c:y val="-0.2057043084257451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7D98C752-F090-48FD-AFAF-23E3A4E2721A}" type="CATEGORYNAME">
                      <a:rPr lang="ru-RU" baseline="0" smtClean="0">
                        <a:solidFill>
                          <a:srgbClr val="003300"/>
                        </a:solidFill>
                      </a:rPr>
                      <a:pPr>
                        <a:defRPr sz="1050">
                          <a:solidFill>
                            <a:srgbClr val="00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fld id="{DF20CD2B-A2B3-4C3B-A35D-8C71A41981A7}" type="VALUE">
                      <a:rPr lang="ru-RU" baseline="0" dirty="0" smtClean="0">
                        <a:solidFill>
                          <a:srgbClr val="660033"/>
                        </a:solidFill>
                      </a:rPr>
                      <a:pPr>
                        <a:defRPr sz="1050">
                          <a:solidFill>
                            <a:srgbClr val="00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 baseline="0" dirty="0" smtClean="0">
                      <a:solidFill>
                        <a:srgbClr val="003300"/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7.1065318328070629E-2"/>
                  <c:y val="5.3114245580079933E-2"/>
                </c:manualLayout>
              </c:layout>
              <c:tx>
                <c:rich>
                  <a:bodyPr/>
                  <a:lstStyle/>
                  <a:p>
                    <a:fld id="{6038EAE5-249C-47D1-A131-215841A65C0A}" type="CATEGORYNAME">
                      <a:rPr lang="ru-RU" baseline="0" smtClean="0">
                        <a:solidFill>
                          <a:srgbClr val="003300"/>
                        </a:solidFill>
                      </a:rPr>
                      <a:pPr/>
                      <a:t>[ИМЯ КАТЕГОРИИ]</a:t>
                    </a:fld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 </a:t>
                    </a:r>
                    <a:fld id="{4F463535-F415-4760-9109-57FD03981621}" type="VALUE">
                      <a:rPr lang="ru-RU" baseline="0" dirty="0">
                        <a:solidFill>
                          <a:srgbClr val="660033"/>
                        </a:solidFill>
                      </a:rPr>
                      <a:pPr/>
                      <a:t>[ЗНАЧЕНИЕ]</a:t>
                    </a:fld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3.5945625137402966E-2"/>
                  <c:y val="0.21558988843065879"/>
                </c:manualLayout>
              </c:layout>
              <c:tx>
                <c:rich>
                  <a:bodyPr/>
                  <a:lstStyle/>
                  <a:p>
                    <a:fld id="{D50CF791-66D7-476F-B603-576B1990677F}" type="CATEGORYNAME">
                      <a:rPr lang="ru-RU" smtClean="0"/>
                      <a:pPr/>
                      <a:t>[ИМЯ КАТЕГОРИИ]</a:t>
                    </a:fld>
                    <a:endParaRPr lang="ru-RU" baseline="0" dirty="0"/>
                  </a:p>
                  <a:p>
                    <a:r>
                      <a:rPr lang="ru-RU" baseline="0" dirty="0" smtClean="0"/>
                      <a:t> </a:t>
                    </a:r>
                    <a:fld id="{739F17B3-A14A-4CFF-A5ED-B8153FDCF763}" type="VALUE">
                      <a:rPr lang="ru-RU" baseline="0">
                        <a:solidFill>
                          <a:srgbClr val="660033"/>
                        </a:solidFill>
                      </a:rPr>
                      <a:pPr/>
                      <a:t>[ЗНАЧЕНИЕ]</a:t>
                    </a:fld>
                    <a:endParaRPr lang="ru-RU" baseline="0" dirty="0" smtClean="0"/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3339574487256495"/>
                  <c:y val="0.18777688382272667"/>
                </c:manualLayout>
              </c:layout>
              <c:tx>
                <c:rich>
                  <a:bodyPr/>
                  <a:lstStyle/>
                  <a:p>
                    <a:fld id="{B8B91F61-9D69-4ADF-9794-BCEDD2BD64C9}" type="CATEGORYNAME">
                      <a:rPr lang="ru-RU" baseline="0" smtClean="0">
                        <a:solidFill>
                          <a:srgbClr val="003300"/>
                        </a:solidFill>
                      </a:rPr>
                      <a:pPr/>
                      <a:t>[ИМЯ КАТЕГОРИИ]</a:t>
                    </a:fld>
                    <a:endParaRPr lang="ru-RU" baseline="0" dirty="0" smtClean="0">
                      <a:solidFill>
                        <a:srgbClr val="003300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 </a:t>
                    </a:r>
                    <a:fld id="{CC3E0DC6-E860-4033-9386-DC8FB93BCF03}" type="VALUE">
                      <a:rPr lang="ru-RU" baseline="0" dirty="0" smtClean="0">
                        <a:solidFill>
                          <a:srgbClr val="660033"/>
                        </a:solidFill>
                      </a:rPr>
                      <a:pPr/>
                      <a:t>[ЗНАЧЕНИЕ]</a:t>
                    </a:fld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23975700408460696"/>
                  <c:y val="0.36758168904992583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427449.1</c:v>
                </c:pt>
                <c:pt idx="1">
                  <c:v>1148.4000000000001</c:v>
                </c:pt>
                <c:pt idx="2">
                  <c:v>2166.8000000000002</c:v>
                </c:pt>
                <c:pt idx="3">
                  <c:v>4574.2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042952109364975E-2"/>
          <c:y val="0.18103019060263306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673825351560829E-2"/>
                  <c:y val="0.15715096660987662"/>
                </c:manualLayout>
              </c:layout>
              <c:tx>
                <c:rich>
                  <a:bodyPr/>
                  <a:lstStyle/>
                  <a:p>
                    <a:fld id="{7249A06E-E171-4A58-9E5F-00A5A3D68A10}" type="CATEGORYNAME">
                      <a:rPr lang="ru-RU" baseline="0" smtClean="0">
                        <a:solidFill>
                          <a:srgbClr val="002060"/>
                        </a:solidFill>
                      </a:rPr>
                      <a:pPr/>
                      <a:t>[ИМЯ КАТЕГОРИИ]</a:t>
                    </a:fld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 </a:t>
                    </a:r>
                    <a:fld id="{09812890-A41E-4E0C-9AC2-0222F71509A8}" type="VALUE">
                      <a:rPr lang="ru-RU" baseline="0" dirty="0" smtClean="0">
                        <a:solidFill>
                          <a:srgbClr val="660033"/>
                        </a:solidFill>
                      </a:rPr>
                      <a:pPr/>
                      <a:t>[ЗНАЧЕНИЕ]</a:t>
                    </a:fld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1.4682520873045659E-2"/>
                  <c:y val="-9.3277195613915662E-2"/>
                </c:manualLayout>
              </c:layout>
              <c:tx>
                <c:rich>
                  <a:bodyPr/>
                  <a:lstStyle/>
                  <a:p>
                    <a:fld id="{B9C8DA39-FC9A-4D80-922A-5B114569DF6F}" type="CATEGORYNAME">
                      <a:rPr lang="ru-RU" baseline="0" smtClean="0">
                        <a:solidFill>
                          <a:srgbClr val="002060"/>
                        </a:solidFill>
                      </a:rPr>
                      <a:pPr/>
                      <a:t>[ИМЯ КАТЕГОРИИ]</a:t>
                    </a:fld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fld id="{671D1153-537A-48BD-AAED-432D82E6633A}" type="VALUE">
                      <a:rPr lang="ru-RU" baseline="0" dirty="0" smtClean="0">
                        <a:solidFill>
                          <a:srgbClr val="660033"/>
                        </a:solidFill>
                      </a:rPr>
                      <a:pPr/>
                      <a:t>[ЗНАЧЕНИЕ]</a:t>
                    </a:fld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250977</c:v>
                </c:pt>
                <c:pt idx="1">
                  <c:v>165941.4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січень-листопад 2019 року</c:v>
                </c:pt>
                <c:pt idx="1">
                  <c:v>січень-листопад 2020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212059.3</c:v>
                </c:pt>
                <c:pt idx="1">
                  <c:v>226370.3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січень-листопад 2019 року</c:v>
                </c:pt>
                <c:pt idx="1">
                  <c:v>січень-листопад 2020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1">
                  <c:v>19584.599999999999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369703029629705E-2"/>
                  <c:y val="-2.7960985364769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січень-листопад 2019 року</c:v>
                </c:pt>
                <c:pt idx="1">
                  <c:v>січень-листопад 2020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5040.8999999999996</c:v>
                </c:pt>
                <c:pt idx="1">
                  <c:v>5022.1000000000004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7395200"/>
        <c:axId val="207395760"/>
        <c:axId val="0"/>
      </c:bar3DChart>
      <c:catAx>
        <c:axId val="207395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ru-RU"/>
          </a:p>
        </c:txPr>
        <c:crossAx val="207395760"/>
        <c:crosses val="autoZero"/>
        <c:auto val="1"/>
        <c:lblAlgn val="ctr"/>
        <c:lblOffset val="100"/>
        <c:noMultiLvlLbl val="0"/>
      </c:catAx>
      <c:valAx>
        <c:axId val="207395760"/>
        <c:scaling>
          <c:orientation val="minMax"/>
          <c:max val="28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20739520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60,2%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39,8%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0.45408</cdr:x>
      <cdr:y>0.43801</cdr:y>
    </cdr:from>
    <cdr:to>
      <cdr:x>0.46165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>
          <a:off x="4320480" y="2448272"/>
          <a:ext cx="72008" cy="8640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185 526,0</a:t>
          </a:r>
          <a:endParaRPr lang="uk-UA" b="1" i="1" dirty="0" smtClean="0">
            <a:solidFill>
              <a:srgbClr val="660033"/>
            </a:solidFill>
          </a:endParaRP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</a:t>
          </a:r>
          <a:r>
            <a:rPr lang="uk-UA" sz="1100" b="1" i="1" dirty="0" smtClean="0">
              <a:solidFill>
                <a:srgbClr val="002060"/>
              </a:solidFill>
            </a:rPr>
            <a:t>44,5)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19 584,6</a:t>
          </a:r>
          <a:endParaRPr lang="uk-UA" sz="900" b="1" i="1" dirty="0" smtClean="0">
            <a:solidFill>
              <a:srgbClr val="7030A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0.26675</cdr:x>
      <cdr:y>0.05782</cdr:y>
    </cdr:from>
    <cdr:to>
      <cdr:x>0.43236</cdr:x>
      <cdr:y>0.19196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535485" y="341395"/>
          <a:ext cx="1574132" cy="79205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217 100,2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0.40061</cdr:x>
      <cdr:y>0.23821</cdr:y>
    </cdr:from>
    <cdr:to>
      <cdr:x>0.5916</cdr:x>
      <cdr:y>0.27479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807818" y="1406540"/>
          <a:ext cx="1815371" cy="21599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0.45569</cdr:x>
      <cdr:y>0.18144</cdr:y>
    </cdr:from>
    <cdr:to>
      <cdr:x>0.55947</cdr:x>
      <cdr:y>0.26379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331319" y="1071358"/>
          <a:ext cx="986434" cy="4862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-18,8</a:t>
          </a:r>
          <a:endParaRPr lang="uk-UA" b="1" dirty="0" smtClean="0">
            <a:solidFill>
              <a:srgbClr val="C00000"/>
            </a:solidFill>
          </a:endParaRPr>
        </a:p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99,6%</a:t>
          </a:r>
          <a:endParaRPr lang="uk-UA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0.62281</cdr:x>
      <cdr:y>0.03285</cdr:y>
    </cdr:from>
    <cdr:to>
      <cdr:x>0.77654</cdr:x>
      <cdr:y>0.16699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919861" y="193969"/>
          <a:ext cx="1461212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250 977,0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січень-листопад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2020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564959"/>
              </p:ext>
            </p:extLst>
          </p:nvPr>
        </p:nvGraphicFramePr>
        <p:xfrm>
          <a:off x="272480" y="1246557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435 338,5 млн 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282736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</a:t>
            </a:r>
            <a:r>
              <a:rPr lang="uk-UA" sz="12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416 918,4 млн </a:t>
            </a:r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січень-листопад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2020 року 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672704342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3865786"/>
            <a:ext cx="1688633" cy="3328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3699" y="366573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+14 311,0</a:t>
            </a:r>
            <a:endParaRPr lang="uk-UA" sz="1000" b="1" dirty="0" smtClean="0">
              <a:solidFill>
                <a:srgbClr val="003300"/>
              </a:solidFill>
              <a:latin typeface="+mn-lt"/>
            </a:endParaRPr>
          </a:p>
          <a:p>
            <a:r>
              <a:rPr lang="uk-UA" sz="1000" b="1" smtClean="0">
                <a:solidFill>
                  <a:srgbClr val="003300"/>
                </a:solidFill>
                <a:latin typeface="+mn-lt"/>
              </a:rPr>
              <a:t>106,7%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23085</TotalTime>
  <Words>115</Words>
  <Application>Microsoft Office PowerPoint</Application>
  <PresentationFormat>Лист A4 (210x297 мм)</PresentationFormat>
  <Paragraphs>40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Book Antiqua</vt:lpstr>
      <vt:lpstr>Times New Roman</vt:lpstr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2019 – 2020 роки, млн грн 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1</cp:lastModifiedBy>
  <cp:revision>1013</cp:revision>
  <cp:lastPrinted>2020-03-03T13:28:52Z</cp:lastPrinted>
  <dcterms:created xsi:type="dcterms:W3CDTF">2007-07-25T13:50:34Z</dcterms:created>
  <dcterms:modified xsi:type="dcterms:W3CDTF">2020-12-01T14:01:21Z</dcterms:modified>
</cp:coreProperties>
</file>