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drawings/drawing4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charts/chart11.xml" ContentType="application/vnd.openxmlformats-officedocument.drawingml.chart+xml"/>
  <Override PartName="/ppt/drawings/drawing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2" r:id="rId1"/>
  </p:sldMasterIdLst>
  <p:notesMasterIdLst>
    <p:notesMasterId r:id="rId11"/>
  </p:notesMasterIdLst>
  <p:sldIdLst>
    <p:sldId id="499" r:id="rId2"/>
    <p:sldId id="500" r:id="rId3"/>
    <p:sldId id="501" r:id="rId4"/>
    <p:sldId id="502" r:id="rId5"/>
    <p:sldId id="503" r:id="rId6"/>
    <p:sldId id="504" r:id="rId7"/>
    <p:sldId id="505" r:id="rId8"/>
    <p:sldId id="506" r:id="rId9"/>
    <p:sldId id="507" r:id="rId10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2AC6B8-D9F6-478D-9C55-1ED6693EDA9D}">
          <p14:sldIdLst>
            <p14:sldId id="499"/>
            <p14:sldId id="500"/>
            <p14:sldId id="501"/>
            <p14:sldId id="502"/>
            <p14:sldId id="503"/>
            <p14:sldId id="504"/>
            <p14:sldId id="505"/>
            <p14:sldId id="506"/>
            <p14:sldId id="50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  <a:srgbClr val="3366FF"/>
    <a:srgbClr val="008000"/>
    <a:srgbClr val="CC99FF"/>
    <a:srgbClr val="CCECFF"/>
    <a:srgbClr val="99CCFF"/>
    <a:srgbClr val="990000"/>
    <a:srgbClr val="FF9966"/>
    <a:srgbClr val="CC3300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48" autoAdjust="0"/>
  </p:normalViewPr>
  <p:slideViewPr>
    <p:cSldViewPr>
      <p:cViewPr varScale="1">
        <p:scale>
          <a:sx n="51" d="100"/>
          <a:sy n="51" d="100"/>
        </p:scale>
        <p:origin x="-1243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719445094663325E-2"/>
          <c:y val="1.5585120171832759E-2"/>
          <c:w val="0.9072715356904657"/>
          <c:h val="0.7828501005237594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рік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2.4997222530829907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96-46EA-A0A7-E6E2159EF9B5}"/>
                </c:ext>
              </c:extLst>
            </c:dLbl>
            <c:dLbl>
              <c:idx val="1"/>
              <c:layout>
                <c:manualLayout>
                  <c:x val="-2.777469170092212E-2"/>
                  <c:y val="2.8219086768136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96-46EA-A0A7-E6E2159EF9B5}"/>
                </c:ext>
              </c:extLst>
            </c:dLbl>
            <c:dLbl>
              <c:idx val="2"/>
              <c:layout>
                <c:manualLayout>
                  <c:x val="-3.0552160871014332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F96-46EA-A0A7-E6E2159EF9B5}"/>
                </c:ext>
              </c:extLst>
            </c:dLbl>
            <c:dLbl>
              <c:idx val="3"/>
              <c:layout>
                <c:manualLayout>
                  <c:x val="-2.6385957115876015E-2"/>
                  <c:y val="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F96-46EA-A0A7-E6E2159EF9B5}"/>
                </c:ext>
              </c:extLst>
            </c:dLbl>
            <c:dLbl>
              <c:idx val="4"/>
              <c:layout>
                <c:manualLayout>
                  <c:x val="-2.3608487945783803E-2"/>
                  <c:y val="5.1734992408250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F96-46EA-A0A7-E6E2159EF9B5}"/>
                </c:ext>
              </c:extLst>
            </c:dLbl>
            <c:dLbl>
              <c:idx val="5"/>
              <c:layout>
                <c:manualLayout>
                  <c:x val="-3.4279812686527494E-2"/>
                  <c:y val="-3.317650012920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F96-46EA-A0A7-E6E2159EF9B5}"/>
                </c:ext>
              </c:extLst>
            </c:dLbl>
            <c:dLbl>
              <c:idx val="6"/>
              <c:layout>
                <c:manualLayout>
                  <c:x val="-4.3050772136429286E-2"/>
                  <c:y val="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F96-46EA-A0A7-E6E2159EF9B5}"/>
                </c:ext>
              </c:extLst>
            </c:dLbl>
            <c:dLbl>
              <c:idx val="7"/>
              <c:layout>
                <c:manualLayout>
                  <c:x val="-4.5072959111638777E-2"/>
                  <c:y val="-3.0666080395361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F96-46EA-A0A7-E6E2159EF9B5}"/>
                </c:ext>
              </c:extLst>
            </c:dLbl>
            <c:dLbl>
              <c:idx val="8"/>
              <c:layout>
                <c:manualLayout>
                  <c:x val="-5.9630306716614005E-2"/>
                  <c:y val="-1.9448293179191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F96-46EA-A0A7-E6E2159EF9B5}"/>
                </c:ext>
              </c:extLst>
            </c:dLbl>
            <c:dLbl>
              <c:idx val="9"/>
              <c:layout>
                <c:manualLayout>
                  <c:x val="-3.9798204707492943E-2"/>
                  <c:y val="3.55281536901593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F96-46EA-A0A7-E6E2159EF9B5}"/>
                </c:ext>
              </c:extLst>
            </c:dLbl>
            <c:dLbl>
              <c:idx val="10"/>
              <c:layout>
                <c:manualLayout>
                  <c:x val="-4.7216975891567606E-2"/>
                  <c:y val="2.82191793504425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accent1">
                          <a:lumMod val="50000"/>
                        </a:schemeClr>
                      </a:solidFill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0825463837351402E-2"/>
                      <c:h val="3.88012443061881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0F96-46EA-A0A7-E6E2159EF9B5}"/>
                </c:ext>
              </c:extLst>
            </c:dLbl>
            <c:dLbl>
              <c:idx val="11"/>
              <c:layout>
                <c:manualLayout>
                  <c:x val="-1.527607857459325E-2"/>
                  <c:y val="-2.421503170350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12788.624</c:v>
                </c:pt>
                <c:pt idx="1">
                  <c:v>12868.929</c:v>
                </c:pt>
                <c:pt idx="2">
                  <c:v>12930.89</c:v>
                </c:pt>
                <c:pt idx="3">
                  <c:v>12988.414000000001</c:v>
                </c:pt>
                <c:pt idx="4">
                  <c:v>12990.477999999999</c:v>
                </c:pt>
                <c:pt idx="5">
                  <c:v>12981.339</c:v>
                </c:pt>
                <c:pt idx="6">
                  <c:v>13016.157999999999</c:v>
                </c:pt>
                <c:pt idx="7">
                  <c:v>12975.781999999999</c:v>
                </c:pt>
                <c:pt idx="8">
                  <c:v>13087.925999999999</c:v>
                </c:pt>
                <c:pt idx="9">
                  <c:v>13236.195</c:v>
                </c:pt>
                <c:pt idx="10">
                  <c:v>13240.629000000001</c:v>
                </c:pt>
                <c:pt idx="11">
                  <c:v>13191.536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7D9-4852-A7F9-189A78ABE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0273302966337084E-2"/>
                  <c:y val="-3.99770395881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F96-46EA-A0A7-E6E2159EF9B5}"/>
                </c:ext>
              </c:extLst>
            </c:dLbl>
            <c:dLbl>
              <c:idx val="1"/>
              <c:layout>
                <c:manualLayout>
                  <c:x val="-4.443950672147539E-2"/>
                  <c:y val="-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F96-46EA-A0A7-E6E2159EF9B5}"/>
                </c:ext>
              </c:extLst>
            </c:dLbl>
            <c:dLbl>
              <c:idx val="2"/>
              <c:layout>
                <c:manualLayout>
                  <c:x val="-3.8884568381291021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F96-46EA-A0A7-E6E2159EF9B5}"/>
                </c:ext>
              </c:extLst>
            </c:dLbl>
            <c:dLbl>
              <c:idx val="3"/>
              <c:layout>
                <c:manualLayout>
                  <c:x val="-4.1662037551383181E-2"/>
                  <c:y val="-3.0570677332148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F96-46EA-A0A7-E6E2159EF9B5}"/>
                </c:ext>
              </c:extLst>
            </c:dLbl>
            <c:dLbl>
              <c:idx val="4"/>
              <c:layout>
                <c:manualLayout>
                  <c:x val="-3.749583379624491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F96-46EA-A0A7-E6E2159EF9B5}"/>
                </c:ext>
              </c:extLst>
            </c:dLbl>
            <c:dLbl>
              <c:idx val="5"/>
              <c:layout>
                <c:manualLayout>
                  <c:x val="-4.027330296633707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F96-46EA-A0A7-E6E2159EF9B5}"/>
                </c:ext>
              </c:extLst>
            </c:dLbl>
            <c:dLbl>
              <c:idx val="6"/>
              <c:layout>
                <c:manualLayout>
                  <c:x val="-3.6107099211198757E-2"/>
                  <c:y val="-3.292226789615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F96-46EA-A0A7-E6E2159EF9B5}"/>
                </c:ext>
              </c:extLst>
            </c:dLbl>
            <c:dLbl>
              <c:idx val="7"/>
              <c:layout>
                <c:manualLayout>
                  <c:x val="-1.8565186401658784E-2"/>
                  <c:y val="-4.051727745664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5AB-49F1-B17F-504925B8EDBC}"/>
                </c:ext>
              </c:extLst>
            </c:dLbl>
            <c:dLbl>
              <c:idx val="8"/>
              <c:layout>
                <c:manualLayout>
                  <c:x val="-4.177166940373226E-2"/>
                  <c:y val="-2.8600431145869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AB-49F1-B17F-504925B8EDBC}"/>
                </c:ext>
              </c:extLst>
            </c:dLbl>
            <c:dLbl>
              <c:idx val="9"/>
              <c:layout>
                <c:manualLayout>
                  <c:x val="-3.765419367947985E-2"/>
                  <c:y val="-4.0993951309079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F96-46EA-A0A7-E6E2159EF9B5}"/>
                </c:ext>
              </c:extLst>
            </c:dLbl>
            <c:dLbl>
              <c:idx val="10"/>
              <c:layout>
                <c:manualLayout>
                  <c:x val="-2.7299594964644031E-2"/>
                  <c:y val="-5.5548455492268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F96-46EA-A0A7-E6E2159EF9B5}"/>
                </c:ext>
              </c:extLst>
            </c:dLbl>
            <c:dLbl>
              <c:idx val="11"/>
              <c:layout>
                <c:manualLayout>
                  <c:x val="0"/>
                  <c:y val="2.5867496204125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13172.5</c:v>
                </c:pt>
                <c:pt idx="1">
                  <c:v>13231.463</c:v>
                </c:pt>
                <c:pt idx="2">
                  <c:v>13392.282999999999</c:v>
                </c:pt>
                <c:pt idx="3">
                  <c:v>13549.212</c:v>
                </c:pt>
                <c:pt idx="4">
                  <c:v>13288.737999999999</c:v>
                </c:pt>
                <c:pt idx="5">
                  <c:v>13254.925999999999</c:v>
                </c:pt>
                <c:pt idx="6">
                  <c:v>13618.62</c:v>
                </c:pt>
                <c:pt idx="7">
                  <c:v>13269.099</c:v>
                </c:pt>
                <c:pt idx="8">
                  <c:v>13237.618</c:v>
                </c:pt>
                <c:pt idx="9">
                  <c:v>13239.824000000001</c:v>
                </c:pt>
                <c:pt idx="10">
                  <c:v>13239.245000000001</c:v>
                </c:pt>
                <c:pt idx="11">
                  <c:v>13177.421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7D9-4852-A7F9-189A78ABE1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3.3329630041106541E-2"/>
                  <c:y val="2.8219086768136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0F96-46EA-A0A7-E6E2159EF9B5}"/>
                </c:ext>
              </c:extLst>
            </c:dLbl>
            <c:dLbl>
              <c:idx val="1"/>
              <c:layout>
                <c:manualLayout>
                  <c:x val="-2.777469170092212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0F96-46EA-A0A7-E6E2159EF9B5}"/>
                </c:ext>
              </c:extLst>
            </c:dLbl>
            <c:dLbl>
              <c:idx val="2"/>
              <c:layout>
                <c:manualLayout>
                  <c:x val="-2.3608487945783803E-2"/>
                  <c:y val="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0F96-46EA-A0A7-E6E2159EF9B5}"/>
                </c:ext>
              </c:extLst>
            </c:dLbl>
            <c:dLbl>
              <c:idx val="3"/>
              <c:layout>
                <c:manualLayout>
                  <c:x val="-3.4718364626152701E-2"/>
                  <c:y val="-2.1164315076102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0F96-46EA-A0A7-E6E2159EF9B5}"/>
                </c:ext>
              </c:extLst>
            </c:dLbl>
            <c:dLbl>
              <c:idx val="4"/>
              <c:layout>
                <c:manualLayout>
                  <c:x val="-4.5828241306521494E-2"/>
                  <c:y val="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0F96-46EA-A0A7-E6E2159EF9B5}"/>
                </c:ext>
              </c:extLst>
            </c:dLbl>
            <c:dLbl>
              <c:idx val="5"/>
              <c:layout>
                <c:manualLayout>
                  <c:x val="-2.4997222530829907E-2"/>
                  <c:y val="3.292226789615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0F96-46EA-A0A7-E6E2159EF9B5}"/>
                </c:ext>
              </c:extLst>
            </c:dLbl>
            <c:dLbl>
              <c:idx val="6"/>
              <c:layout>
                <c:manualLayout>
                  <c:x val="-4.4865867137342058E-2"/>
                  <c:y val="-1.9066954097246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E4F-4384-9248-AD721290E763}"/>
                </c:ext>
              </c:extLst>
            </c:dLbl>
            <c:dLbl>
              <c:idx val="7"/>
              <c:layout>
                <c:manualLayout>
                  <c:x val="-1.992955705584893E-2"/>
                  <c:y val="2.8250807765129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0F96-46EA-A0A7-E6E2159EF9B5}"/>
                </c:ext>
              </c:extLst>
            </c:dLbl>
            <c:dLbl>
              <c:idx val="8"/>
              <c:layout>
                <c:manualLayout>
                  <c:x val="-1.5361351740480134E-2"/>
                  <c:y val="3.3907462591893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0F96-46EA-A0A7-E6E2159EF9B5}"/>
                </c:ext>
              </c:extLst>
            </c:dLbl>
            <c:dLbl>
              <c:idx val="9"/>
              <c:layout>
                <c:manualLayout>
                  <c:x val="-1.3692434065265401E-2"/>
                  <c:y val="3.1524093329737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0F96-46EA-A0A7-E6E2159EF9B5}"/>
                </c:ext>
              </c:extLst>
            </c:dLbl>
            <c:dLbl>
              <c:idx val="10"/>
              <c:layout>
                <c:manualLayout>
                  <c:x val="-2.9163426285968328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0F96-46EA-A0A7-E6E2159EF9B5}"/>
                </c:ext>
              </c:extLst>
            </c:dLbl>
            <c:dLbl>
              <c:idx val="11"/>
              <c:layout>
                <c:manualLayout>
                  <c:x val="0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0F96-46EA-A0A7-E6E2159EF9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#,##0.0</c:formatCode>
                <c:ptCount val="12"/>
                <c:pt idx="0">
                  <c:v>13036.3</c:v>
                </c:pt>
                <c:pt idx="1">
                  <c:v>13074.518</c:v>
                </c:pt>
                <c:pt idx="2">
                  <c:v>13049.2</c:v>
                </c:pt>
                <c:pt idx="3">
                  <c:v>12779.5</c:v>
                </c:pt>
                <c:pt idx="4">
                  <c:v>12735.1</c:v>
                </c:pt>
                <c:pt idx="5">
                  <c:v>12781.5</c:v>
                </c:pt>
                <c:pt idx="6">
                  <c:v>12812.2</c:v>
                </c:pt>
                <c:pt idx="7">
                  <c:v>12835.1</c:v>
                </c:pt>
                <c:pt idx="8">
                  <c:v>13034.1</c:v>
                </c:pt>
                <c:pt idx="9">
                  <c:v>13106</c:v>
                </c:pt>
                <c:pt idx="10">
                  <c:v>12935.7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17D9-4852-A7F9-189A78AB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7675392"/>
        <c:axId val="147701760"/>
      </c:lineChart>
      <c:catAx>
        <c:axId val="14767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47701760"/>
        <c:crosses val="autoZero"/>
        <c:auto val="1"/>
        <c:lblAlgn val="ctr"/>
        <c:lblOffset val="100"/>
        <c:noMultiLvlLbl val="0"/>
      </c:catAx>
      <c:valAx>
        <c:axId val="147701760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14767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336460200074387E-3"/>
          <c:y val="2.1882512541283379E-2"/>
          <c:w val="0.99539906193997774"/>
          <c:h val="0.8391133734314900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рік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0273302966337084E-2"/>
                  <c:y val="4.7031811280228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2CA-4D0A-9902-7DE7BDDBCF70}"/>
                </c:ext>
              </c:extLst>
            </c:dLbl>
            <c:dLbl>
              <c:idx val="1"/>
              <c:layout>
                <c:manualLayout>
                  <c:x val="-3.144578138660923E-2"/>
                  <c:y val="2.8341204081902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CA-4D0A-9902-7DE7BDDBCF70}"/>
                </c:ext>
              </c:extLst>
            </c:dLbl>
            <c:dLbl>
              <c:idx val="2"/>
              <c:layout>
                <c:manualLayout>
                  <c:x val="-3.5817276341276093E-2"/>
                  <c:y val="2.77029162707680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2CA-4D0A-9902-7DE7BDDBCF70}"/>
                </c:ext>
              </c:extLst>
            </c:dLbl>
            <c:dLbl>
              <c:idx val="3"/>
              <c:layout>
                <c:manualLayout>
                  <c:x val="-3.4718364626152701E-2"/>
                  <c:y val="3.2922267896159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2CA-4D0A-9902-7DE7BDDBCF70}"/>
                </c:ext>
              </c:extLst>
            </c:dLbl>
            <c:dLbl>
              <c:idx val="4"/>
              <c:layout>
                <c:manualLayout>
                  <c:x val="-3.749583379624491E-2"/>
                  <c:y val="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2CA-4D0A-9902-7DE7BDDBCF70}"/>
                </c:ext>
              </c:extLst>
            </c:dLbl>
            <c:dLbl>
              <c:idx val="5"/>
              <c:layout>
                <c:manualLayout>
                  <c:x val="-2.4997222530829907E-2"/>
                  <c:y val="2.5867496204125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2CA-4D0A-9902-7DE7BDDBCF70}"/>
                </c:ext>
              </c:extLst>
            </c:dLbl>
            <c:dLbl>
              <c:idx val="6"/>
              <c:layout>
                <c:manualLayout>
                  <c:x val="-2.6301425445481905E-2"/>
                  <c:y val="3.3400984693919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2CA-4D0A-9902-7DE7BDDBCF70}"/>
                </c:ext>
              </c:extLst>
            </c:dLbl>
            <c:dLbl>
              <c:idx val="7"/>
              <c:layout>
                <c:manualLayout>
                  <c:x val="-1.3802814180066949E-2"/>
                  <c:y val="3.6470854235472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6B4-45D2-B5D7-203FE4B25785}"/>
                </c:ext>
              </c:extLst>
            </c:dLbl>
            <c:dLbl>
              <c:idx val="8"/>
              <c:layout>
                <c:manualLayout>
                  <c:x val="-2.9139274380141449E-2"/>
                  <c:y val="2.18825125412833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C6C-461A-8C00-1D51D2C3705F}"/>
                </c:ext>
              </c:extLst>
            </c:dLbl>
            <c:dLbl>
              <c:idx val="9"/>
              <c:layout>
                <c:manualLayout>
                  <c:x val="-4.4439506721475494E-2"/>
                  <c:y val="-2.5867496204125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2CA-4D0A-9902-7DE7BDDBCF70}"/>
                </c:ext>
              </c:extLst>
            </c:dLbl>
            <c:dLbl>
              <c:idx val="10"/>
              <c:layout>
                <c:manualLayout>
                  <c:x val="-3.8015099771522974E-2"/>
                  <c:y val="-2.810189401474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E2CA-4D0A-9902-7DE7BDDBCF70}"/>
                </c:ext>
              </c:extLst>
            </c:dLbl>
            <c:dLbl>
              <c:idx val="11"/>
              <c:layout>
                <c:manualLayout>
                  <c:x val="-7.6682301000371936E-3"/>
                  <c:y val="-2.8022060176335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10003.040999999999</c:v>
                </c:pt>
                <c:pt idx="1">
                  <c:v>10061.201999999999</c:v>
                </c:pt>
                <c:pt idx="2">
                  <c:v>10112.544</c:v>
                </c:pt>
                <c:pt idx="3">
                  <c:v>10175.290999999999</c:v>
                </c:pt>
                <c:pt idx="4">
                  <c:v>10159.174000000001</c:v>
                </c:pt>
                <c:pt idx="5">
                  <c:v>10187.628000000001</c:v>
                </c:pt>
                <c:pt idx="6">
                  <c:v>10199.623</c:v>
                </c:pt>
                <c:pt idx="7">
                  <c:v>10171.228999999999</c:v>
                </c:pt>
                <c:pt idx="8">
                  <c:v>10222.159</c:v>
                </c:pt>
                <c:pt idx="9">
                  <c:v>10431.203</c:v>
                </c:pt>
                <c:pt idx="10">
                  <c:v>10435.085999999999</c:v>
                </c:pt>
                <c:pt idx="11">
                  <c:v>10385.672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7D9-4852-A7F9-189A78ABE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рік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4.8605710476613724E-2"/>
                  <c:y val="-2.821908676813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2CA-4D0A-9902-7DE7BDDBCF70}"/>
                </c:ext>
              </c:extLst>
            </c:dLbl>
            <c:dLbl>
              <c:idx val="1"/>
              <c:layout>
                <c:manualLayout>
                  <c:x val="-4.6178443941011386E-2"/>
                  <c:y val="-4.5201459829699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CA-4D0A-9902-7DE7BDDBCF70}"/>
                </c:ext>
              </c:extLst>
            </c:dLbl>
            <c:dLbl>
              <c:idx val="2"/>
              <c:layout>
                <c:manualLayout>
                  <c:x val="-3.8884568381291021E-2"/>
                  <c:y val="2.8219086768136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2CA-4D0A-9902-7DE7BDDBCF70}"/>
                </c:ext>
              </c:extLst>
            </c:dLbl>
            <c:dLbl>
              <c:idx val="3"/>
              <c:layout>
                <c:manualLayout>
                  <c:x val="-4.1662037551383181E-2"/>
                  <c:y val="-2.1164315076102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CA-4D0A-9902-7DE7BDDBCF70}"/>
                </c:ext>
              </c:extLst>
            </c:dLbl>
            <c:dLbl>
              <c:idx val="4"/>
              <c:layout>
                <c:manualLayout>
                  <c:x val="-3.749583379624491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2CA-4D0A-9902-7DE7BDDBCF70}"/>
                </c:ext>
              </c:extLst>
            </c:dLbl>
            <c:dLbl>
              <c:idx val="5"/>
              <c:layout>
                <c:manualLayout>
                  <c:x val="-3.1940895456060436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2CA-4D0A-9902-7DE7BDDBCF70}"/>
                </c:ext>
              </c:extLst>
            </c:dLbl>
            <c:dLbl>
              <c:idx val="6"/>
              <c:layout>
                <c:manualLayout>
                  <c:x val="-3.6107099211198757E-2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2CA-4D0A-9902-7DE7BDDBCF70}"/>
                </c:ext>
              </c:extLst>
            </c:dLbl>
            <c:dLbl>
              <c:idx val="7"/>
              <c:layout>
                <c:manualLayout>
                  <c:x val="-4.5828241306521494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2CA-4D0A-9902-7DE7BDDBCF70}"/>
                </c:ext>
              </c:extLst>
            </c:dLbl>
            <c:dLbl>
              <c:idx val="8"/>
              <c:layout>
                <c:manualLayout>
                  <c:x val="-5.6938117986890344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2CA-4D0A-9902-7DE7BDDBCF70}"/>
                </c:ext>
              </c:extLst>
            </c:dLbl>
            <c:dLbl>
              <c:idx val="9"/>
              <c:layout>
                <c:manualLayout>
                  <c:x val="-4.4439506721475494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2CA-4D0A-9902-7DE7BDDBCF70}"/>
                </c:ext>
              </c:extLst>
            </c:dLbl>
            <c:dLbl>
              <c:idx val="10"/>
              <c:layout>
                <c:manualLayout>
                  <c:x val="-2.4997222530830008E-2"/>
                  <c:y val="-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2CA-4D0A-9902-7DE7BDDBCF70}"/>
                </c:ext>
              </c:extLst>
            </c:dLbl>
            <c:dLbl>
              <c:idx val="11"/>
              <c:layout>
                <c:manualLayout>
                  <c:x val="-1.3887345850461059E-3"/>
                  <c:y val="-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10242.735000000001</c:v>
                </c:pt>
                <c:pt idx="1">
                  <c:v>10288.263999999999</c:v>
                </c:pt>
                <c:pt idx="2">
                  <c:v>10445.614</c:v>
                </c:pt>
                <c:pt idx="3">
                  <c:v>10600.166999999999</c:v>
                </c:pt>
                <c:pt idx="4">
                  <c:v>10345.162</c:v>
                </c:pt>
                <c:pt idx="5">
                  <c:v>10316.382</c:v>
                </c:pt>
                <c:pt idx="6">
                  <c:v>10484.971</c:v>
                </c:pt>
                <c:pt idx="7">
                  <c:v>10320.924999999999</c:v>
                </c:pt>
                <c:pt idx="8">
                  <c:v>10312.934999999999</c:v>
                </c:pt>
                <c:pt idx="9">
                  <c:v>10325.749</c:v>
                </c:pt>
                <c:pt idx="10">
                  <c:v>10308.987999999999</c:v>
                </c:pt>
                <c:pt idx="11">
                  <c:v>10263.133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7D9-4852-A7F9-189A78ABE1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рік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pPr>
              <a:solidFill>
                <a:schemeClr val="bg1">
                  <a:lumMod val="50000"/>
                </a:schemeClr>
              </a:solidFill>
            </c:spPr>
          </c:marker>
          <c:dLbls>
            <c:dLbl>
              <c:idx val="0"/>
              <c:layout>
                <c:manualLayout>
                  <c:x val="-4.0273302966337084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2CA-4D0A-9902-7DE7BDDBCF70}"/>
                </c:ext>
              </c:extLst>
            </c:dLbl>
            <c:dLbl>
              <c:idx val="1"/>
              <c:layout>
                <c:manualLayout>
                  <c:x val="-2.9308337720929559E-2"/>
                  <c:y val="-2.0009767679701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2CA-4D0A-9902-7DE7BDDBCF70}"/>
                </c:ext>
              </c:extLst>
            </c:dLbl>
            <c:dLbl>
              <c:idx val="2"/>
              <c:layout>
                <c:manualLayout>
                  <c:x val="-4.2881708795641037E-2"/>
                  <c:y val="-4.9745096488861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2CA-4D0A-9902-7DE7BDDBCF70}"/>
                </c:ext>
              </c:extLst>
            </c:dLbl>
            <c:dLbl>
              <c:idx val="3"/>
              <c:layout>
                <c:manualLayout>
                  <c:x val="-1.2269168160059509E-2"/>
                  <c:y val="-3.1608073670742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7F-464C-896D-A9A4315B3232}"/>
                </c:ext>
              </c:extLst>
            </c:dLbl>
            <c:dLbl>
              <c:idx val="4"/>
              <c:layout>
                <c:manualLayout>
                  <c:x val="-2.3608487945783803E-2"/>
                  <c:y val="-4.232863015220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2CA-4D0A-9902-7DE7BDDBCF70}"/>
                </c:ext>
              </c:extLst>
            </c:dLbl>
            <c:dLbl>
              <c:idx val="5"/>
              <c:layout>
                <c:manualLayout>
                  <c:x val="-3.9874796520193406E-2"/>
                  <c:y val="-3.40394639531074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8C-4B0A-BB7F-E3F3DAA5997E}"/>
                </c:ext>
              </c:extLst>
            </c:dLbl>
            <c:dLbl>
              <c:idx val="6"/>
              <c:layout>
                <c:manualLayout>
                  <c:x val="-2.6071982340126573E-2"/>
                  <c:y val="5.10591959296612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48C-4B0A-BB7F-E3F3DAA5997E}"/>
                </c:ext>
              </c:extLst>
            </c:dLbl>
            <c:dLbl>
              <c:idx val="7"/>
              <c:layout>
                <c:manualLayout>
                  <c:x val="-2.2219753360737799E-2"/>
                  <c:y val="-3.5273858460171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2CA-4D0A-9902-7DE7BDDBCF70}"/>
                </c:ext>
              </c:extLst>
            </c:dLbl>
            <c:dLbl>
              <c:idx val="8"/>
              <c:layout>
                <c:manualLayout>
                  <c:x val="-3.3329630041106645E-2"/>
                  <c:y val="-1.41095433840684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2CA-4D0A-9902-7DE7BDDBCF70}"/>
                </c:ext>
              </c:extLst>
            </c:dLbl>
            <c:dLbl>
              <c:idx val="9"/>
              <c:layout>
                <c:manualLayout>
                  <c:x val="-1.8427904145916153E-2"/>
                  <c:y val="3.95407237770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2CA-4D0A-9902-7DE7BDDBCF70}"/>
                </c:ext>
              </c:extLst>
            </c:dLbl>
            <c:dLbl>
              <c:idx val="10"/>
              <c:layout>
                <c:manualLayout>
                  <c:x val="-2.3608487945783903E-2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2CA-4D0A-9902-7DE7BDDBCF70}"/>
                </c:ext>
              </c:extLst>
            </c:dLbl>
            <c:dLbl>
              <c:idx val="11"/>
              <c:layout>
                <c:manualLayout>
                  <c:x val="0"/>
                  <c:y val="-2.5867496204125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2CA-4D0A-9902-7DE7BDDBCF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Лист1!$D$2:$D$13</c:f>
              <c:numCache>
                <c:formatCode>#,##0.0</c:formatCode>
                <c:ptCount val="12"/>
                <c:pt idx="0">
                  <c:v>10109.879999999999</c:v>
                </c:pt>
                <c:pt idx="1">
                  <c:v>10151.286</c:v>
                </c:pt>
                <c:pt idx="2">
                  <c:v>10132.4</c:v>
                </c:pt>
                <c:pt idx="3">
                  <c:v>9873.5</c:v>
                </c:pt>
                <c:pt idx="4">
                  <c:v>9833.7999999999993</c:v>
                </c:pt>
                <c:pt idx="5">
                  <c:v>9892.9</c:v>
                </c:pt>
                <c:pt idx="6">
                  <c:v>9920.6</c:v>
                </c:pt>
                <c:pt idx="7">
                  <c:v>9926.7999999999993</c:v>
                </c:pt>
                <c:pt idx="8">
                  <c:v>10022.5</c:v>
                </c:pt>
                <c:pt idx="9">
                  <c:v>10223.700000000001</c:v>
                </c:pt>
                <c:pt idx="10">
                  <c:v>10065.200000000001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17D9-4852-A7F9-189A78AB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0776192"/>
        <c:axId val="120777728"/>
      </c:lineChart>
      <c:catAx>
        <c:axId val="12077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20777728"/>
        <c:crosses val="autoZero"/>
        <c:auto val="1"/>
        <c:lblAlgn val="ctr"/>
        <c:lblOffset val="100"/>
        <c:noMultiLvlLbl val="0"/>
      </c:catAx>
      <c:valAx>
        <c:axId val="120777728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12077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508605324046121E-2"/>
          <c:y val="2.7715174504420143E-2"/>
          <c:w val="0.88037561043941981"/>
          <c:h val="0.675883410985277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січень-листопад 2019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519-4969-81FA-AF37CCC7D0C4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519-4969-81FA-AF37CCC7D0C4}"/>
              </c:ext>
            </c:extLst>
          </c:dPt>
          <c:dLbls>
            <c:dLbl>
              <c:idx val="0"/>
              <c:layout>
                <c:manualLayout>
                  <c:x val="1.993727750056757E-2"/>
                  <c:y val="-2.864010187335022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19-4969-81FA-AF37CCC7D0C4}"/>
                </c:ext>
              </c:extLst>
            </c:dLbl>
            <c:dLbl>
              <c:idx val="1"/>
              <c:layout>
                <c:manualLayout>
                  <c:x val="2.4538336320119019E-2"/>
                  <c:y val="-4.2832542415922041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19-4969-81FA-AF37CCC7D0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Лист1!$B$2:$B$3</c:f>
              <c:numCache>
                <c:formatCode>_-* #,##0.0\ _₴_-;\-* #,##0.0\ _₴_-;_-* "-"??\ _₴_-;_-@_-</c:formatCode>
                <c:ptCount val="2"/>
                <c:pt idx="0">
                  <c:v>4363.6000000000004</c:v>
                </c:pt>
                <c:pt idx="1">
                  <c:v>3996.2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519-4969-81FA-AF37CCC7D0C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січень-листопад 2020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9519-4969-81FA-AF37CCC7D0C4}"/>
              </c:ext>
            </c:extLst>
          </c:dPt>
          <c:dPt>
            <c:idx val="1"/>
            <c:invertIfNegative val="0"/>
            <c:bubble3D val="0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9519-4969-81FA-AF37CCC7D0C4}"/>
              </c:ext>
            </c:extLst>
          </c:dPt>
          <c:dLbls>
            <c:dLbl>
              <c:idx val="0"/>
              <c:layout>
                <c:manualLayout>
                  <c:x val="2.1471044280104143E-2"/>
                  <c:y val="-4.066373075284181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800" b="1" i="1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519-4969-81FA-AF37CCC7D0C4}"/>
                </c:ext>
              </c:extLst>
            </c:dLbl>
            <c:dLbl>
              <c:idx val="1"/>
              <c:layout>
                <c:manualLayout>
                  <c:x val="2.6071982340126459E-2"/>
                  <c:y val="-4.5128776127546989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800" b="1" i="1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519-4969-81FA-AF37CCC7D0C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i="1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Прийнято на роботу</c:v>
                </c:pt>
                <c:pt idx="1">
                  <c:v>Припинено трудові відносини</c:v>
                </c:pt>
              </c:strCache>
            </c:strRef>
          </c:cat>
          <c:val>
            <c:numRef>
              <c:f>Лист1!$C$2:$C$3</c:f>
              <c:numCache>
                <c:formatCode>_-* #,##0.0\ _₴_-;\-* #,##0.0\ _₴_-;_-* "-"??\ _₴_-;_-@_-</c:formatCode>
                <c:ptCount val="2"/>
                <c:pt idx="0">
                  <c:v>3688.4</c:v>
                </c:pt>
                <c:pt idx="1">
                  <c:v>3553.5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9519-4969-81FA-AF37CCC7D0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78638080"/>
        <c:axId val="93577984"/>
        <c:axId val="0"/>
      </c:bar3DChart>
      <c:catAx>
        <c:axId val="786380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uk-UA"/>
          </a:p>
        </c:txPr>
        <c:crossAx val="93577984"/>
        <c:crosses val="autoZero"/>
        <c:auto val="1"/>
        <c:lblAlgn val="ctr"/>
        <c:lblOffset val="100"/>
        <c:noMultiLvlLbl val="0"/>
      </c:catAx>
      <c:valAx>
        <c:axId val="9357798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_-* #,##0.0\ _₴_-;\-* #,##0.0\ _₴_-;_-* &quot;-&quot;??\ _₴_-;_-@_-" sourceLinked="1"/>
        <c:majorTickMark val="out"/>
        <c:minorTickMark val="none"/>
        <c:tickLblPos val="nextTo"/>
        <c:crossAx val="786380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04001264816731"/>
          <c:y val="3.569241251675271E-2"/>
          <c:w val="0.70793672497927573"/>
          <c:h val="0.741251675270961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кількість підприємців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5174643036843514E-3"/>
                  <c:y val="0.217394861106502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79-4CC5-9EE0-4EDFBB9DE651}"/>
                </c:ext>
              </c:extLst>
            </c:dLbl>
            <c:dLbl>
              <c:idx val="1"/>
              <c:layout>
                <c:manualLayout>
                  <c:x val="2.7018145242729288E-4"/>
                  <c:y val="0.220396694008522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79-4CC5-9EE0-4EDFBB9DE651}"/>
                </c:ext>
              </c:extLst>
            </c:dLbl>
            <c:dLbl>
              <c:idx val="2"/>
              <c:layout>
                <c:manualLayout>
                  <c:x val="-1.0682573731123893E-7"/>
                  <c:y val="0.18306686036291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79-4CC5-9EE0-4EDFBB9DE651}"/>
                </c:ext>
              </c:extLst>
            </c:dLbl>
            <c:dLbl>
              <c:idx val="3"/>
              <c:layout>
                <c:manualLayout>
                  <c:x val="4.0700605915582029E-3"/>
                  <c:y val="0.167439201551445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79-4CC5-9EE0-4EDFBB9DE651}"/>
                </c:ext>
              </c:extLst>
            </c:dLbl>
            <c:dLbl>
              <c:idx val="4"/>
              <c:layout>
                <c:manualLayout>
                  <c:x val="1.6075247878267283E-3"/>
                  <c:y val="0.277365154886627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279-4CC5-9EE0-4EDFBB9DE651}"/>
                </c:ext>
              </c:extLst>
            </c:dLbl>
            <c:dLbl>
              <c:idx val="5"/>
              <c:layout>
                <c:manualLayout>
                  <c:x val="8.3567751564708997E-4"/>
                  <c:y val="0.304280297666704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279-4CC5-9EE0-4EDFBB9DE651}"/>
                </c:ext>
              </c:extLst>
            </c:dLbl>
            <c:dLbl>
              <c:idx val="6"/>
              <c:layout>
                <c:manualLayout>
                  <c:x val="-3.925460238495721E-3"/>
                  <c:y val="0.292231241993989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279-4CC5-9EE0-4EDFBB9DE651}"/>
                </c:ext>
              </c:extLst>
            </c:dLbl>
            <c:dLbl>
              <c:idx val="7"/>
              <c:layout>
                <c:manualLayout>
                  <c:x val="2.8034442400435575E-3"/>
                  <c:y val="0.300404723426945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279-4CC5-9EE0-4EDFBB9DE651}"/>
                </c:ext>
              </c:extLst>
            </c:dLbl>
            <c:dLbl>
              <c:idx val="8"/>
              <c:layout>
                <c:manualLayout>
                  <c:x val="-3.8900544003224358E-3"/>
                  <c:y val="0.29563700983669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279-4CC5-9EE0-4EDFBB9DE651}"/>
                </c:ext>
              </c:extLst>
            </c:dLbl>
            <c:dLbl>
              <c:idx val="9"/>
              <c:layout>
                <c:manualLayout>
                  <c:x val="-4.0700756338517708E-3"/>
                  <c:y val="0.358992537963149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279-4CC5-9EE0-4EDFBB9DE651}"/>
                </c:ext>
              </c:extLst>
            </c:dLbl>
            <c:dLbl>
              <c:idx val="10"/>
              <c:layout>
                <c:manualLayout>
                  <c:x val="5.1084141725082147E-3"/>
                  <c:y val="0.39928270747783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279-4CC5-9EE0-4EDFBB9DE651}"/>
                </c:ext>
              </c:extLst>
            </c:dLbl>
            <c:dLbl>
              <c:idx val="11"/>
              <c:layout>
                <c:manualLayout>
                  <c:x val="3.6679451000065327E-3"/>
                  <c:y val="0.47115536563257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279-4CC5-9EE0-4EDFBB9DE651}"/>
                </c:ext>
              </c:extLst>
            </c:dLbl>
            <c:dLbl>
              <c:idx val="12"/>
              <c:layout>
                <c:manualLayout>
                  <c:x val="-2.5751281046745293E-3"/>
                  <c:y val="0.448657955023281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9.7621950387578774E-2"/>
                      <c:h val="7.590577136998842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7279-4CC5-9EE0-4EDFBB9DE651}"/>
                </c:ext>
              </c:extLst>
            </c:dLbl>
            <c:dLbl>
              <c:idx val="13"/>
              <c:layout>
                <c:manualLayout>
                  <c:x val="-1.2666313938081671E-3"/>
                  <c:y val="0.337540783630499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279-4CC5-9EE0-4EDFBB9DE651}"/>
                </c:ext>
              </c:extLst>
            </c:dLbl>
            <c:dLbl>
              <c:idx val="14"/>
              <c:layout>
                <c:manualLayout>
                  <c:x val="-2.6170399821674258E-3"/>
                  <c:y val="0.335514866744179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279-4CC5-9EE0-4EDFBB9DE651}"/>
                </c:ext>
              </c:extLst>
            </c:dLbl>
            <c:dLbl>
              <c:idx val="15"/>
              <c:layout>
                <c:manualLayout>
                  <c:x val="3.642382815163652E-4"/>
                  <c:y val="0.47017929794017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279-4CC5-9EE0-4EDFBB9DE651}"/>
                </c:ext>
              </c:extLst>
            </c:dLbl>
            <c:dLbl>
              <c:idx val="16"/>
              <c:layout>
                <c:manualLayout>
                  <c:x val="3.7998941814245016E-3"/>
                  <c:y val="0.36508556554341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279-4CC5-9EE0-4EDFBB9DE651}"/>
                </c:ext>
              </c:extLst>
            </c:dLbl>
            <c:dLbl>
              <c:idx val="17"/>
              <c:layout>
                <c:manualLayout>
                  <c:x val="2.5332627876163342E-3"/>
                  <c:y val="0.35465454938502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279-4CC5-9EE0-4EDFBB9DE651}"/>
                </c:ext>
              </c:extLst>
            </c:dLbl>
            <c:dLbl>
              <c:idx val="18"/>
              <c:layout>
                <c:manualLayout>
                  <c:x val="0"/>
                  <c:y val="0.333792517068263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8.6802249417673699E-2"/>
                      <c:h val="6.31910958874856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7279-4CC5-9EE0-4EDFBB9DE651}"/>
                </c:ext>
              </c:extLst>
            </c:dLbl>
            <c:dLbl>
              <c:idx val="19"/>
              <c:layout>
                <c:manualLayout>
                  <c:x val="-1.1941899243164014E-3"/>
                  <c:y val="0.473218868789543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0690551926978872"/>
                      <c:h val="9.44842274908976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7279-4CC5-9EE0-4EDFBB9DE651}"/>
                </c:ext>
              </c:extLst>
            </c:dLbl>
            <c:dLbl>
              <c:idx val="20"/>
              <c:layout>
                <c:manualLayout>
                  <c:x val="2.5332627876162414E-3"/>
                  <c:y val="0.396378614018562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279-4CC5-9EE0-4EDFBB9DE651}"/>
                </c:ext>
              </c:extLst>
            </c:dLbl>
            <c:dLbl>
              <c:idx val="21"/>
              <c:layout>
                <c:manualLayout>
                  <c:x val="1.2666313938081671E-3"/>
                  <c:y val="0.400551020481916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279-4CC5-9EE0-4EDFBB9DE651}"/>
                </c:ext>
              </c:extLst>
            </c:dLbl>
            <c:dLbl>
              <c:idx val="22"/>
              <c:layout>
                <c:manualLayout>
                  <c:x val="0"/>
                  <c:y val="0.463137117432215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279-4CC5-9EE0-4EDFBB9DE651}"/>
                </c:ext>
              </c:extLst>
            </c:dLbl>
            <c:dLbl>
              <c:idx val="23"/>
              <c:layout>
                <c:manualLayout>
                  <c:x val="0"/>
                  <c:y val="0.53615423054089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279-4CC5-9EE0-4EDFBB9DE651}"/>
                </c:ext>
              </c:extLst>
            </c:dLbl>
            <c:numFmt formatCode="#,##0.0" sourceLinked="0"/>
            <c:spPr>
              <a:noFill/>
            </c:spPr>
            <c:txPr>
              <a:bodyPr rot="-5400000" vert="horz"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Лист1!$A$2:$A$24</c:f>
              <c:strCache>
                <c:ptCount val="23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 2020</c:v>
                </c:pt>
                <c:pt idx="18">
                  <c:v>липень 2020</c:v>
                </c:pt>
                <c:pt idx="19">
                  <c:v>серпень 2020</c:v>
                </c:pt>
                <c:pt idx="20">
                  <c:v>вересень 2020</c:v>
                </c:pt>
                <c:pt idx="21">
                  <c:v>жовтень 2020</c:v>
                </c:pt>
                <c:pt idx="22">
                  <c:v>листопад 2020</c:v>
                </c:pt>
              </c:strCache>
            </c:strRef>
          </c:cat>
          <c:val>
            <c:numRef>
              <c:f>Лист1!$B$2:$B$24</c:f>
              <c:numCache>
                <c:formatCode>General</c:formatCode>
                <c:ptCount val="23"/>
                <c:pt idx="0">
                  <c:v>1876</c:v>
                </c:pt>
                <c:pt idx="1">
                  <c:v>1876.4</c:v>
                </c:pt>
                <c:pt idx="2">
                  <c:v>1878.7</c:v>
                </c:pt>
                <c:pt idx="3">
                  <c:v>1888.7</c:v>
                </c:pt>
                <c:pt idx="4">
                  <c:v>1894.3</c:v>
                </c:pt>
                <c:pt idx="5">
                  <c:v>1899.6</c:v>
                </c:pt>
                <c:pt idx="6">
                  <c:v>1906.4</c:v>
                </c:pt>
                <c:pt idx="7">
                  <c:v>1911.9</c:v>
                </c:pt>
                <c:pt idx="8">
                  <c:v>1919.1</c:v>
                </c:pt>
                <c:pt idx="9">
                  <c:v>1924.6</c:v>
                </c:pt>
                <c:pt idx="10">
                  <c:v>1929.5</c:v>
                </c:pt>
                <c:pt idx="11">
                  <c:v>1926.6</c:v>
                </c:pt>
                <c:pt idx="12">
                  <c:v>1919.3</c:v>
                </c:pt>
                <c:pt idx="13">
                  <c:v>1933.9</c:v>
                </c:pt>
                <c:pt idx="14">
                  <c:v>1939.8</c:v>
                </c:pt>
                <c:pt idx="15">
                  <c:v>1935.7</c:v>
                </c:pt>
                <c:pt idx="16">
                  <c:v>1938.4</c:v>
                </c:pt>
                <c:pt idx="17">
                  <c:v>1944</c:v>
                </c:pt>
                <c:pt idx="18">
                  <c:v>1952.6</c:v>
                </c:pt>
                <c:pt idx="19">
                  <c:v>1947</c:v>
                </c:pt>
                <c:pt idx="20">
                  <c:v>1956.4</c:v>
                </c:pt>
                <c:pt idx="21">
                  <c:v>1956.1</c:v>
                </c:pt>
                <c:pt idx="22">
                  <c:v>1957.9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7072512"/>
        <c:axId val="147704832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pPr>
              <a:solidFill>
                <a:schemeClr val="accent6"/>
              </a:solidFill>
            </c:spPr>
          </c:marker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279-4CC5-9EE0-4EDFBB9DE651}"/>
                </c:ext>
              </c:extLst>
            </c:dLbl>
            <c:dLbl>
              <c:idx val="1"/>
              <c:layout>
                <c:manualLayout>
                  <c:x val="-5.1696863116573795E-2"/>
                  <c:y val="-4.9115499121757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279-4CC5-9EE0-4EDFBB9DE651}"/>
                </c:ext>
              </c:extLst>
            </c:dLbl>
            <c:dLbl>
              <c:idx val="2"/>
              <c:layout>
                <c:manualLayout>
                  <c:x val="-5.8861210840121081E-2"/>
                  <c:y val="-6.2217946247885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5.1541665935753718E-2"/>
                      <c:h val="3.940402543177340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B-7279-4CC5-9EE0-4EDFBB9DE651}"/>
                </c:ext>
              </c:extLst>
            </c:dLbl>
            <c:dLbl>
              <c:idx val="3"/>
              <c:layout>
                <c:manualLayout>
                  <c:x val="-5.4230207364873689E-2"/>
                  <c:y val="-5.1461230046169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7279-4CC5-9EE0-4EDFBB9DE651}"/>
                </c:ext>
              </c:extLst>
            </c:dLbl>
            <c:dLbl>
              <c:idx val="4"/>
              <c:layout>
                <c:manualLayout>
                  <c:x val="-3.5208807208555772E-2"/>
                  <c:y val="-5.1055332811122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7279-4CC5-9EE0-4EDFBB9DE651}"/>
                </c:ext>
              </c:extLst>
            </c:dLbl>
            <c:dLbl>
              <c:idx val="5"/>
              <c:layout>
                <c:manualLayout>
                  <c:x val="-3.8738629431037876E-2"/>
                  <c:y val="3.18405198297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7279-4CC5-9EE0-4EDFBB9DE651}"/>
                </c:ext>
              </c:extLst>
            </c:dLbl>
            <c:dLbl>
              <c:idx val="6"/>
              <c:layout>
                <c:manualLayout>
                  <c:x val="-4.560896742467211E-2"/>
                  <c:y val="-4.0072200135287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7279-4CC5-9EE0-4EDFBB9DE651}"/>
                </c:ext>
              </c:extLst>
            </c:dLbl>
            <c:dLbl>
              <c:idx val="7"/>
              <c:layout>
                <c:manualLayout>
                  <c:x val="-4.2092667091570724E-2"/>
                  <c:y val="2.2178794479938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7279-4CC5-9EE0-4EDFBB9DE651}"/>
                </c:ext>
              </c:extLst>
            </c:dLbl>
            <c:dLbl>
              <c:idx val="8"/>
              <c:layout>
                <c:manualLayout>
                  <c:x val="-4.4884023607513396E-2"/>
                  <c:y val="-5.51522756261962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7279-4CC5-9EE0-4EDFBB9DE651}"/>
                </c:ext>
              </c:extLst>
            </c:dLbl>
            <c:dLbl>
              <c:idx val="9"/>
              <c:layout>
                <c:manualLayout>
                  <c:x val="-3.6732273412115948E-2"/>
                  <c:y val="-3.99305140497750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7279-4CC5-9EE0-4EDFBB9DE651}"/>
                </c:ext>
              </c:extLst>
            </c:dLbl>
            <c:dLbl>
              <c:idx val="10"/>
              <c:layout>
                <c:manualLayout>
                  <c:x val="-3.1385279803218799E-2"/>
                  <c:y val="-7.75907107367817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7279-4CC5-9EE0-4EDFBB9DE651}"/>
                </c:ext>
              </c:extLst>
            </c:dLbl>
            <c:dLbl>
              <c:idx val="11"/>
              <c:layout>
                <c:manualLayout>
                  <c:x val="-2.84904241409073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7279-4CC5-9EE0-4EDFBB9DE651}"/>
                </c:ext>
              </c:extLst>
            </c:dLbl>
            <c:dLbl>
              <c:idx val="12"/>
              <c:layout>
                <c:manualLayout>
                  <c:x val="-3.4199147367575934E-2"/>
                  <c:y val="-4.5896471096886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7279-4CC5-9EE0-4EDFBB9DE651}"/>
                </c:ext>
              </c:extLst>
            </c:dLbl>
            <c:dLbl>
              <c:idx val="13"/>
              <c:layout>
                <c:manualLayout>
                  <c:x val="-4.868391816113999E-2"/>
                  <c:y val="-4.230929334152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7279-4CC5-9EE0-4EDFBB9DE651}"/>
                </c:ext>
              </c:extLst>
            </c:dLbl>
            <c:dLbl>
              <c:idx val="14"/>
              <c:layout>
                <c:manualLayout>
                  <c:x val="-2.2663661152659564E-2"/>
                  <c:y val="-6.0754852836323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7279-4CC5-9EE0-4EDFBB9DE651}"/>
                </c:ext>
              </c:extLst>
            </c:dLbl>
            <c:dLbl>
              <c:idx val="15"/>
              <c:layout>
                <c:manualLayout>
                  <c:x val="-3.4125228775750062E-2"/>
                  <c:y val="-9.6070724912421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7279-4CC5-9EE0-4EDFBB9DE651}"/>
                </c:ext>
              </c:extLst>
            </c:dLbl>
            <c:dLbl>
              <c:idx val="16"/>
              <c:layout>
                <c:manualLayout>
                  <c:x val="-4.1093143646807391E-2"/>
                  <c:y val="-5.74980065506083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7279-4CC5-9EE0-4EDFBB9DE651}"/>
                </c:ext>
              </c:extLst>
            </c:dLbl>
            <c:dLbl>
              <c:idx val="17"/>
              <c:layout>
                <c:manualLayout>
                  <c:x val="-3.4199147367575934E-2"/>
                  <c:y val="-6.8844706645329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7279-4CC5-9EE0-4EDFBB9DE651}"/>
                </c:ext>
              </c:extLst>
            </c:dLbl>
            <c:dLbl>
              <c:idx val="18"/>
              <c:layout>
                <c:manualLayout>
                  <c:x val="-2.9132522057587939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7279-4CC5-9EE0-4EDFBB9DE651}"/>
                </c:ext>
              </c:extLst>
            </c:dLbl>
            <c:dLbl>
              <c:idx val="19"/>
              <c:layout>
                <c:manualLayout>
                  <c:x val="-3.6867979581216008E-2"/>
                  <c:y val="-8.6851285159595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7279-4CC5-9EE0-4EDFBB9DE651}"/>
                </c:ext>
              </c:extLst>
            </c:dLbl>
            <c:dLbl>
              <c:idx val="20"/>
              <c:layout>
                <c:manualLayout>
                  <c:x val="-3.5465679026628776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7279-4CC5-9EE0-4EDFBB9DE651}"/>
                </c:ext>
              </c:extLst>
            </c:dLbl>
            <c:dLbl>
              <c:idx val="21"/>
              <c:layout>
                <c:manualLayout>
                  <c:x val="-3.166578484520427E-2"/>
                  <c:y val="-4.172406463353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CFB-4F13-85A0-E3FBE6019494}"/>
                </c:ext>
              </c:extLst>
            </c:dLbl>
            <c:dLbl>
              <c:idx val="22"/>
              <c:layout>
                <c:manualLayout>
                  <c:x val="-4.544499928857796E-2"/>
                  <c:y val="-5.91455028203617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7279-4CC5-9EE0-4EDFBB9DE651}"/>
                </c:ext>
              </c:extLst>
            </c:dLbl>
            <c:dLbl>
              <c:idx val="23"/>
              <c:layout>
                <c:manualLayout>
                  <c:x val="-1.7732839513314339E-2"/>
                  <c:y val="-5.841369048694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7279-4CC5-9EE0-4EDFBB9DE6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Лист1!$A$2:$A$24</c:f>
              <c:strCache>
                <c:ptCount val="23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 2020</c:v>
                </c:pt>
                <c:pt idx="18">
                  <c:v>липень 2020</c:v>
                </c:pt>
                <c:pt idx="19">
                  <c:v>серпень 2020</c:v>
                </c:pt>
                <c:pt idx="20">
                  <c:v>вересень 2020</c:v>
                </c:pt>
                <c:pt idx="21">
                  <c:v>жовтень 2020</c:v>
                </c:pt>
                <c:pt idx="22">
                  <c:v>листопад 2020</c:v>
                </c:pt>
              </c:strCache>
            </c:strRef>
          </c:cat>
          <c:val>
            <c:numRef>
              <c:f>Лист1!$C$2:$C$24</c:f>
              <c:numCache>
                <c:formatCode>0.0</c:formatCode>
                <c:ptCount val="23"/>
                <c:pt idx="0">
                  <c:v>99.7</c:v>
                </c:pt>
                <c:pt idx="1">
                  <c:v>100.02132196162049</c:v>
                </c:pt>
                <c:pt idx="2">
                  <c:v>100.12257514389256</c:v>
                </c:pt>
                <c:pt idx="3">
                  <c:v>100.5322829616224</c:v>
                </c:pt>
                <c:pt idx="4">
                  <c:v>100.29650023825911</c:v>
                </c:pt>
                <c:pt idx="5">
                  <c:v>100.27978672860687</c:v>
                </c:pt>
                <c:pt idx="6">
                  <c:v>100.35797009896821</c:v>
                </c:pt>
                <c:pt idx="7">
                  <c:v>100.28850188837599</c:v>
                </c:pt>
                <c:pt idx="8">
                  <c:v>100.37658873372037</c:v>
                </c:pt>
                <c:pt idx="9">
                  <c:v>100.2865926736491</c:v>
                </c:pt>
                <c:pt idx="10">
                  <c:v>100.2545983581004</c:v>
                </c:pt>
                <c:pt idx="11">
                  <c:v>99.849701995335565</c:v>
                </c:pt>
                <c:pt idx="12">
                  <c:v>99.621094155507123</c:v>
                </c:pt>
                <c:pt idx="13">
                  <c:v>100.76069400302194</c:v>
                </c:pt>
                <c:pt idx="14">
                  <c:v>100.30508299291587</c:v>
                </c:pt>
                <c:pt idx="15">
                  <c:v>99.788638003917924</c:v>
                </c:pt>
                <c:pt idx="16">
                  <c:v>100.1394844242393</c:v>
                </c:pt>
                <c:pt idx="17">
                  <c:v>100.28889806025587</c:v>
                </c:pt>
                <c:pt idx="18">
                  <c:v>100.44238683127571</c:v>
                </c:pt>
                <c:pt idx="19">
                  <c:v>99.713202908941938</c:v>
                </c:pt>
                <c:pt idx="20">
                  <c:v>100.48279404211608</c:v>
                </c:pt>
                <c:pt idx="21">
                  <c:v>99.984665712533214</c:v>
                </c:pt>
                <c:pt idx="22">
                  <c:v>100.09201983538676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30-7279-4CC5-9EE0-4EDFBB9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4519808"/>
        <c:axId val="154518272"/>
      </c:lineChart>
      <c:catAx>
        <c:axId val="127072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i="1" baseline="0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  <c:crossAx val="147704832"/>
        <c:crosses val="autoZero"/>
        <c:auto val="1"/>
        <c:lblAlgn val="ctr"/>
        <c:lblOffset val="100"/>
        <c:noMultiLvlLbl val="0"/>
      </c:catAx>
      <c:valAx>
        <c:axId val="147704832"/>
        <c:scaling>
          <c:orientation val="minMax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200" i="1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  <c:crossAx val="127072512"/>
        <c:crosses val="autoZero"/>
        <c:crossBetween val="between"/>
      </c:valAx>
      <c:valAx>
        <c:axId val="154518272"/>
        <c:scaling>
          <c:orientation val="minMax"/>
        </c:scaling>
        <c:delete val="0"/>
        <c:axPos val="r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200" i="1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  <c:crossAx val="154519808"/>
        <c:crosses val="max"/>
        <c:crossBetween val="between"/>
      </c:valAx>
      <c:catAx>
        <c:axId val="1545198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4518272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b"/>
      <c:layout>
        <c:manualLayout>
          <c:xMode val="edge"/>
          <c:yMode val="edge"/>
          <c:x val="0.17457152741807463"/>
          <c:y val="0.9218385017698455"/>
          <c:w val="0.52210026711129753"/>
          <c:h val="6.1964106660441387E-2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621713529414603E-2"/>
          <c:y val="0"/>
          <c:w val="0.82325587012071122"/>
          <c:h val="0.9101879305077214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чисельність осіб, яким нараховано з/п менше мінімальної грн.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5.5068801312632108E-3"/>
                  <c:y val="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58-4761-993A-E6BAA320F1CC}"/>
                </c:ext>
              </c:extLst>
            </c:dLbl>
            <c:dLbl>
              <c:idx val="1"/>
              <c:layout>
                <c:manualLayout>
                  <c:x val="1.23904802953421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58-4761-993A-E6BAA320F1CC}"/>
                </c:ext>
              </c:extLst>
            </c:dLbl>
            <c:dLbl>
              <c:idx val="2"/>
              <c:layout>
                <c:manualLayout>
                  <c:x val="1.1013760262526423E-2"/>
                  <c:y val="-2.261144773087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листопад 2019</c:v>
                </c:pt>
                <c:pt idx="1">
                  <c:v>грудень 2019</c:v>
                </c:pt>
                <c:pt idx="2">
                  <c:v>листопад 2020</c:v>
                </c:pt>
              </c:strCache>
            </c:strRef>
          </c:cat>
          <c:val>
            <c:numRef>
              <c:f>Лист1!$B$2:$B$4</c:f>
              <c:numCache>
                <c:formatCode>_-* #,##0.0\ _₴_-;\-* #,##0.0\ _₴_-;_-* "-"??\ _₴_-;_-@_-</c:formatCode>
                <c:ptCount val="3"/>
                <c:pt idx="0">
                  <c:v>988.4</c:v>
                </c:pt>
                <c:pt idx="1">
                  <c:v>895</c:v>
                </c:pt>
                <c:pt idx="2">
                  <c:v>1291.5999999999999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E58-4761-993A-E6BAA320F1C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чисельність осіб, яким нараховано з/п  мінімальну 4173,0 /4723,0/5000,0 грн.</c:v>
                </c:pt>
              </c:strCache>
            </c:strRef>
          </c:tx>
          <c:spPr>
            <a:solidFill>
              <a:srgbClr val="CC3300"/>
            </a:solidFill>
          </c:spPr>
          <c:invertIfNegative val="0"/>
          <c:dLbls>
            <c:dLbl>
              <c:idx val="0"/>
              <c:layout>
                <c:manualLayout>
                  <c:x val="1.78973604266054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E58-4761-993A-E6BAA320F1CC}"/>
                </c:ext>
              </c:extLst>
            </c:dLbl>
            <c:dLbl>
              <c:idx val="1"/>
              <c:layout>
                <c:manualLayout>
                  <c:x val="1.207667747061915E-2"/>
                  <c:y val="-1.130082768581268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58-4761-993A-E6BAA320F1CC}"/>
                </c:ext>
              </c:extLst>
            </c:dLbl>
            <c:dLbl>
              <c:idx val="2"/>
              <c:layout>
                <c:manualLayout>
                  <c:x val="1.3767200328158025E-2"/>
                  <c:y val="-4.52228954617577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листопад 2019</c:v>
                </c:pt>
                <c:pt idx="1">
                  <c:v>грудень 2019</c:v>
                </c:pt>
                <c:pt idx="2">
                  <c:v>листопад 2020</c:v>
                </c:pt>
              </c:strCache>
            </c:strRef>
          </c:cat>
          <c:val>
            <c:numRef>
              <c:f>Лист1!$C$2:$C$4</c:f>
              <c:numCache>
                <c:formatCode>_-* #,##0.0\ _₴_-;\-* #,##0.0\ _₴_-;_-* "-"??\ _₴_-;_-@_-</c:formatCode>
                <c:ptCount val="3"/>
                <c:pt idx="0">
                  <c:v>463.6</c:v>
                </c:pt>
                <c:pt idx="1">
                  <c:v>357.1</c:v>
                </c:pt>
                <c:pt idx="2">
                  <c:v>773.9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DE58-4761-993A-E6BAA320F1C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чисельність осіб, яким нараховано з/п від 4172,01/4723,01/5000,01 грн. до 3–х мін. з/п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478096059068444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E58-4761-993A-E6BAA320F1CC}"/>
                </c:ext>
              </c:extLst>
            </c:dLbl>
            <c:dLbl>
              <c:idx val="1"/>
              <c:layout>
                <c:manualLayout>
                  <c:x val="2.47809605906844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E58-4761-993A-E6BAA320F1CC}"/>
                </c:ext>
              </c:extLst>
            </c:dLbl>
            <c:dLbl>
              <c:idx val="2"/>
              <c:layout>
                <c:manualLayout>
                  <c:x val="2.3404240557868636E-2"/>
                  <c:y val="-4.0700605915582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E58-4761-993A-E6BAA320F1C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листопад 2019</c:v>
                </c:pt>
                <c:pt idx="1">
                  <c:v>грудень 2019</c:v>
                </c:pt>
                <c:pt idx="2">
                  <c:v>листопад 2020</c:v>
                </c:pt>
              </c:strCache>
            </c:strRef>
          </c:cat>
          <c:val>
            <c:numRef>
              <c:f>Лист1!$D$2:$D$4</c:f>
              <c:numCache>
                <c:formatCode>_-* #,##0.0\ _₴_-;\-* #,##0.0\ _₴_-;_-* "-"??\ _₴_-;_-@_-</c:formatCode>
                <c:ptCount val="3"/>
                <c:pt idx="0">
                  <c:v>6429.2</c:v>
                </c:pt>
                <c:pt idx="1">
                  <c:v>6082.9</c:v>
                </c:pt>
                <c:pt idx="2">
                  <c:v>5917.5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DE58-4761-993A-E6BAA320F1C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78973604266054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E58-4761-993A-E6BAA320F1CC}"/>
                </c:ext>
              </c:extLst>
            </c:dLbl>
            <c:dLbl>
              <c:idx val="1"/>
              <c:layout>
                <c:manualLayout>
                  <c:x val="1.23904802953421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E58-4761-993A-E6BAA320F1CC}"/>
                </c:ext>
              </c:extLst>
            </c:dLbl>
            <c:dLbl>
              <c:idx val="2"/>
              <c:layout>
                <c:manualLayout>
                  <c:x val="1.927408045942123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E58-4761-993A-E6BAA320F1CC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E58-4761-993A-E6BAA320F1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листопад 2019</c:v>
                </c:pt>
                <c:pt idx="1">
                  <c:v>грудень 2019</c:v>
                </c:pt>
                <c:pt idx="2">
                  <c:v>листопад 2020</c:v>
                </c:pt>
              </c:strCache>
            </c:strRef>
          </c:cat>
          <c:val>
            <c:numRef>
              <c:f>Лист1!$E$2:$E$4</c:f>
              <c:numCache>
                <c:formatCode>_-* #,##0.0\ _₴_-;\-* #,##0.0\ _₴_-;_-* "-"??\ _₴_-;_-@_-</c:formatCode>
                <c:ptCount val="3"/>
                <c:pt idx="0">
                  <c:v>2427.8000000000002</c:v>
                </c:pt>
                <c:pt idx="1">
                  <c:v>2928.1</c:v>
                </c:pt>
                <c:pt idx="2">
                  <c:v>2082.1999999999998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DE58-4761-993A-E6BAA320F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70503040"/>
        <c:axId val="70508928"/>
        <c:axId val="0"/>
      </c:bar3DChart>
      <c:catAx>
        <c:axId val="70503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  <c:crossAx val="70508928"/>
        <c:crosses val="autoZero"/>
        <c:auto val="1"/>
        <c:lblAlgn val="ctr"/>
        <c:lblOffset val="100"/>
        <c:noMultiLvlLbl val="0"/>
      </c:catAx>
      <c:valAx>
        <c:axId val="70508928"/>
        <c:scaling>
          <c:orientation val="minMax"/>
          <c:max val="1.2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705030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354656245924368"/>
          <c:y val="7.5368014665037231E-2"/>
          <c:w val="0.23401389554966034"/>
          <c:h val="0.70497936126755134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1118079374435031"/>
          <c:y val="1.3566877433822351E-2"/>
          <c:w val="0.59594407206883326"/>
          <c:h val="0.848752136774579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листопад 2019 року (10 309,0 тис. осіб)</c:v>
                </c:pt>
              </c:strCache>
            </c:strRef>
          </c:tx>
          <c:spPr>
            <a:solidFill>
              <a:srgbClr val="7FD13B">
                <a:lumMod val="60000"/>
                <a:lumOff val="4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понад  макс. велич. на яку нараховується ЄСВ  (62595,01/70845,01/75000,01)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мін з/п до 10 000,00 грн.</c:v>
                </c:pt>
                <c:pt idx="4">
                  <c:v>≤ мін з/п (4173/4723/5000)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59.7</c:v>
                </c:pt>
                <c:pt idx="1">
                  <c:v>825.2</c:v>
                </c:pt>
                <c:pt idx="2">
                  <c:v>2611.6999999999998</c:v>
                </c:pt>
                <c:pt idx="3">
                  <c:v>5360.4</c:v>
                </c:pt>
                <c:pt idx="4">
                  <c:v>1452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1E7-490E-82BB-8886EA69E1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грудень 2019 року (10 236,1 тис. осіб)</c:v>
                </c:pt>
              </c:strCache>
            </c:strRef>
          </c:tx>
          <c:spPr>
            <a:solidFill>
              <a:srgbClr val="D6ECFF">
                <a:lumMod val="75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понад  макс. велич. на яку нараховується ЄСВ  (62595,01/70845,01/75000,01)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мін з/п до 10 000,00 грн.</c:v>
                </c:pt>
                <c:pt idx="4">
                  <c:v>≤ мін з/п (4173/4723/5000)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95.7</c:v>
                </c:pt>
                <c:pt idx="1">
                  <c:v>1150.3</c:v>
                </c:pt>
                <c:pt idx="2">
                  <c:v>2682.4</c:v>
                </c:pt>
                <c:pt idx="3">
                  <c:v>5082.6000000000004</c:v>
                </c:pt>
                <c:pt idx="4">
                  <c:v>1252.0999999999999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1E7-490E-82BB-8886EA69E14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листопад 2020 року (10 065,2 тис. осіб)</c:v>
                </c:pt>
              </c:strCache>
            </c:strRef>
          </c:tx>
          <c:spPr>
            <a:solidFill>
              <a:srgbClr val="FEB80A">
                <a:lumMod val="60000"/>
                <a:lumOff val="40000"/>
              </a:srgbClr>
            </a:solidFill>
          </c:spPr>
          <c:invertIfNegative val="0"/>
          <c:dLbls>
            <c:dLbl>
              <c:idx val="5"/>
              <c:layout>
                <c:manualLayout>
                  <c:x val="1.9393515257886306E-2"/>
                  <c:y val="-8.33703138662556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41-45F4-AC84-E969540719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понад  макс. велич. на яку нараховується ЄСВ  (62595,01/70845,01/75000,01)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мін з/п до 10 000,00 грн.</c:v>
                </c:pt>
                <c:pt idx="4">
                  <c:v>≤ мін з/п (4173/4723/5000)</c:v>
                </c:pt>
              </c:strCache>
            </c:strRef>
          </c:cat>
          <c:val>
            <c:numRef>
              <c:f>Лист1!$D$2:$D$6</c:f>
              <c:numCache>
                <c:formatCode>#,##0.0</c:formatCode>
                <c:ptCount val="5"/>
                <c:pt idx="0">
                  <c:v>56</c:v>
                </c:pt>
                <c:pt idx="1">
                  <c:v>1077.3</c:v>
                </c:pt>
                <c:pt idx="2">
                  <c:v>2862.5</c:v>
                </c:pt>
                <c:pt idx="3">
                  <c:v>4003.8</c:v>
                </c:pt>
                <c:pt idx="4">
                  <c:v>2065.6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1E7-490E-82BB-8886EA69E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8628992"/>
        <c:axId val="148630528"/>
      </c:barChart>
      <c:catAx>
        <c:axId val="1486289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  <c:crossAx val="148630528"/>
        <c:crosses val="autoZero"/>
        <c:auto val="1"/>
        <c:lblAlgn val="ctr"/>
        <c:lblOffset val="100"/>
        <c:tickLblSkip val="1"/>
        <c:noMultiLvlLbl val="0"/>
      </c:catAx>
      <c:valAx>
        <c:axId val="14863052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  <c:crossAx val="148628992"/>
        <c:crosses val="autoZero"/>
        <c:crossBetween val="between"/>
        <c:majorUnit val="6000"/>
      </c:valAx>
      <c:spPr>
        <a:ln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</c:legendEntry>
      <c:legendEntry>
        <c:idx val="2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</c:legendEntry>
      <c:layout>
        <c:manualLayout>
          <c:xMode val="edge"/>
          <c:yMode val="edge"/>
          <c:x val="0"/>
          <c:y val="0.89367260865244968"/>
          <c:w val="0.92910972093953181"/>
          <c:h val="0.10632739134755036"/>
        </c:manualLayout>
      </c:layout>
      <c:overlay val="0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1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  <c:spPr>
        <a:noFill/>
        <a:ln w="25393">
          <a:noFill/>
        </a:ln>
      </c:spPr>
    </c:sideWall>
    <c:backWall>
      <c:thickness val="0"/>
      <c:spPr>
        <a:noFill/>
        <a:ln w="25393">
          <a:noFill/>
        </a:ln>
      </c:spPr>
    </c:backWall>
    <c:plotArea>
      <c:layout>
        <c:manualLayout>
          <c:layoutTarget val="inner"/>
          <c:xMode val="edge"/>
          <c:yMode val="edge"/>
          <c:x val="2.3496840211321025E-2"/>
          <c:y val="2.5296253110007876E-2"/>
          <c:w val="0.96870867745108602"/>
          <c:h val="0.744444866036065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листопад 2020 року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rgbClr val="D4F50B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05F-4C78-8C56-63119B1B04CE}"/>
              </c:ext>
            </c:extLst>
          </c:dPt>
          <c:dPt>
            <c:idx val="1"/>
            <c:bubble3D val="0"/>
            <c:spPr>
              <a:solidFill>
                <a:srgbClr val="99FFCC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05F-4C78-8C56-63119B1B04CE}"/>
              </c:ext>
            </c:extLst>
          </c:dPt>
          <c:dPt>
            <c:idx val="2"/>
            <c:bubble3D val="0"/>
            <c:spPr>
              <a:solidFill>
                <a:srgbClr val="0099CC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05F-4C78-8C56-63119B1B04CE}"/>
              </c:ext>
            </c:extLst>
          </c:dPt>
          <c:dPt>
            <c:idx val="3"/>
            <c:bubble3D val="0"/>
            <c:spPr>
              <a:solidFill>
                <a:srgbClr val="6699FF"/>
              </a:solidFill>
              <a:ln>
                <a:solidFill>
                  <a:srgbClr val="ACE5F2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05F-4C78-8C56-63119B1B04CE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5F-4C78-8C56-63119B1B04CE}"/>
                </c:ext>
              </c:extLst>
            </c:dLbl>
            <c:dLbl>
              <c:idx val="1"/>
              <c:layout>
                <c:manualLayout>
                  <c:x val="-3.0260219136683621E-2"/>
                  <c:y val="-3.29467769930249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5F-4C78-8C56-63119B1B04CE}"/>
                </c:ext>
              </c:extLst>
            </c:dLbl>
            <c:dLbl>
              <c:idx val="2"/>
              <c:layout>
                <c:manualLayout>
                  <c:x val="0.10126602324617816"/>
                  <c:y val="-9.53189907738993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05F-4C78-8C56-63119B1B04CE}"/>
                </c:ext>
              </c:extLst>
            </c:dLbl>
            <c:dLbl>
              <c:idx val="3"/>
              <c:layout>
                <c:manualLayout>
                  <c:x val="0.17080300293607747"/>
                  <c:y val="-4.8354612560404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05F-4C78-8C56-63119B1B04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наймані працівники, які працювали повний робочий час</c:v>
                </c:pt>
                <c:pt idx="1">
                  <c:v>наймані працівники–особи з інвалідністю</c:v>
                </c:pt>
                <c:pt idx="2">
                  <c:v>які працювали за угодою ЦПХ</c:v>
                </c:pt>
                <c:pt idx="3">
                  <c:v>які працювали неповний робочий час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8481.4</c:v>
                </c:pt>
                <c:pt idx="1">
                  <c:v>320.80000000000109</c:v>
                </c:pt>
                <c:pt idx="2">
                  <c:v>195.6</c:v>
                </c:pt>
                <c:pt idx="3">
                  <c:v>1067.4000000000001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05F-4C78-8C56-63119B1B0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egendEntry>
        <c:idx val="0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</c:legendEntry>
      <c:legendEntry>
        <c:idx val="1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</c:legendEntry>
      <c:legendEntry>
        <c:idx val="2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</c:legendEntry>
      <c:legendEntry>
        <c:idx val="3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</c:legendEntry>
      <c:layout>
        <c:manualLayout>
          <c:xMode val="edge"/>
          <c:yMode val="edge"/>
          <c:x val="0.46122003909282638"/>
          <c:y val="0.68207245394547733"/>
          <c:w val="0.53877969384318702"/>
          <c:h val="0.317927546054523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uk-UA"/>
        </a:p>
      </c:txPr>
    </c:legend>
    <c:plotVisOnly val="1"/>
    <c:dispBlanksAs val="zero"/>
    <c:showDLblsOverMax val="1"/>
  </c:chart>
  <c:txPr>
    <a:bodyPr/>
    <a:lstStyle/>
    <a:p>
      <a:pPr>
        <a:defRPr sz="1799"/>
      </a:pPr>
      <a:endParaRPr lang="uk-UA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371349388491396"/>
          <c:y val="0.32823715571353845"/>
          <c:w val="0.47131188729613932"/>
          <c:h val="0.4552016885688194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9999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440-4771-BEBA-5BE40F479B1C}"/>
              </c:ext>
            </c:extLst>
          </c:dPt>
          <c:cat>
            <c:strRef>
              <c:f>Лист1!$A$2</c:f>
              <c:strCache>
                <c:ptCount val="1"/>
                <c:pt idx="0">
                  <c:v>здійснено доплату</c:v>
                </c:pt>
              </c:strCache>
            </c:strRef>
          </c:cat>
          <c:val>
            <c:numRef>
              <c:f>Лист1!$B$2</c:f>
              <c:numCache>
                <c:formatCode>_-* #,##0.0\ _г_р_н_._-;\-* #,##0.0\ _г_р_н_._-;_-* "-"??\ _г_р_н_._-;_-@_-</c:formatCode>
                <c:ptCount val="1"/>
                <c:pt idx="0">
                  <c:v>719.8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440-4771-BEBA-5BE40F479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567936273772668E-2"/>
          <c:y val="7.1707836914719089E-2"/>
          <c:w val="0.77872645947019448"/>
          <c:h val="0.85489521421079528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застраховані особи (наймані працівники)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2.5647745488596507E-2"/>
                  <c:y val="-8.320082430142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3EF-4BAD-A4C4-8EACCDAC5D54}"/>
                </c:ext>
              </c:extLst>
            </c:dLbl>
            <c:dLbl>
              <c:idx val="1"/>
              <c:layout>
                <c:manualLayout>
                  <c:x val="2.0350318218610632E-2"/>
                  <c:y val="-5.1497828308635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3EF-4BAD-A4C4-8EACCDAC5D54}"/>
                </c:ext>
              </c:extLst>
            </c:dLbl>
            <c:dLbl>
              <c:idx val="2"/>
              <c:layout>
                <c:manualLayout>
                  <c:x val="2.03502957113398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листопад 2019</c:v>
                </c:pt>
                <c:pt idx="1">
                  <c:v>грудень 2019</c:v>
                </c:pt>
                <c:pt idx="2">
                  <c:v>листопад 2020</c:v>
                </c:pt>
              </c:strCache>
            </c:strRef>
          </c:cat>
          <c:val>
            <c:numRef>
              <c:f>Лист1!$B$2:$B$4</c:f>
              <c:numCache>
                <c:formatCode>#,##0.0_ ;[Red]\-#,##0.0\ </c:formatCode>
                <c:ptCount val="3"/>
                <c:pt idx="0">
                  <c:v>10309</c:v>
                </c:pt>
                <c:pt idx="1">
                  <c:v>10263.1</c:v>
                </c:pt>
                <c:pt idx="2">
                  <c:v>10065.200000000001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3EF-4BAD-A4C4-8EACCDAC5D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деякі категорії застрахованих осіб</c:v>
                </c:pt>
              </c:strCache>
            </c:strRef>
          </c:tx>
          <c:spPr>
            <a:solidFill>
              <a:srgbClr val="F79646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1.6812015049711474E-2"/>
                  <c:y val="1.7856614581932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3EF-4BAD-A4C4-8EACCDAC5D54}"/>
                </c:ext>
              </c:extLst>
            </c:dLbl>
            <c:dLbl>
              <c:idx val="1"/>
              <c:layout>
                <c:manualLayout>
                  <c:x val="1.9758842137071068E-2"/>
                  <c:y val="1.14054356919181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3EF-4BAD-A4C4-8EACCDAC5D54}"/>
                </c:ext>
              </c:extLst>
            </c:dLbl>
            <c:dLbl>
              <c:idx val="2"/>
              <c:layout>
                <c:manualLayout>
                  <c:x val="1.912437469318179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листопад 2019</c:v>
                </c:pt>
                <c:pt idx="1">
                  <c:v>грудень 2019</c:v>
                </c:pt>
                <c:pt idx="2">
                  <c:v>листопад 2020</c:v>
                </c:pt>
              </c:strCache>
            </c:strRef>
          </c:cat>
          <c:val>
            <c:numRef>
              <c:f>Лист1!$C$2:$C$4</c:f>
              <c:numCache>
                <c:formatCode>#,##0.0_ ;[Red]\-#,##0.0\ </c:formatCode>
                <c:ptCount val="3"/>
                <c:pt idx="0">
                  <c:v>1232.5</c:v>
                </c:pt>
                <c:pt idx="1">
                  <c:v>1223.2</c:v>
                </c:pt>
                <c:pt idx="2">
                  <c:v>1112.3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3EF-4BAD-A4C4-8EACCDAC5D5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особи, яким нараховано грошове забезпечення</c:v>
                </c:pt>
              </c:strCache>
            </c:strRef>
          </c:tx>
          <c:spPr>
            <a:solidFill>
              <a:srgbClr val="4F81BD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2.3374235736111072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3EF-4BAD-A4C4-8EACCDAC5D54}"/>
                </c:ext>
              </c:extLst>
            </c:dLbl>
            <c:dLbl>
              <c:idx val="1"/>
              <c:layout>
                <c:manualLayout>
                  <c:x val="2.1249305214646436E-2"/>
                  <c:y val="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3EF-4BAD-A4C4-8EACCDAC5D54}"/>
                </c:ext>
              </c:extLst>
            </c:dLbl>
            <c:dLbl>
              <c:idx val="2"/>
              <c:layout>
                <c:manualLayout>
                  <c:x val="2.124930521464651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листопад 2019</c:v>
                </c:pt>
                <c:pt idx="1">
                  <c:v>грудень 2019</c:v>
                </c:pt>
                <c:pt idx="2">
                  <c:v>листопад 2020</c:v>
                </c:pt>
              </c:strCache>
            </c:strRef>
          </c:cat>
          <c:val>
            <c:numRef>
              <c:f>Лист1!$D$2:$D$4</c:f>
              <c:numCache>
                <c:formatCode>#,##0.0_ ;[Red]\-#,##0.0\ </c:formatCode>
                <c:ptCount val="3"/>
                <c:pt idx="0">
                  <c:v>419.6</c:v>
                </c:pt>
                <c:pt idx="1">
                  <c:v>409.9</c:v>
                </c:pt>
                <c:pt idx="2">
                  <c:v>408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A3EF-4BAD-A4C4-8EACCDAC5D5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фізичні особи – підприємці, які нараховують ЄСВ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2.337423573611107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3EF-4BAD-A4C4-8EACCDAC5D54}"/>
                </c:ext>
              </c:extLst>
            </c:dLbl>
            <c:dLbl>
              <c:idx val="1"/>
              <c:layout>
                <c:manualLayout>
                  <c:x val="1.9124374693181793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3EF-4BAD-A4C4-8EACCDAC5D54}"/>
                </c:ext>
              </c:extLst>
            </c:dLbl>
            <c:dLbl>
              <c:idx val="2"/>
              <c:layout>
                <c:manualLayout>
                  <c:x val="1.9124374693181793E-2"/>
                  <c:y val="-2.2433216138914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3EF-4BAD-A4C4-8EACCDAC5D54}"/>
                </c:ext>
              </c:extLst>
            </c:dLbl>
            <c:dLbl>
              <c:idx val="10"/>
              <c:layout>
                <c:manualLayout>
                  <c:x val="8.2779804026563465E-3"/>
                  <c:y val="-2.1744159324763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листопад 2019</c:v>
                </c:pt>
                <c:pt idx="1">
                  <c:v>грудень 2019</c:v>
                </c:pt>
                <c:pt idx="2">
                  <c:v>листопад 2020</c:v>
                </c:pt>
              </c:strCache>
            </c:strRef>
          </c:cat>
          <c:val>
            <c:numRef>
              <c:f>Лист1!$E$2:$E$4</c:f>
              <c:numCache>
                <c:formatCode>#,##0.0_ ;[Red]\-#,##0.0\ </c:formatCode>
                <c:ptCount val="3"/>
                <c:pt idx="0">
                  <c:v>1272.4000000000001</c:v>
                </c:pt>
                <c:pt idx="1">
                  <c:v>1275.3</c:v>
                </c:pt>
                <c:pt idx="2">
                  <c:v>1345.5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A3EF-4BAD-A4C4-8EACCDAC5D54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чисельність осіб, які заключили договір про добровільну участь</c:v>
                </c:pt>
              </c:strCache>
            </c:strRef>
          </c:tx>
          <c:spPr>
            <a:solidFill>
              <a:srgbClr val="FFFF99"/>
            </a:solidFill>
          </c:spPr>
          <c:invertIfNegative val="0"/>
          <c:dLbls>
            <c:dLbl>
              <c:idx val="0"/>
              <c:layout>
                <c:manualLayout>
                  <c:x val="2.2611439679266539E-3"/>
                  <c:y val="-4.2902613903519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3EF-4BAD-A4C4-8EACCDAC5D54}"/>
                </c:ext>
              </c:extLst>
            </c:dLbl>
            <c:dLbl>
              <c:idx val="1"/>
              <c:layout>
                <c:manualLayout>
                  <c:x val="1.8089151743413228E-2"/>
                  <c:y val="-3.6236767182336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3EF-4BAD-A4C4-8EACCDAC5D54}"/>
                </c:ext>
              </c:extLst>
            </c:dLbl>
            <c:dLbl>
              <c:idx val="2"/>
              <c:layout>
                <c:manualLayout>
                  <c:x val="3.1682187847294811E-2"/>
                  <c:y val="-3.8424436855929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3EF-4BAD-A4C4-8EACCDAC5D54}"/>
                </c:ext>
              </c:extLst>
            </c:dLbl>
            <c:dLbl>
              <c:idx val="3"/>
              <c:layout>
                <c:manualLayout>
                  <c:x val="1.3566863807559833E-2"/>
                  <c:y val="-2.2905102896215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3EF-4BAD-A4C4-8EACCDAC5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200" b="1" i="0" u="none" strike="noStrike" kern="1200" baseline="0">
                    <a:solidFill>
                      <a:prstClr val="black"/>
                    </a:solidFill>
                    <a:effectLst/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листопад 2019</c:v>
                </c:pt>
                <c:pt idx="1">
                  <c:v>грудень 2019</c:v>
                </c:pt>
                <c:pt idx="2">
                  <c:v>листопад 2020</c:v>
                </c:pt>
              </c:strCache>
            </c:strRef>
          </c:cat>
          <c:val>
            <c:numRef>
              <c:f>Лист1!$F$2:$F$4</c:f>
              <c:numCache>
                <c:formatCode>#,##0.0_ ;[Red]\-#,##0.0\ </c:formatCode>
                <c:ptCount val="3"/>
                <c:pt idx="0">
                  <c:v>5.7</c:v>
                </c:pt>
                <c:pt idx="1">
                  <c:v>5.9</c:v>
                </c:pt>
                <c:pt idx="2">
                  <c:v>4.7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5-A3EF-4BAD-A4C4-8EACCDAC5D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3268992"/>
        <c:axId val="153270528"/>
        <c:axId val="0"/>
      </c:bar3DChart>
      <c:catAx>
        <c:axId val="153268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 i="1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  <c:crossAx val="153270528"/>
        <c:crosses val="autoZero"/>
        <c:auto val="1"/>
        <c:lblAlgn val="ctr"/>
        <c:lblOffset val="100"/>
        <c:noMultiLvlLbl val="0"/>
      </c:catAx>
      <c:valAx>
        <c:axId val="153270528"/>
        <c:scaling>
          <c:orientation val="minMax"/>
        </c:scaling>
        <c:delete val="1"/>
        <c:axPos val="r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one"/>
        <c:crossAx val="153268992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75705923825051014"/>
          <c:y val="0"/>
          <c:w val="0.24294066532290062"/>
          <c:h val="0.86038713928408139"/>
        </c:manualLayout>
      </c:layout>
      <c:overlay val="0"/>
      <c:txPr>
        <a:bodyPr/>
        <a:lstStyle/>
        <a:p>
          <a:pPr>
            <a:defRPr sz="1100">
              <a:latin typeface="Times New Roman" pitchFamily="18" charset="0"/>
              <a:cs typeface="Times New Roman" pitchFamily="18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517552388745122E-2"/>
          <c:y val="2.9965211362057497E-2"/>
          <c:w val="0.88579675251006174"/>
          <c:h val="0.648082943929924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загальна чисельність ЗО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712885513036005E-2"/>
                  <c:y val="-2.5499174790485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66-43B6-A28E-C90D33C65100}"/>
                </c:ext>
              </c:extLst>
            </c:dLbl>
            <c:dLbl>
              <c:idx val="1"/>
              <c:layout>
                <c:manualLayout>
                  <c:x val="2.9502181031428824E-2"/>
                  <c:y val="-3.1873968488106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66-43B6-A28E-C90D33C65100}"/>
                </c:ext>
              </c:extLst>
            </c:dLbl>
            <c:dLbl>
              <c:idx val="2"/>
              <c:layout>
                <c:manualLayout>
                  <c:x val="3.1754921514275697E-2"/>
                  <c:y val="-3.39990670380667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66-43B6-A28E-C90D33C65100}"/>
                </c:ext>
              </c:extLst>
            </c:dLbl>
            <c:dLbl>
              <c:idx val="3"/>
              <c:layout>
                <c:manualLayout>
                  <c:x val="9.2469449866477808E-3"/>
                  <c:y val="-2.95951052292717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66-43B6-A28E-C90D33C65100}"/>
                </c:ext>
              </c:extLst>
            </c:dLbl>
            <c:dLbl>
              <c:idx val="4"/>
              <c:layout>
                <c:manualLayout>
                  <c:x val="1.2872657295985765E-3"/>
                  <c:y val="-1.06248234801220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566-43B6-A28E-C90D33C65100}"/>
                </c:ext>
              </c:extLst>
            </c:dLbl>
            <c:dLbl>
              <c:idx val="5"/>
              <c:layout>
                <c:manualLayout>
                  <c:x val="1.0345971291105529E-2"/>
                  <c:y val="-7.32850299096619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566-43B6-A28E-C90D33C65100}"/>
                </c:ext>
              </c:extLst>
            </c:dLbl>
            <c:dLbl>
              <c:idx val="6"/>
              <c:layout>
                <c:manualLayout>
                  <c:x val="4.3799877872450505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566-43B6-A28E-C90D33C65100}"/>
                </c:ext>
              </c:extLst>
            </c:dLbl>
            <c:dLbl>
              <c:idx val="8"/>
              <c:layout>
                <c:manualLayout>
                  <c:x val="9.3411229963212359E-3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566-43B6-A28E-C90D33C65100}"/>
                </c:ext>
              </c:extLst>
            </c:dLbl>
            <c:dLbl>
              <c:idx val="9"/>
              <c:layout>
                <c:manualLayout>
                  <c:x val="8.2891235929178995E-3"/>
                  <c:y val="-7.73692481290566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566-43B6-A28E-C90D33C65100}"/>
                </c:ext>
              </c:extLst>
            </c:dLbl>
            <c:dLbl>
              <c:idx val="10"/>
              <c:layout>
                <c:manualLayout>
                  <c:x val="7.1430627740470039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566-43B6-A28E-C90D33C65100}"/>
                </c:ext>
              </c:extLst>
            </c:dLbl>
            <c:dLbl>
              <c:idx val="11"/>
              <c:layout>
                <c:manualLayout>
                  <c:x val="7.7242025825192172E-3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566-43B6-A28E-C90D33C65100}"/>
                </c:ext>
              </c:extLst>
            </c:dLbl>
            <c:dLbl>
              <c:idx val="12"/>
              <c:layout>
                <c:manualLayout>
                  <c:x val="1.2873670970865363E-3"/>
                  <c:y val="-6.37479369762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566-43B6-A28E-C90D33C65100}"/>
                </c:ext>
              </c:extLst>
            </c:dLbl>
            <c:dLbl>
              <c:idx val="14"/>
              <c:layout>
                <c:manualLayout>
                  <c:x val="-1.2873670970865363E-3"/>
                  <c:y val="-1.487451862778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листопад 2019 </c:v>
                </c:pt>
                <c:pt idx="1">
                  <c:v>грудень 2019 </c:v>
                </c:pt>
                <c:pt idx="2">
                  <c:v>листопад 2020 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212393</c:v>
                </c:pt>
                <c:pt idx="1">
                  <c:v>221316</c:v>
                </c:pt>
                <c:pt idx="2">
                  <c:v>195600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D566-43B6-A28E-C90D33C6510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 т. ч. по  бюджетним установам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2747472503055217E-2"/>
                  <c:y val="-5.62077312342156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566-43B6-A28E-C90D33C65100}"/>
                </c:ext>
              </c:extLst>
            </c:dLbl>
            <c:dLbl>
              <c:idx val="1"/>
              <c:layout>
                <c:manualLayout>
                  <c:x val="2.0142557160242391E-2"/>
                  <c:y val="-2.7624106023025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566-43B6-A28E-C90D33C65100}"/>
                </c:ext>
              </c:extLst>
            </c:dLbl>
            <c:dLbl>
              <c:idx val="2"/>
              <c:layout>
                <c:manualLayout>
                  <c:x val="2.3428654762304803E-2"/>
                  <c:y val="-3.0021430015138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566-43B6-A28E-C90D33C65100}"/>
                </c:ext>
              </c:extLst>
            </c:dLbl>
            <c:dLbl>
              <c:idx val="3"/>
              <c:layout>
                <c:manualLayout>
                  <c:x val="1.45847541676229E-2"/>
                  <c:y val="-4.9009614728216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566-43B6-A28E-C90D33C65100}"/>
                </c:ext>
              </c:extLst>
            </c:dLbl>
            <c:dLbl>
              <c:idx val="4"/>
              <c:layout>
                <c:manualLayout>
                  <c:x val="8.1949531966034588E-3"/>
                  <c:y val="-2.9476811813412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566-43B6-A28E-C90D33C65100}"/>
                </c:ext>
              </c:extLst>
            </c:dLbl>
            <c:dLbl>
              <c:idx val="5"/>
              <c:layout>
                <c:manualLayout>
                  <c:x val="1.3250352556123123E-2"/>
                  <c:y val="-2.33742435579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566-43B6-A28E-C90D33C65100}"/>
                </c:ext>
              </c:extLst>
            </c:dLbl>
            <c:dLbl>
              <c:idx val="6"/>
              <c:layout>
                <c:manualLayout>
                  <c:x val="1.3250352556123123E-2"/>
                  <c:y val="-3.8384958565514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D566-43B6-A28E-C90D33C65100}"/>
                </c:ext>
              </c:extLst>
            </c:dLbl>
            <c:dLbl>
              <c:idx val="7"/>
              <c:layout>
                <c:manualLayout>
                  <c:x val="1.067556913865293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566-43B6-A28E-C90D33C65100}"/>
                </c:ext>
              </c:extLst>
            </c:dLbl>
            <c:dLbl>
              <c:idx val="8"/>
              <c:layout>
                <c:manualLayout>
                  <c:x val="1.334446142331615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566-43B6-A28E-C90D33C65100}"/>
                </c:ext>
              </c:extLst>
            </c:dLbl>
            <c:dLbl>
              <c:idx val="9"/>
              <c:layout>
                <c:manualLayout>
                  <c:x val="9.3411229963212359E-3"/>
                  <c:y val="4.5222895461757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D566-43B6-A28E-C90D33C65100}"/>
                </c:ext>
              </c:extLst>
            </c:dLbl>
            <c:dLbl>
              <c:idx val="10"/>
              <c:layout>
                <c:manualLayout>
                  <c:x val="2.001669213497408E-2"/>
                  <c:y val="-1.1305723865439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D566-43B6-A28E-C90D33C65100}"/>
                </c:ext>
              </c:extLst>
            </c:dLbl>
            <c:dLbl>
              <c:idx val="11"/>
              <c:layout>
                <c:manualLayout>
                  <c:x val="1.029893677669229E-2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566-43B6-A28E-C90D33C65100}"/>
                </c:ext>
              </c:extLst>
            </c:dLbl>
            <c:dLbl>
              <c:idx val="12"/>
              <c:layout>
                <c:manualLayout>
                  <c:x val="7.7242025825192172E-3"/>
                  <c:y val="-2.12493123254050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D566-43B6-A28E-C90D33C65100}"/>
                </c:ext>
              </c:extLst>
            </c:dLbl>
            <c:dLbl>
              <c:idx val="13"/>
              <c:layout>
                <c:manualLayout>
                  <c:x val="6.4368354854326812E-3"/>
                  <c:y val="-4.24986246508077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D566-43B6-A28E-C90D33C65100}"/>
                </c:ext>
              </c:extLst>
            </c:dLbl>
            <c:dLbl>
              <c:idx val="14"/>
              <c:layout>
                <c:manualLayout>
                  <c:x val="1.1586303873778731E-2"/>
                  <c:y val="-2.12493123254042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D566-43B6-A28E-C90D33C65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листопад 2019 </c:v>
                </c:pt>
                <c:pt idx="1">
                  <c:v>грудень 2019 </c:v>
                </c:pt>
                <c:pt idx="2">
                  <c:v>листопад 2020 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30007</c:v>
                </c:pt>
                <c:pt idx="1">
                  <c:v>38445</c:v>
                </c:pt>
                <c:pt idx="2">
                  <c:v>28378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D-D566-43B6-A28E-C90D33C65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5336064"/>
        <c:axId val="175428736"/>
        <c:axId val="0"/>
      </c:bar3DChart>
      <c:catAx>
        <c:axId val="175336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  <c:crossAx val="175428736"/>
        <c:crosses val="autoZero"/>
        <c:auto val="1"/>
        <c:lblAlgn val="ctr"/>
        <c:lblOffset val="100"/>
        <c:noMultiLvlLbl val="0"/>
      </c:catAx>
      <c:valAx>
        <c:axId val="17542873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175336064"/>
        <c:crosses val="autoZero"/>
        <c:crossBetween val="between"/>
        <c:majorUnit val="50000"/>
      </c:valAx>
    </c:plotArea>
    <c:legend>
      <c:legendPos val="r"/>
      <c:legendEntry>
        <c:idx val="0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</c:legendEntry>
      <c:layout>
        <c:manualLayout>
          <c:xMode val="edge"/>
          <c:yMode val="edge"/>
          <c:x val="0.1147441444056905"/>
          <c:y val="0.89230396756451424"/>
          <c:w val="0.81686655659509044"/>
          <c:h val="0.10769603243548576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546458279248549"/>
          <c:y val="9.1848592971979615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.346153819945955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FC-49DB-B3C6-588047370714}"/>
                </c:ext>
              </c:extLst>
            </c:dLbl>
            <c:dLbl>
              <c:idx val="1"/>
              <c:layout>
                <c:manualLayout>
                  <c:x val="1.9230769230769232E-3"/>
                  <c:y val="0.343269204779739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C-49DB-B3C6-588047370714}"/>
                </c:ext>
              </c:extLst>
            </c:dLbl>
            <c:dLbl>
              <c:idx val="2"/>
              <c:layout>
                <c:manualLayout>
                  <c:x val="3.8461538461538108E-3"/>
                  <c:y val="0.320192283450008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FC-49DB-B3C6-588047370714}"/>
                </c:ext>
              </c:extLst>
            </c:dLbl>
            <c:dLbl>
              <c:idx val="3"/>
              <c:layout>
                <c:manualLayout>
                  <c:x val="5.7692307692307696E-3"/>
                  <c:y val="0.30288459245271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FC-49DB-B3C6-588047370714}"/>
                </c:ext>
              </c:extLst>
            </c:dLbl>
            <c:dLbl>
              <c:idx val="4"/>
              <c:layout>
                <c:manualLayout>
                  <c:x val="0"/>
                  <c:y val="0.294230746954062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7FC-49DB-B3C6-588047370714}"/>
                </c:ext>
              </c:extLst>
            </c:dLbl>
            <c:dLbl>
              <c:idx val="5"/>
              <c:layout>
                <c:manualLayout>
                  <c:x val="2.9893100389975502E-3"/>
                  <c:y val="0.341244663363740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FC-49DB-B3C6-588047370714}"/>
                </c:ext>
              </c:extLst>
            </c:dLbl>
            <c:dLbl>
              <c:idx val="6"/>
              <c:layout>
                <c:manualLayout>
                  <c:x val="6.4505715145982167E-4"/>
                  <c:y val="0.321753990433864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7FC-49DB-B3C6-588047370714}"/>
                </c:ext>
              </c:extLst>
            </c:dLbl>
            <c:dLbl>
              <c:idx val="7"/>
              <c:layout>
                <c:manualLayout>
                  <c:x val="1.4947010718615807E-3"/>
                  <c:y val="0.331777273037482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FC-49DB-B3C6-588047370714}"/>
                </c:ext>
              </c:extLst>
            </c:dLbl>
            <c:dLbl>
              <c:idx val="8"/>
              <c:layout>
                <c:manualLayout>
                  <c:x val="1.4947010718615807E-3"/>
                  <c:y val="0.34007862379887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7FC-49DB-B3C6-588047370714}"/>
                </c:ext>
              </c:extLst>
            </c:dLbl>
            <c:dLbl>
              <c:idx val="9"/>
              <c:layout>
                <c:manualLayout>
                  <c:x val="2.7727394218677796E-3"/>
                  <c:y val="0.291507011016454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FC-49DB-B3C6-588047370714}"/>
                </c:ext>
              </c:extLst>
            </c:dLbl>
            <c:dLbl>
              <c:idx val="10"/>
              <c:layout>
                <c:manualLayout>
                  <c:x val="-3.617552961104067E-3"/>
                  <c:y val="0.325243980354681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7FC-49DB-B3C6-588047370714}"/>
                </c:ext>
              </c:extLst>
            </c:dLbl>
            <c:dLbl>
              <c:idx val="11"/>
              <c:layout>
                <c:manualLayout>
                  <c:x val="-2.5560767000123979E-3"/>
                  <c:y val="0.25344103437999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7FC-49DB-B3C6-588047370714}"/>
                </c:ext>
              </c:extLst>
            </c:dLbl>
            <c:dLbl>
              <c:idx val="12"/>
              <c:layout>
                <c:manualLayout>
                  <c:x val="3.6173516952223636E-3"/>
                  <c:y val="0.248232027657908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7FC-49DB-B3C6-588047370714}"/>
                </c:ext>
              </c:extLst>
            </c:dLbl>
            <c:dLbl>
              <c:idx val="13"/>
              <c:layout>
                <c:manualLayout>
                  <c:x val="-1.8446449785196183E-3"/>
                  <c:y val="0.20027150143766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7FC-49DB-B3C6-588047370714}"/>
                </c:ext>
              </c:extLst>
            </c:dLbl>
            <c:dLbl>
              <c:idx val="14"/>
              <c:layout>
                <c:manualLayout>
                  <c:x val="2.7133113764072395E-3"/>
                  <c:y val="0.25894776210069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7FC-49DB-B3C6-588047370714}"/>
                </c:ext>
              </c:extLst>
            </c:dLbl>
            <c:dLbl>
              <c:idx val="15"/>
              <c:layout>
                <c:manualLayout>
                  <c:x val="-1.196345405173862E-7"/>
                  <c:y val="0.268357000129330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7FC-49DB-B3C6-588047370714}"/>
                </c:ext>
              </c:extLst>
            </c:dLbl>
            <c:dLbl>
              <c:idx val="16"/>
              <c:layout>
                <c:manualLayout>
                  <c:x val="4.7207789644194914E-3"/>
                  <c:y val="0.220820360592279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7FC-49DB-B3C6-588047370714}"/>
                </c:ext>
              </c:extLst>
            </c:dLbl>
            <c:dLbl>
              <c:idx val="17"/>
              <c:layout>
                <c:manualLayout>
                  <c:x val="4.0700866991514326E-3"/>
                  <c:y val="0.190429854259267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7FC-49DB-B3C6-588047370714}"/>
                </c:ext>
              </c:extLst>
            </c:dLbl>
            <c:dLbl>
              <c:idx val="18"/>
              <c:layout>
                <c:manualLayout>
                  <c:x val="-3.0387173263115835E-3"/>
                  <c:y val="0.148682869039374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7FC-49DB-B3C6-588047370714}"/>
                </c:ext>
              </c:extLst>
            </c:dLbl>
            <c:dLbl>
              <c:idx val="19"/>
              <c:layout>
                <c:manualLayout>
                  <c:x val="1.9131955701722379E-3"/>
                  <c:y val="0.127493514329315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7FC-49DB-B3C6-588047370714}"/>
                </c:ext>
              </c:extLst>
            </c:dLbl>
            <c:dLbl>
              <c:idx val="20"/>
              <c:layout>
                <c:manualLayout>
                  <c:x val="0"/>
                  <c:y val="0.256403509213935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7FC-49DB-B3C6-588047370714}"/>
                </c:ext>
              </c:extLst>
            </c:dLbl>
            <c:dLbl>
              <c:idx val="21"/>
              <c:layout>
                <c:manualLayout>
                  <c:x val="-1.0009821995768445E-3"/>
                  <c:y val="0.295062790772758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0042434371481999E-2"/>
                      <c:h val="6.51786342477377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87FC-49DB-B3C6-588047370714}"/>
                </c:ext>
              </c:extLst>
            </c:dLbl>
            <c:dLbl>
              <c:idx val="22"/>
              <c:layout>
                <c:manualLayout>
                  <c:x val="1.2780557951569545E-3"/>
                  <c:y val="0.31508686161096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7FC-49DB-B3C6-588047370714}"/>
                </c:ext>
              </c:extLst>
            </c:dLbl>
            <c:dLbl>
              <c:idx val="23"/>
              <c:layout>
                <c:manualLayout>
                  <c:x val="2.5560767000123042E-3"/>
                  <c:y val="7.1864333307840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71-47FC-B844-33E19346B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 b="1" i="1"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Лист1!$A$2:$A$24</c:f>
              <c:strCache>
                <c:ptCount val="23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2020</c:v>
                </c:pt>
                <c:pt idx="18">
                  <c:v>липень 2020</c:v>
                </c:pt>
                <c:pt idx="19">
                  <c:v>серпень 2020</c:v>
                </c:pt>
                <c:pt idx="20">
                  <c:v>вересень 2020</c:v>
                </c:pt>
                <c:pt idx="21">
                  <c:v>жовтень 2020</c:v>
                </c:pt>
                <c:pt idx="22">
                  <c:v>листопад 2020</c:v>
                </c:pt>
              </c:strCache>
            </c:strRef>
          </c:cat>
          <c:val>
            <c:numRef>
              <c:f>Лист1!$B$2:$B$24</c:f>
              <c:numCache>
                <c:formatCode>0.0</c:formatCode>
                <c:ptCount val="23"/>
                <c:pt idx="0">
                  <c:v>38.299999999999997</c:v>
                </c:pt>
                <c:pt idx="1">
                  <c:v>36.700000000000003</c:v>
                </c:pt>
                <c:pt idx="2">
                  <c:v>35.5</c:v>
                </c:pt>
                <c:pt idx="3">
                  <c:v>34.9</c:v>
                </c:pt>
                <c:pt idx="4">
                  <c:v>34.200000000000003</c:v>
                </c:pt>
                <c:pt idx="5">
                  <c:v>34.6</c:v>
                </c:pt>
                <c:pt idx="6">
                  <c:v>29.8</c:v>
                </c:pt>
                <c:pt idx="7">
                  <c:v>29.7</c:v>
                </c:pt>
                <c:pt idx="8">
                  <c:v>29.3</c:v>
                </c:pt>
                <c:pt idx="9">
                  <c:v>28.3</c:v>
                </c:pt>
                <c:pt idx="10">
                  <c:v>28.4</c:v>
                </c:pt>
                <c:pt idx="11">
                  <c:v>28.3</c:v>
                </c:pt>
                <c:pt idx="12">
                  <c:v>36.6</c:v>
                </c:pt>
                <c:pt idx="13">
                  <c:v>34.200000000000003</c:v>
                </c:pt>
                <c:pt idx="14">
                  <c:v>46.2</c:v>
                </c:pt>
                <c:pt idx="15">
                  <c:v>37.9</c:v>
                </c:pt>
                <c:pt idx="16">
                  <c:v>39.299999999999997</c:v>
                </c:pt>
                <c:pt idx="17">
                  <c:v>36.200000000000003</c:v>
                </c:pt>
                <c:pt idx="18">
                  <c:v>34.299999999999997</c:v>
                </c:pt>
                <c:pt idx="19">
                  <c:v>34.5</c:v>
                </c:pt>
                <c:pt idx="20">
                  <c:v>52.8</c:v>
                </c:pt>
                <c:pt idx="21">
                  <c:v>50.8</c:v>
                </c:pt>
                <c:pt idx="22">
                  <c:v>50.3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7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628736"/>
        <c:axId val="96630272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marker>
            <c:symbol val="square"/>
            <c:size val="8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87FC-49DB-B3C6-588047370714}"/>
                </c:ext>
              </c:extLst>
            </c:dLbl>
            <c:dLbl>
              <c:idx val="1"/>
              <c:layout>
                <c:manualLayout>
                  <c:x val="-2.7634262853834135E-2"/>
                  <c:y val="-7.9298463277228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7FC-49DB-B3C6-588047370714}"/>
                </c:ext>
              </c:extLst>
            </c:dLbl>
            <c:dLbl>
              <c:idx val="2"/>
              <c:layout>
                <c:manualLayout>
                  <c:x val="-3.1325466963519864E-2"/>
                  <c:y val="-9.1918950438297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7FC-49DB-B3C6-588047370714}"/>
                </c:ext>
              </c:extLst>
            </c:dLbl>
            <c:dLbl>
              <c:idx val="3"/>
              <c:layout>
                <c:manualLayout>
                  <c:x val="-3.3640156051294508E-2"/>
                  <c:y val="-5.71976341228859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87FC-49DB-B3C6-588047370714}"/>
                </c:ext>
              </c:extLst>
            </c:dLbl>
            <c:dLbl>
              <c:idx val="4"/>
              <c:layout>
                <c:manualLayout>
                  <c:x val="-2.9877530120986411E-2"/>
                  <c:y val="-7.1357400812302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87FC-49DB-B3C6-588047370714}"/>
                </c:ext>
              </c:extLst>
            </c:dLbl>
            <c:dLbl>
              <c:idx val="5"/>
              <c:layout>
                <c:manualLayout>
                  <c:x val="-3.3640156051294508E-2"/>
                  <c:y val="-3.25435941019914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7FC-49DB-B3C6-588047370714}"/>
                </c:ext>
              </c:extLst>
            </c:dLbl>
            <c:dLbl>
              <c:idx val="6"/>
              <c:layout>
                <c:manualLayout>
                  <c:x val="-2.8358171457830619E-2"/>
                  <c:y val="-5.3804426025842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7FC-49DB-B3C6-588047370714}"/>
                </c:ext>
              </c:extLst>
            </c:dLbl>
            <c:dLbl>
              <c:idx val="7"/>
              <c:layout>
                <c:manualLayout>
                  <c:x val="-2.3004690300111583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7FC-49DB-B3C6-588047370714}"/>
                </c:ext>
              </c:extLst>
            </c:dLbl>
            <c:dLbl>
              <c:idx val="8"/>
              <c:layout>
                <c:manualLayout>
                  <c:x val="-2.252203967320629E-2"/>
                  <c:y val="-5.3612016084799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87FC-49DB-B3C6-588047370714}"/>
                </c:ext>
              </c:extLst>
            </c:dLbl>
            <c:dLbl>
              <c:idx val="9"/>
              <c:layout>
                <c:manualLayout>
                  <c:x val="-2.9394924384988735E-2"/>
                  <c:y val="-3.8245908116134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7FC-49DB-B3C6-588047370714}"/>
                </c:ext>
              </c:extLst>
            </c:dLbl>
            <c:dLbl>
              <c:idx val="10"/>
              <c:layout>
                <c:manualLayout>
                  <c:x val="-4.0513040763076956E-2"/>
                  <c:y val="-7.1094633404941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87FC-49DB-B3C6-588047370714}"/>
                </c:ext>
              </c:extLst>
            </c:dLbl>
            <c:dLbl>
              <c:idx val="11"/>
              <c:layout>
                <c:manualLayout>
                  <c:x val="-3.8752379231922325E-2"/>
                  <c:y val="-2.49873515191520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7FC-49DB-B3C6-588047370714}"/>
                </c:ext>
              </c:extLst>
            </c:dLbl>
            <c:dLbl>
              <c:idx val="12"/>
              <c:layout>
                <c:manualLayout>
                  <c:x val="-3.8341150500185966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87FC-49DB-B3C6-588047370714}"/>
                </c:ext>
              </c:extLst>
            </c:dLbl>
            <c:dLbl>
              <c:idx val="13"/>
              <c:layout>
                <c:manualLayout>
                  <c:x val="-2.3004645409203963E-2"/>
                  <c:y val="-8.96098445211968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7FC-49DB-B3C6-588047370714}"/>
                </c:ext>
              </c:extLst>
            </c:dLbl>
            <c:dLbl>
              <c:idx val="14"/>
              <c:layout>
                <c:manualLayout>
                  <c:x val="-3.1950916340762241E-2"/>
                  <c:y val="-6.841003883470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7FC-49DB-B3C6-588047370714}"/>
                </c:ext>
              </c:extLst>
            </c:dLbl>
            <c:dLbl>
              <c:idx val="15"/>
              <c:layout>
                <c:manualLayout>
                  <c:x val="-3.0672920400148868E-2"/>
                  <c:y val="-4.7909555538560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7FC-49DB-B3C6-588047370714}"/>
                </c:ext>
              </c:extLst>
            </c:dLbl>
            <c:dLbl>
              <c:idx val="16"/>
              <c:layout>
                <c:manualLayout>
                  <c:x val="-3.6508992330229723E-2"/>
                  <c:y val="-7.51356154160114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87FC-49DB-B3C6-588047370714}"/>
                </c:ext>
              </c:extLst>
            </c:dLbl>
            <c:dLbl>
              <c:idx val="17"/>
              <c:layout>
                <c:manualLayout>
                  <c:x val="-3.4507035450167374E-2"/>
                  <c:y val="-5.8798090888233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87FC-49DB-B3C6-588047370714}"/>
                </c:ext>
              </c:extLst>
            </c:dLbl>
            <c:dLbl>
              <c:idx val="18"/>
              <c:layout>
                <c:manualLayout>
                  <c:x val="-3.6437570509607366E-2"/>
                  <c:y val="-0.105177507035280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87FC-49DB-B3C6-588047370714}"/>
                </c:ext>
              </c:extLst>
            </c:dLbl>
            <c:dLbl>
              <c:idx val="19"/>
              <c:layout>
                <c:manualLayout>
                  <c:x val="-3.0914283048144527E-2"/>
                  <c:y val="-6.82176288936652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7FC-49DB-B3C6-588047370714}"/>
                </c:ext>
              </c:extLst>
            </c:dLbl>
            <c:dLbl>
              <c:idx val="20"/>
              <c:layout>
                <c:manualLayout>
                  <c:x val="-2.4282728650117782E-2"/>
                  <c:y val="-3.9198727258822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87FC-49DB-B3C6-588047370714}"/>
                </c:ext>
              </c:extLst>
            </c:dLbl>
            <c:dLbl>
              <c:idx val="21"/>
              <c:layout>
                <c:manualLayout>
                  <c:x val="-3.405145960121022E-2"/>
                  <c:y val="-4.79097020706557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87FC-49DB-B3C6-588047370714}"/>
                </c:ext>
              </c:extLst>
            </c:dLbl>
            <c:dLbl>
              <c:idx val="22"/>
              <c:layout>
                <c:manualLayout>
                  <c:x val="-3.1808072699517513E-2"/>
                  <c:y val="-7.858984975041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87FC-49DB-B3C6-588047370714}"/>
                </c:ext>
              </c:extLst>
            </c:dLbl>
            <c:dLbl>
              <c:idx val="23"/>
              <c:layout>
                <c:manualLayout>
                  <c:x val="-2.5560767000123979E-3"/>
                  <c:y val="-4.1376434328756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971-47FC-B844-33E19346B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Лист1!$A$2:$A$24</c:f>
              <c:strCache>
                <c:ptCount val="23"/>
                <c:pt idx="0">
                  <c:v>січень 2019</c:v>
                </c:pt>
                <c:pt idx="1">
                  <c:v>лютий 2019</c:v>
                </c:pt>
                <c:pt idx="2">
                  <c:v>березень 2019</c:v>
                </c:pt>
                <c:pt idx="3">
                  <c:v>квітень 2019</c:v>
                </c:pt>
                <c:pt idx="4">
                  <c:v>травень 2019</c:v>
                </c:pt>
                <c:pt idx="5">
                  <c:v>червень 2019</c:v>
                </c:pt>
                <c:pt idx="6">
                  <c:v>липень 2019</c:v>
                </c:pt>
                <c:pt idx="7">
                  <c:v>серпень 2019</c:v>
                </c:pt>
                <c:pt idx="8">
                  <c:v>вересень 2019</c:v>
                </c:pt>
                <c:pt idx="9">
                  <c:v>жовтень 2019</c:v>
                </c:pt>
                <c:pt idx="10">
                  <c:v>листопад 2019</c:v>
                </c:pt>
                <c:pt idx="11">
                  <c:v>грудень 2019</c:v>
                </c:pt>
                <c:pt idx="12">
                  <c:v>січень 2020</c:v>
                </c:pt>
                <c:pt idx="13">
                  <c:v>лютий 2020</c:v>
                </c:pt>
                <c:pt idx="14">
                  <c:v>березень 2020</c:v>
                </c:pt>
                <c:pt idx="15">
                  <c:v>квітень 2020</c:v>
                </c:pt>
                <c:pt idx="16">
                  <c:v>травень 2020</c:v>
                </c:pt>
                <c:pt idx="17">
                  <c:v>червень 2020</c:v>
                </c:pt>
                <c:pt idx="18">
                  <c:v>липень 2020</c:v>
                </c:pt>
                <c:pt idx="19">
                  <c:v>серпень 2020</c:v>
                </c:pt>
                <c:pt idx="20">
                  <c:v>вересень 2020</c:v>
                </c:pt>
                <c:pt idx="21">
                  <c:v>жовтень 2020</c:v>
                </c:pt>
                <c:pt idx="22">
                  <c:v>листопад 2020</c:v>
                </c:pt>
              </c:strCache>
            </c:strRef>
          </c:cat>
          <c:val>
            <c:numRef>
              <c:f>Лист1!$C$2:$C$24</c:f>
              <c:numCache>
                <c:formatCode>0.0</c:formatCode>
                <c:ptCount val="23"/>
                <c:pt idx="0">
                  <c:v>119.3</c:v>
                </c:pt>
                <c:pt idx="1">
                  <c:v>95.822454308094009</c:v>
                </c:pt>
                <c:pt idx="2">
                  <c:v>96.730245231607626</c:v>
                </c:pt>
                <c:pt idx="3">
                  <c:v>98.309859154929569</c:v>
                </c:pt>
                <c:pt idx="4">
                  <c:v>97.994269340974228</c:v>
                </c:pt>
                <c:pt idx="5">
                  <c:v>101.16959064327484</c:v>
                </c:pt>
                <c:pt idx="6">
                  <c:v>86.127167630057798</c:v>
                </c:pt>
                <c:pt idx="7">
                  <c:v>99.664429530201332</c:v>
                </c:pt>
                <c:pt idx="8">
                  <c:v>98.653198653198658</c:v>
                </c:pt>
                <c:pt idx="9">
                  <c:v>96.587030716723561</c:v>
                </c:pt>
                <c:pt idx="10">
                  <c:v>100.35335689045937</c:v>
                </c:pt>
                <c:pt idx="11">
                  <c:v>99.647887323943678</c:v>
                </c:pt>
                <c:pt idx="12">
                  <c:v>129.32862190812722</c:v>
                </c:pt>
                <c:pt idx="13">
                  <c:v>93.442622950819683</c:v>
                </c:pt>
                <c:pt idx="14">
                  <c:v>135.08771929824562</c:v>
                </c:pt>
                <c:pt idx="15">
                  <c:v>82.034632034632025</c:v>
                </c:pt>
                <c:pt idx="16">
                  <c:v>103.69393139841688</c:v>
                </c:pt>
                <c:pt idx="17">
                  <c:v>92.111959287531818</c:v>
                </c:pt>
                <c:pt idx="18">
                  <c:v>94.751381215469593</c:v>
                </c:pt>
                <c:pt idx="19">
                  <c:v>100.58309037900874</c:v>
                </c:pt>
                <c:pt idx="20">
                  <c:v>153.04347826086953</c:v>
                </c:pt>
                <c:pt idx="21">
                  <c:v>96.212121212121218</c:v>
                </c:pt>
                <c:pt idx="22">
                  <c:v>99.015748031496059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F-87FC-49DB-B3C6-58804737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432896"/>
        <c:axId val="96631808"/>
      </c:lineChart>
      <c:catAx>
        <c:axId val="96628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i="1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  <c:crossAx val="96630272"/>
        <c:crosses val="autoZero"/>
        <c:auto val="1"/>
        <c:lblAlgn val="ctr"/>
        <c:lblOffset val="100"/>
        <c:noMultiLvlLbl val="1"/>
      </c:catAx>
      <c:valAx>
        <c:axId val="96630272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  <c:crossAx val="96628736"/>
        <c:crosses val="autoZero"/>
        <c:crossBetween val="between"/>
      </c:valAx>
      <c:valAx>
        <c:axId val="96631808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uk-UA"/>
          </a:p>
        </c:txPr>
        <c:crossAx val="96432896"/>
        <c:crosses val="max"/>
        <c:crossBetween val="between"/>
      </c:valAx>
      <c:catAx>
        <c:axId val="964328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6631808"/>
        <c:crosses val="autoZero"/>
        <c:auto val="1"/>
        <c:lblAlgn val="ctr"/>
        <c:lblOffset val="100"/>
        <c:noMultiLvlLbl val="1"/>
      </c:catAx>
    </c:plotArea>
    <c:legend>
      <c:legendPos val="b"/>
      <c:legendEntry>
        <c:idx val="0"/>
        <c:txPr>
          <a:bodyPr/>
          <a:lstStyle/>
          <a:p>
            <a: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uk-UA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uk-UA"/>
          </a:p>
        </c:txPr>
      </c:legendEntry>
      <c:layout>
        <c:manualLayout>
          <c:xMode val="edge"/>
          <c:yMode val="edge"/>
          <c:x val="0.21266343573651211"/>
          <c:y val="0.85366132229859526"/>
          <c:w val="0.53365032498722897"/>
          <c:h val="0.1445101275252481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0.18261</cdr:x>
      <cdr:y>0.65823</cdr:y>
    </cdr:from>
    <cdr:to>
      <cdr:x>0.35652</cdr:x>
      <cdr:y>0.73418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12165" y="3744428"/>
          <a:ext cx="1440160" cy="432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Січень </a:t>
          </a:r>
          <a:r>
            <a:rPr lang="uk-UA" b="1" dirty="0" smtClean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</a:t>
          </a:r>
          <a:r>
            <a:rPr lang="en-US" b="1" dirty="0" smtClean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b="1" dirty="0" smtClean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листопад 2019</a:t>
          </a:r>
          <a:endParaRPr lang="uk-UA" b="1" dirty="0">
            <a:solidFill>
              <a:schemeClr val="tx1">
                <a:lumMod val="50000"/>
                <a:lumOff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0.33913</cdr:x>
      <cdr:y>0.65823</cdr:y>
    </cdr:from>
    <cdr:to>
      <cdr:x>0.50435</cdr:x>
      <cdr:y>0.72152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808308" y="3744428"/>
          <a:ext cx="1368153" cy="360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ічень –</a:t>
          </a:r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b="1" dirty="0" smtClean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листопад </a:t>
          </a:r>
          <a:r>
            <a:rPr lang="uk-UA" sz="1100" b="1" dirty="0" smtClean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2020</a:t>
          </a:r>
          <a:endParaRPr lang="uk-UA" sz="1100" b="1" dirty="0">
            <a:solidFill>
              <a:schemeClr val="accent2">
                <a:lumMod val="1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0.54783</cdr:x>
      <cdr:y>0.65823</cdr:y>
    </cdr:from>
    <cdr:to>
      <cdr:x>0.72173</cdr:x>
      <cdr:y>0.73418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536504" y="3934020"/>
          <a:ext cx="1440084" cy="4539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Січень – </a:t>
          </a:r>
          <a:r>
            <a:rPr lang="uk-UA" b="1" dirty="0" smtClean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листопад   </a:t>
          </a:r>
          <a:r>
            <a:rPr lang="uk-UA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2019</a:t>
          </a:r>
        </a:p>
      </cdr:txBody>
    </cdr:sp>
  </cdr:relSizeAnchor>
  <cdr:relSizeAnchor xmlns:cdr="http://schemas.openxmlformats.org/drawingml/2006/chartDrawing">
    <cdr:from>
      <cdr:x>0.71304</cdr:x>
      <cdr:y>0.65823</cdr:y>
    </cdr:from>
    <cdr:to>
      <cdr:x>0.87826</cdr:x>
      <cdr:y>0.72152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5904627" y="3744428"/>
          <a:ext cx="1368178" cy="360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ічень – </a:t>
          </a:r>
          <a:r>
            <a:rPr lang="uk-UA" sz="1100" b="1" dirty="0" smtClean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листопад </a:t>
          </a:r>
          <a:r>
            <a:rPr lang="uk-UA" sz="1100" b="1" dirty="0">
              <a:solidFill>
                <a:schemeClr val="accent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0.02308</cdr:x>
      <cdr:y>0.32911</cdr:y>
    </cdr:from>
    <cdr:to>
      <cdr:x>0.07018</cdr:x>
      <cdr:y>0.48986</cdr:y>
    </cdr:to>
    <cdr:sp macro="" textlink="">
      <cdr:nvSpPr>
        <cdr:cNvPr id="6" name="TextBox 5"/>
        <cdr:cNvSpPr txBox="1"/>
      </cdr:nvSpPr>
      <cdr:spPr>
        <a:xfrm xmlns:a="http://schemas.openxmlformats.org/drawingml/2006/main" rot="16200000">
          <a:off x="-74460" y="2136108"/>
          <a:ext cx="914447" cy="3866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0.94615</cdr:x>
      <cdr:y>0.39241</cdr:y>
    </cdr:from>
    <cdr:to>
      <cdr:x>1</cdr:x>
      <cdr:y>0.55315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8856984" y="2232249"/>
          <a:ext cx="50405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0.13913</cdr:x>
      <cdr:y>0.09963</cdr:y>
    </cdr:from>
    <cdr:to>
      <cdr:x>0.25443</cdr:x>
      <cdr:y>0.15875</cdr:y>
    </cdr:to>
    <cdr:sp macro="" textlink="">
      <cdr:nvSpPr>
        <cdr:cNvPr id="7" name="Скругленная прямоугольная выноска 6"/>
        <cdr:cNvSpPr/>
      </cdr:nvSpPr>
      <cdr:spPr>
        <a:xfrm xmlns:a="http://schemas.openxmlformats.org/drawingml/2006/main">
          <a:off x="1152124" y="573958"/>
          <a:ext cx="954790" cy="340519"/>
        </a:xfrm>
        <a:prstGeom xmlns:a="http://schemas.openxmlformats.org/drawingml/2006/main" prst="wedgeRoundRectCallout">
          <a:avLst>
            <a:gd name="adj1" fmla="val -15544"/>
            <a:gd name="adj2" fmla="val 71956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anchor="ctr" anchorCtr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</a:t>
          </a:r>
          <a:r>
            <a:rPr lang="uk-UA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309,0</a:t>
          </a:r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0.38261</cdr:x>
      <cdr:y>0.1125</cdr:y>
    </cdr:from>
    <cdr:to>
      <cdr:x>0.49197</cdr:x>
      <cdr:y>0.16188</cdr:y>
    </cdr:to>
    <cdr:sp macro="" textlink="">
      <cdr:nvSpPr>
        <cdr:cNvPr id="12" name="Прямоугольная выноска 11"/>
        <cdr:cNvSpPr/>
      </cdr:nvSpPr>
      <cdr:spPr>
        <a:xfrm xmlns:a="http://schemas.openxmlformats.org/drawingml/2006/main">
          <a:off x="3168352" y="648072"/>
          <a:ext cx="905649" cy="284451"/>
        </a:xfrm>
        <a:prstGeom xmlns:a="http://schemas.openxmlformats.org/drawingml/2006/main" prst="wedgeRectCallout">
          <a:avLst>
            <a:gd name="adj1" fmla="val -16831"/>
            <a:gd name="adj2" fmla="val 75371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10 263,1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0.62609</cdr:x>
      <cdr:y>0.1125</cdr:y>
    </cdr:from>
    <cdr:to>
      <cdr:x>0.72756</cdr:x>
      <cdr:y>0.16188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5184576" y="648072"/>
          <a:ext cx="840264" cy="284460"/>
        </a:xfrm>
        <a:prstGeom xmlns:a="http://schemas.openxmlformats.org/drawingml/2006/main" prst="wedgeRoundRectCallout">
          <a:avLst>
            <a:gd name="adj1" fmla="val -13644"/>
            <a:gd name="adj2" fmla="val 71081"/>
            <a:gd name="adj3" fmla="val 16667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</a:t>
          </a:r>
          <a:r>
            <a:rPr lang="uk-UA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065,2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0.80342</cdr:x>
      <cdr:y>0.01488</cdr:y>
    </cdr:from>
    <cdr:to>
      <cdr:x>0.91195</cdr:x>
      <cdr:y>0.20379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768752" y="72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0.42015</cdr:x>
      <cdr:y>0.03545</cdr:y>
    </cdr:from>
    <cdr:to>
      <cdr:x>0.48453</cdr:x>
      <cdr:y>0.08446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851920" y="216024"/>
          <a:ext cx="590236" cy="29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20,5%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0.36517</cdr:x>
      <cdr:y>0.11818</cdr:y>
    </cdr:from>
    <cdr:to>
      <cdr:x>0.4694</cdr:x>
      <cdr:y>0.15841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347864" y="720080"/>
          <a:ext cx="955582" cy="245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14,1%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0.53796</cdr:x>
      <cdr:y>0.24817</cdr:y>
    </cdr:from>
    <cdr:to>
      <cdr:x>0.66673</cdr:x>
      <cdr:y>0.28136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932040" y="1512168"/>
          <a:ext cx="1180565" cy="2022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49,5</a:t>
          </a:r>
          <a:r>
            <a:rPr lang="uk-UA" sz="1200" b="1" dirty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0.44371</cdr:x>
      <cdr:y>0.37816</cdr:y>
    </cdr:from>
    <cdr:to>
      <cdr:x>0.51525</cdr:x>
      <cdr:y>0.41492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067944" y="2304256"/>
          <a:ext cx="655880" cy="2239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dirty="0" smtClean="0"/>
            <a:t>28,4%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0.30233</cdr:x>
      <cdr:y>0.62633</cdr:y>
    </cdr:from>
    <cdr:to>
      <cdr:x>0.37448</cdr:x>
      <cdr:y>0.67516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771800" y="3816424"/>
          <a:ext cx="661472" cy="2975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8,0%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0.38088</cdr:x>
      <cdr:y>0.79178</cdr:y>
    </cdr:from>
    <cdr:to>
      <cdr:x>0.44527</cdr:x>
      <cdr:y>0.83905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3491880" y="4824536"/>
          <a:ext cx="590328" cy="288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0,6%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0.47513</cdr:x>
      <cdr:y>0.28362</cdr:y>
    </cdr:from>
    <cdr:to>
      <cdr:x>0.55383</cdr:x>
      <cdr:y>0.32037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4355976" y="1728192"/>
          <a:ext cx="721523" cy="2239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52,0%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0.39658</cdr:x>
      <cdr:y>0.41362</cdr:y>
    </cdr:from>
    <cdr:to>
      <cdr:x>0.48018</cdr:x>
      <cdr:y>0.46263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635896" y="2520280"/>
          <a:ext cx="766446" cy="298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26,2%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0.31804</cdr:x>
      <cdr:y>0.54361</cdr:y>
    </cdr:from>
    <cdr:to>
      <cdr:x>0.38243</cdr:x>
      <cdr:y>0.59262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2915816" y="3312368"/>
          <a:ext cx="590328" cy="29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10,7%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0.37302</cdr:x>
      <cdr:y>0.70905</cdr:y>
    </cdr:from>
    <cdr:to>
      <cdr:x>0.4374</cdr:x>
      <cdr:y>0.75806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419872" y="4320480"/>
          <a:ext cx="590236" cy="29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0,6%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0.45942</cdr:x>
      <cdr:y>0.2009</cdr:y>
    </cdr:from>
    <cdr:to>
      <cdr:x>0.55696</cdr:x>
      <cdr:y>0.24817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211960" y="1224136"/>
          <a:ext cx="894248" cy="288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39,8%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0.34161</cdr:x>
      <cdr:y>0.46089</cdr:y>
    </cdr:from>
    <cdr:to>
      <cdr:x>0.41127</cdr:x>
      <cdr:y>0.49634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3131840" y="2808312"/>
          <a:ext cx="638644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25,3%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0.33815</cdr:x>
      <cdr:y>0.62633</cdr:y>
    </cdr:from>
    <cdr:to>
      <cdr:x>0.40085</cdr:x>
      <cdr:y>0.66178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494987" y="3816424"/>
          <a:ext cx="64807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0.33375</cdr:x>
      <cdr:y>0.59088</cdr:y>
    </cdr:from>
    <cdr:to>
      <cdr:x>0.41735</cdr:x>
      <cdr:y>0.62633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059832" y="3600400"/>
          <a:ext cx="766446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11,2%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0.36517</cdr:x>
      <cdr:y>0.75632</cdr:y>
    </cdr:from>
    <cdr:to>
      <cdr:x>0.43484</cdr:x>
      <cdr:y>0.79179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3347864" y="4608512"/>
          <a:ext cx="638735" cy="2160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/>
            <a:t>0,9%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0.34946</cdr:x>
      <cdr:y>0.07091</cdr:y>
    </cdr:from>
    <cdr:to>
      <cdr:x>0.41384</cdr:x>
      <cdr:y>0.11992</cdr:y>
    </cdr:to>
    <cdr:sp macro="" textlink="">
      <cdr:nvSpPr>
        <cdr:cNvPr id="24" name="TextBox 1">
          <a:extLst xmlns:a="http://schemas.openxmlformats.org/drawingml/2006/main">
            <a:ext uri="{FF2B5EF4-FFF2-40B4-BE49-F238E27FC236}">
              <a16:creationId xmlns="" xmlns:a16="http://schemas.microsoft.com/office/drawing/2014/main" id="{B5C22D48-6841-43B3-BC83-8606F86DBBC8}"/>
            </a:ext>
          </a:extLst>
        </cdr:cNvPr>
        <cdr:cNvSpPr txBox="1"/>
      </cdr:nvSpPr>
      <cdr:spPr>
        <a:xfrm xmlns:a="http://schemas.openxmlformats.org/drawingml/2006/main">
          <a:off x="3203848" y="432048"/>
          <a:ext cx="590236" cy="29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200" b="1" i="1" dirty="0"/>
            <a:t>12,2%</a:t>
          </a:r>
          <a:endParaRPr lang="ru-RU" sz="1200" b="1" i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0.36713</cdr:x>
      <cdr:y>0.33091</cdr:y>
    </cdr:from>
    <cdr:to>
      <cdr:x>0.55825</cdr:x>
      <cdr:y>0.53809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458059" y="1840170"/>
          <a:ext cx="1800191" cy="11521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</a:t>
          </a:r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800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4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0.55061</cdr:x>
      <cdr:y>0.37964</cdr:y>
    </cdr:from>
    <cdr:to>
      <cdr:x>0.74208</cdr:x>
      <cdr:y>0.54697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186247" y="1960537"/>
          <a:ext cx="1803483" cy="8640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0.56459</cdr:x>
      <cdr:y>0.31093</cdr:y>
    </cdr:from>
    <cdr:to>
      <cdr:x>0.86208</cdr:x>
      <cdr:y>0.48522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1960833" y="1872207"/>
          <a:ext cx="1033158" cy="10494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Особи, які працювали повний робочий час</a:t>
          </a:r>
          <a:endParaRPr lang="ru-RU" sz="1200" b="1" dirty="0">
            <a:solidFill>
              <a:srgbClr val="C00000"/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0.25359</cdr:x>
      <cdr:y>0.19134</cdr:y>
    </cdr:from>
    <cdr:to>
      <cdr:x>0.46092</cdr:x>
      <cdr:y>0.27505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80719" y="1152114"/>
          <a:ext cx="720070" cy="504069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  <a:ln xmlns:a="http://schemas.openxmlformats.org/drawingml/2006/main" cap="rnd">
          <a:noFill/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dirty="0">
              <a:latin typeface="Times New Roman" pitchFamily="18" charset="0"/>
              <a:cs typeface="Times New Roman" pitchFamily="18" charset="0"/>
            </a:rPr>
            <a:t>1 </a:t>
          </a:r>
          <a:r>
            <a:rPr lang="uk-UA" sz="1200" dirty="0" smtClean="0">
              <a:latin typeface="Times New Roman" pitchFamily="18" charset="0"/>
              <a:cs typeface="Times New Roman" pitchFamily="18" charset="0"/>
            </a:rPr>
            <a:t>583,8</a:t>
          </a:r>
          <a:endParaRPr lang="uk-UA" sz="1200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en-US" sz="1200" dirty="0">
              <a:latin typeface="Times New Roman" pitchFamily="18" charset="0"/>
              <a:cs typeface="Times New Roman" pitchFamily="18" charset="0"/>
            </a:rPr>
            <a:t>(</a:t>
          </a:r>
          <a:r>
            <a:rPr lang="en-US" sz="1200" dirty="0" smtClean="0">
              <a:latin typeface="Times New Roman" pitchFamily="18" charset="0"/>
              <a:cs typeface="Times New Roman" pitchFamily="18" charset="0"/>
            </a:rPr>
            <a:t>1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5,7</a:t>
          </a:r>
          <a:r>
            <a:rPr lang="en-US" sz="1200" dirty="0" smtClean="0">
              <a:latin typeface="Times New Roman" pitchFamily="18" charset="0"/>
              <a:cs typeface="Times New Roman" pitchFamily="18" charset="0"/>
            </a:rPr>
            <a:t>%)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0.08085</cdr:x>
      <cdr:y>0.50531</cdr:y>
    </cdr:from>
    <cdr:to>
      <cdr:x>0.597</cdr:x>
      <cdr:y>0.95448</cdr:y>
    </cdr:to>
    <cdr:sp macro="" textlink="">
      <cdr:nvSpPr>
        <cdr:cNvPr id="12" name="Овал 11"/>
        <cdr:cNvSpPr/>
      </cdr:nvSpPr>
      <cdr:spPr>
        <a:xfrm xmlns:a="http://schemas.openxmlformats.org/drawingml/2006/main">
          <a:off x="231144" y="1620171"/>
          <a:ext cx="1475637" cy="1440171"/>
        </a:xfrm>
        <a:prstGeom xmlns:a="http://schemas.openxmlformats.org/drawingml/2006/main" prst="ellipse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Нарахована заробітна плата менше 5 000,0 грн. – </a:t>
          </a:r>
        </a:p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1 </a:t>
          </a:r>
          <a:r>
            <a:rPr kumimoji="0" lang="uk-UA" sz="10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291,6  </a:t>
          </a:r>
          <a:r>
            <a:rPr kumimoji="0" lang="uk-UA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тис. осіб</a:t>
          </a:r>
          <a:r>
            <a:rPr kumimoji="0" lang="en-US" sz="1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 </a:t>
          </a:r>
          <a:r>
            <a:rPr kumimoji="0" lang="en-US" sz="10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(</a:t>
          </a:r>
          <a:r>
            <a:rPr kumimoji="0" lang="ru-RU" sz="10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12,8</a:t>
          </a:r>
          <a:r>
            <a:rPr kumimoji="0" lang="en-US" sz="10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%)</a:t>
          </a:r>
          <a:endParaRPr lang="ru-RU" sz="1000" dirty="0">
            <a:solidFill>
              <a:srgbClr val="800000"/>
            </a:solidFill>
          </a:endParaRPr>
        </a:p>
      </cdr:txBody>
    </cdr:sp>
  </cdr:relSizeAnchor>
  <cdr:relSizeAnchor xmlns:cdr="http://schemas.openxmlformats.org/drawingml/2006/chartDrawing">
    <cdr:from>
      <cdr:x>0.15346</cdr:x>
      <cdr:y>0.32382</cdr:y>
    </cdr:from>
    <cdr:to>
      <cdr:x>0.36346</cdr:x>
      <cdr:y>0.4511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368152" y="1465586"/>
          <a:ext cx="187220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0.46059</cdr:x>
      <cdr:y>0.01123</cdr:y>
    </cdr:from>
    <cdr:to>
      <cdr:x>0.87406</cdr:x>
      <cdr:y>0.41809</cdr:y>
    </cdr:to>
    <cdr:cxnSp macro="">
      <cdr:nvCxnSpPr>
        <cdr:cNvPr id="7" name="Прямая со стрелкой 6">
          <a:extLst xmlns:a="http://schemas.openxmlformats.org/drawingml/2006/main">
            <a:ext uri="{FF2B5EF4-FFF2-40B4-BE49-F238E27FC236}">
              <a16:creationId xmlns="" xmlns:a16="http://schemas.microsoft.com/office/drawing/2014/main" id="{1DB9240B-3EE8-49C0-8576-938F6AABC7AB}"/>
            </a:ext>
          </a:extLst>
        </cdr:cNvPr>
        <cdr:cNvCxnSpPr/>
      </cdr:nvCxnSpPr>
      <cdr:spPr>
        <a:xfrm xmlns:a="http://schemas.openxmlformats.org/drawingml/2006/main" flipH="1">
          <a:off x="1316795" y="36004"/>
          <a:ext cx="1182082" cy="1304515"/>
        </a:xfrm>
        <a:prstGeom xmlns:a="http://schemas.openxmlformats.org/drawingml/2006/main" prst="straightConnector1">
          <a:avLst/>
        </a:prstGeom>
        <a:ln xmlns:a="http://schemas.openxmlformats.org/drawingml/2006/main" w="22225">
          <a:solidFill>
            <a:srgbClr val="3366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0.55049</cdr:x>
      <cdr:y>0.31629</cdr:y>
    </cdr:from>
    <cdr:to>
      <cdr:x>0.7855</cdr:x>
      <cdr:y>0.48189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763687" y="1198454"/>
          <a:ext cx="752937" cy="627428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21299999" lon="0" rev="0"/>
          </a:camera>
          <a:lightRig rig="threePt" dir="t"/>
        </a:scene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400" b="1" dirty="0">
              <a:latin typeface="Times New Roman" pitchFamily="18" charset="0"/>
              <a:cs typeface="Times New Roman" pitchFamily="18" charset="0"/>
            </a:rPr>
            <a:t>в т.ч.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0.12133</cdr:x>
      <cdr:y>0</cdr:y>
    </cdr:from>
    <cdr:to>
      <cdr:x>0.288</cdr:x>
      <cdr:y>0.06494</cdr:y>
    </cdr:to>
    <cdr:sp macro="" textlink="">
      <cdr:nvSpPr>
        <cdr:cNvPr id="12" name="Скругленная прямоугольная выноска 11"/>
        <cdr:cNvSpPr/>
      </cdr:nvSpPr>
      <cdr:spPr>
        <a:xfrm xmlns:a="http://schemas.openxmlformats.org/drawingml/2006/main">
          <a:off x="611573" y="-908721"/>
          <a:ext cx="840110" cy="386346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1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</a:t>
          </a:r>
          <a:r>
            <a:rPr lang="uk-UA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239,2</a:t>
          </a:r>
          <a:endParaRPr lang="uk-UA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0.61428</cdr:x>
      <cdr:y>0</cdr:y>
    </cdr:from>
    <cdr:to>
      <cdr:x>0.76317</cdr:x>
      <cdr:y>0.06494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3096338" y="-908721"/>
          <a:ext cx="750489" cy="386346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12 935,7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0.37428</cdr:x>
      <cdr:y>0</cdr:y>
    </cdr:from>
    <cdr:to>
      <cdr:x>0.54095</cdr:x>
      <cdr:y>0.06202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2102176" y="0"/>
          <a:ext cx="936123" cy="360042"/>
        </a:xfrm>
        <a:prstGeom xmlns:a="http://schemas.openxmlformats.org/drawingml/2006/main" prst="wedgeRoundRectCallout">
          <a:avLst/>
        </a:prstGeom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1200" b="1" dirty="0">
              <a:latin typeface="Times New Roman" pitchFamily="18" charset="0"/>
              <a:cs typeface="Times New Roman" pitchFamily="18" charset="0"/>
            </a:rPr>
            <a:t>13 177,4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0.33734</cdr:x>
      <cdr:y>0.72896</cdr:y>
    </cdr:from>
    <cdr:to>
      <cdr:x>0.44588</cdr:x>
      <cdr:y>0.91787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87824" y="352839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0.00847</cdr:x>
      <cdr:y>0.2559</cdr:y>
    </cdr:from>
    <cdr:to>
      <cdr:x>0.05036</cdr:x>
      <cdr:y>0.43088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222916" y="1664918"/>
          <a:ext cx="937604" cy="3501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Тис. осіб</a:t>
          </a:r>
        </a:p>
      </cdr:txBody>
    </cdr:sp>
  </cdr:relSizeAnchor>
  <cdr:relSizeAnchor xmlns:cdr="http://schemas.openxmlformats.org/drawingml/2006/chartDrawing">
    <cdr:from>
      <cdr:x>0.94068</cdr:x>
      <cdr:y>0.33858</cdr:y>
    </cdr:from>
    <cdr:to>
      <cdr:x>1</cdr:x>
      <cdr:y>0.51356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92888" y="1769286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0" y="92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76" y="92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/>
          <a:lstStyle>
            <a:lvl1pPr algn="r">
              <a:defRPr sz="1300"/>
            </a:lvl1pPr>
          </a:lstStyle>
          <a:p>
            <a:fld id="{53D36460-DB20-4259-B1A3-3D9C4F4B7588}" type="datetimeFigureOut">
              <a:rPr lang="uk-UA" smtClean="0"/>
              <a:pPr/>
              <a:t>11.01.2021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8188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593" tIns="44796" rIns="89593" bIns="44796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690957"/>
            <a:ext cx="5438140" cy="4443097"/>
          </a:xfrm>
          <a:prstGeom prst="rect">
            <a:avLst/>
          </a:prstGeom>
        </p:spPr>
        <p:txBody>
          <a:bodyPr vert="horz" lIns="89593" tIns="44796" rIns="89593" bIns="447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80" y="9378733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 anchor="b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76" y="9378733"/>
            <a:ext cx="2946189" cy="494030"/>
          </a:xfrm>
          <a:prstGeom prst="rect">
            <a:avLst/>
          </a:prstGeom>
        </p:spPr>
        <p:txBody>
          <a:bodyPr vert="horz" lIns="89593" tIns="44796" rIns="89593" bIns="44796" rtlCol="0" anchor="b"/>
          <a:lstStyle>
            <a:lvl1pPr algn="r">
              <a:defRPr sz="1300"/>
            </a:lvl1pPr>
          </a:lstStyle>
          <a:p>
            <a:fld id="{AFEC7B75-7F0D-4616-9FA0-08ECBB955749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095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7263" y="738188"/>
            <a:ext cx="4945062" cy="3708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C7B75-7F0D-4616-9FA0-08ECBB955749}" type="slidenum">
              <a:rPr lang="uk-UA" smtClean="0"/>
              <a:pPr/>
              <a:t>7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18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20" y="5486401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21" y="3852864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18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3"/>
            <a:ext cx="175260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3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31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72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11.01.2021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BE3E096-D4EC-430D-B4BC-5127E782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927" y="304961"/>
            <a:ext cx="8009505" cy="864096"/>
          </a:xfrm>
        </p:spPr>
        <p:txBody>
          <a:bodyPr/>
          <a:lstStyle/>
          <a:p>
            <a:pPr algn="ctr"/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застрахованих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реєстру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застрахованих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85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тис осіб</a:t>
            </a:r>
            <a:endParaRPr lang="x-none" sz="2585" i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="" xmlns:a16="http://schemas.microsoft.com/office/drawing/2014/main" id="{72376921-3F3C-47F4-8B0E-BABE08408E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4880210"/>
              </p:ext>
            </p:extLst>
          </p:nvPr>
        </p:nvGraphicFramePr>
        <p:xfrm>
          <a:off x="179512" y="1268760"/>
          <a:ext cx="8208913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08BDB6B-453D-4843-97C2-F1970996721E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№1</a:t>
            </a:r>
          </a:p>
        </p:txBody>
      </p:sp>
    </p:spTree>
    <p:extLst>
      <p:ext uri="{BB962C8B-B14F-4D97-AF65-F5344CB8AC3E}">
        <p14:creationId xmlns:p14="http://schemas.microsoft.com/office/powerpoint/2010/main" val="1342959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BE3E096-D4EC-430D-B4BC-5127E782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304961"/>
            <a:ext cx="7488832" cy="864096"/>
          </a:xfrm>
        </p:spPr>
        <p:txBody>
          <a:bodyPr/>
          <a:lstStyle/>
          <a:p>
            <a:pPr algn="ctr"/>
            <a:r>
              <a:rPr lang="uk-UA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 найманих працівників </a:t>
            </a:r>
            <a:br>
              <a:rPr lang="uk-UA" sz="258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585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даними реєстру застрахованих осіб), тис. осіб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="" xmlns:a16="http://schemas.microsoft.com/office/drawing/2014/main" id="{72376921-3F3C-47F4-8B0E-BABE08408E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8964753"/>
              </p:ext>
            </p:extLst>
          </p:nvPr>
        </p:nvGraphicFramePr>
        <p:xfrm>
          <a:off x="107505" y="1301995"/>
          <a:ext cx="8280920" cy="5223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6FCD6BC-4241-4451-BE9E-DF4FD8EABC1B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№2</a:t>
            </a:r>
          </a:p>
        </p:txBody>
      </p:sp>
    </p:spTree>
    <p:extLst>
      <p:ext uri="{BB962C8B-B14F-4D97-AF65-F5344CB8AC3E}">
        <p14:creationId xmlns:p14="http://schemas.microsoft.com/office/powerpoint/2010/main" val="2503818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8251"/>
            <a:ext cx="8208912" cy="1143000"/>
          </a:xfrm>
        </p:spPr>
        <p:txBody>
          <a:bodyPr>
            <a:normAutofit/>
          </a:bodyPr>
          <a:lstStyle/>
          <a:p>
            <a:pPr algn="ctr"/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 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працевлаштування та звільнення найманих працівників</a:t>
            </a:r>
            <a:b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2019 - 2020  роки,  </a:t>
            </a:r>
            <a:r>
              <a:rPr lang="uk-UA" sz="20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 осіб</a:t>
            </a:r>
            <a:endParaRPr lang="uk-UA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333860089"/>
              </p:ext>
            </p:extLst>
          </p:nvPr>
        </p:nvGraphicFramePr>
        <p:xfrm>
          <a:off x="395536" y="1268760"/>
          <a:ext cx="8280920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919C8BA-8627-4418-80D6-4522F0B7E04E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№3</a:t>
            </a:r>
          </a:p>
        </p:txBody>
      </p:sp>
    </p:spTree>
    <p:extLst>
      <p:ext uri="{BB962C8B-B14F-4D97-AF65-F5344CB8AC3E}">
        <p14:creationId xmlns:p14="http://schemas.microsoft.com/office/powerpoint/2010/main" val="799975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29141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кількості фізичних осіб-підприємців, що перебувають на обліку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133284628"/>
              </p:ext>
            </p:extLst>
          </p:nvPr>
        </p:nvGraphicFramePr>
        <p:xfrm>
          <a:off x="179512" y="908720"/>
          <a:ext cx="8208912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EDCC5CC-E8B6-42A5-8136-5D366B89156C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№4</a:t>
            </a:r>
          </a:p>
        </p:txBody>
      </p:sp>
    </p:spTree>
    <p:extLst>
      <p:ext uri="{BB962C8B-B14F-4D97-AF65-F5344CB8AC3E}">
        <p14:creationId xmlns:p14="http://schemas.microsoft.com/office/powerpoint/2010/main" val="1485660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122418"/>
            <a:ext cx="8460432" cy="576064"/>
          </a:xfrm>
        </p:spPr>
        <p:txBody>
          <a:bodyPr>
            <a:noAutofit/>
          </a:bodyPr>
          <a:lstStyle/>
          <a:p>
            <a:pPr algn="ctr"/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 </a:t>
            </a:r>
            <a:b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чисельність найманих працівників та діапазони розмірів їх заробітної плати,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1800" i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1800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2040418"/>
              </p:ext>
            </p:extLst>
          </p:nvPr>
        </p:nvGraphicFramePr>
        <p:xfrm>
          <a:off x="107510" y="980729"/>
          <a:ext cx="8280920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9EBDC27-A374-463F-9167-D61BAB48EF1B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№5</a:t>
            </a:r>
          </a:p>
        </p:txBody>
      </p:sp>
    </p:spTree>
    <p:extLst>
      <p:ext uri="{BB962C8B-B14F-4D97-AF65-F5344CB8AC3E}">
        <p14:creationId xmlns:p14="http://schemas.microsoft.com/office/powerpoint/2010/main" val="2816627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6632"/>
            <a:ext cx="6912768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000" b="1" dirty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застрахованих осіб - найманих працівників  по діапазонах заробітної плати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210874895"/>
              </p:ext>
            </p:extLst>
          </p:nvPr>
        </p:nvGraphicFramePr>
        <p:xfrm>
          <a:off x="0" y="764704"/>
          <a:ext cx="9168013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87BEB8A-390B-4B30-B394-8449FB1FE9C1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№6</a:t>
            </a:r>
          </a:p>
        </p:txBody>
      </p:sp>
    </p:spTree>
    <p:extLst>
      <p:ext uri="{BB962C8B-B14F-4D97-AF65-F5344CB8AC3E}">
        <p14:creationId xmlns:p14="http://schemas.microsoft.com/office/powerpoint/2010/main" val="3501220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6" y="-7813"/>
            <a:ext cx="8466853" cy="8636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spcBef>
                <a:spcPts val="600"/>
              </a:spcBef>
            </a:pP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Інформація</a:t>
            </a:r>
            <a:b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 чисельність </a:t>
            </a:r>
            <a:r>
              <a:rPr lang="uk-UA" sz="2400" b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застрахованих осіб,</a:t>
            </a:r>
            <a:r>
              <a:rPr lang="uk-UA" sz="1800" b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800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тис. осіб</a:t>
            </a:r>
            <a:endParaRPr lang="ru-RU" sz="1800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374379"/>
              </p:ext>
            </p:extLst>
          </p:nvPr>
        </p:nvGraphicFramePr>
        <p:xfrm>
          <a:off x="179525" y="836722"/>
          <a:ext cx="3600399" cy="602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6165818"/>
              </p:ext>
            </p:extLst>
          </p:nvPr>
        </p:nvGraphicFramePr>
        <p:xfrm>
          <a:off x="-186373" y="3789041"/>
          <a:ext cx="2858929" cy="3206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Прямоугольник 6"/>
          <p:cNvSpPr/>
          <p:nvPr/>
        </p:nvSpPr>
        <p:spPr bwMode="auto">
          <a:xfrm>
            <a:off x="7696269" y="89309"/>
            <a:ext cx="1182389" cy="4183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 bwMode="auto">
          <a:xfrm flipH="1">
            <a:off x="1205156" y="2636913"/>
            <a:ext cx="792087" cy="23042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3602435"/>
              </p:ext>
            </p:extLst>
          </p:nvPr>
        </p:nvGraphicFramePr>
        <p:xfrm>
          <a:off x="3347870" y="908721"/>
          <a:ext cx="5040560" cy="594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195736" y="3537888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481,4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4,3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DFE4368-6219-49E6-9FA0-F01AB8273212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№7</a:t>
            </a:r>
          </a:p>
        </p:txBody>
      </p:sp>
    </p:spTree>
    <p:extLst>
      <p:ext uri="{BB962C8B-B14F-4D97-AF65-F5344CB8AC3E}">
        <p14:creationId xmlns:p14="http://schemas.microsoft.com/office/powerpoint/2010/main" val="527132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556376" cy="618238"/>
          </a:xfrm>
        </p:spPr>
        <p:txBody>
          <a:bodyPr>
            <a:normAutofit/>
          </a:bodyPr>
          <a:lstStyle/>
          <a:p>
            <a:pPr algn="ctr"/>
            <a:r>
              <a:rPr lang="uk-UA" sz="1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Динаміка чисельності ЗО, які виконували роботи за договорами ЦПХ, осіб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097867543"/>
              </p:ext>
            </p:extLst>
          </p:nvPr>
        </p:nvGraphicFramePr>
        <p:xfrm>
          <a:off x="179512" y="878886"/>
          <a:ext cx="8280920" cy="571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F83EAD1-86B0-44A9-963E-937044A0D099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№8</a:t>
            </a:r>
          </a:p>
        </p:txBody>
      </p:sp>
    </p:spTree>
    <p:extLst>
      <p:ext uri="{BB962C8B-B14F-4D97-AF65-F5344CB8AC3E}">
        <p14:creationId xmlns:p14="http://schemas.microsoft.com/office/powerpoint/2010/main" val="3900811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583" y="246221"/>
            <a:ext cx="8197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959766998"/>
              </p:ext>
            </p:extLst>
          </p:nvPr>
        </p:nvGraphicFramePr>
        <p:xfrm>
          <a:off x="118583" y="1166992"/>
          <a:ext cx="8358790" cy="535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0DC1C0C-7AC0-4CB9-820B-C06E592C1CD1}"/>
              </a:ext>
            </a:extLst>
          </p:cNvPr>
          <p:cNvSpPr txBox="1"/>
          <p:nvPr/>
        </p:nvSpPr>
        <p:spPr>
          <a:xfrm>
            <a:off x="7613277" y="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№9</a:t>
            </a:r>
          </a:p>
        </p:txBody>
      </p:sp>
    </p:spTree>
    <p:extLst>
      <p:ext uri="{BB962C8B-B14F-4D97-AF65-F5344CB8AC3E}">
        <p14:creationId xmlns:p14="http://schemas.microsoft.com/office/powerpoint/2010/main" val="528806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20097</TotalTime>
  <Words>530</Words>
  <Application>Microsoft Office PowerPoint</Application>
  <PresentationFormat>Экран (4:3)</PresentationFormat>
  <Paragraphs>263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Соседство</vt:lpstr>
      <vt:lpstr>Чисельність застрахованих осіб  (за даними реєстру застрахованих осіб), тис осіб</vt:lpstr>
      <vt:lpstr>Чисельність найманих працівників  (за даними реєстру застрахованих осіб), тис. осіб</vt:lpstr>
      <vt:lpstr>Інформація  про працевлаштування та звільнення найманих працівників за 2019 - 2020  роки,  тис осіб</vt:lpstr>
      <vt:lpstr>Презентация PowerPoint</vt:lpstr>
      <vt:lpstr>Інформація  про чисельність найманих працівників та діапазони розмірів їх заробітної плати, тис. осіб</vt:lpstr>
      <vt:lpstr>Розподіл застрахованих осіб - найманих працівників  по діапазонах заробітної плати</vt:lpstr>
      <vt:lpstr>Інформація  про чисельність застрахованих осіб,  тис. осіб</vt:lpstr>
      <vt:lpstr>Динаміка чисельності ЗО, які виконували роботи за договорами ЦПХ, осіб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Динаміка платників ЄСВ у 2015-2017 роках</dc:title>
  <dc:creator>Diakonchuk</dc:creator>
  <cp:lastModifiedBy>kuruz</cp:lastModifiedBy>
  <cp:revision>959</cp:revision>
  <cp:lastPrinted>2020-08-10T06:39:55Z</cp:lastPrinted>
  <dcterms:created xsi:type="dcterms:W3CDTF">2018-04-19T14:24:12Z</dcterms:created>
  <dcterms:modified xsi:type="dcterms:W3CDTF">2021-01-11T13:11:33Z</dcterms:modified>
</cp:coreProperties>
</file>