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CC99FF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>
        <p:scale>
          <a:sx n="80" d="100"/>
          <a:sy n="80" d="100"/>
        </p:scale>
        <p:origin x="-2310" y="-88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655453238789112E-2"/>
          <c:y val="0.20899118735359923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explosion val="23"/>
          </c:dPt>
          <c:dLbls>
            <c:dLbl>
              <c:idx val="0"/>
              <c:layout>
                <c:manualLayout>
                  <c:x val="6.7472891570425709E-3"/>
                  <c:y val="-0.2057043084257451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видатки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на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пенсійні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виплати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466 951,9</a:t>
                    </a: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7529937509476756E-2"/>
                  <c:y val="-0.2517556839600083"/>
                </c:manualLayout>
              </c:layout>
              <c:tx>
                <c:rich>
                  <a:bodyPr/>
                  <a:lstStyle/>
                  <a:p>
                    <a:r>
                      <a:rPr lang="ru-RU" sz="1050" baseline="0" dirty="0">
                        <a:solidFill>
                          <a:srgbClr val="003300"/>
                        </a:solidFill>
                      </a:rPr>
                      <a:t>кошти з фонду боротьби з гострою респіраторною хворобою COVID-19,  для надання одноразової м/д </a:t>
                    </a:r>
                    <a:r>
                      <a:rPr lang="ru-RU" sz="1050" baseline="0" dirty="0" err="1">
                        <a:solidFill>
                          <a:srgbClr val="003300"/>
                        </a:solidFill>
                      </a:rPr>
                      <a:t>застрахованим</a:t>
                    </a:r>
                    <a:r>
                      <a:rPr lang="ru-RU" sz="1050" baseline="0" dirty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особам</a:t>
                    </a:r>
                  </a:p>
                  <a:p>
                    <a:r>
                      <a:rPr lang="ru-RU" sz="1050" baseline="0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ru-RU" sz="1050" baseline="0" dirty="0">
                        <a:solidFill>
                          <a:srgbClr val="660033"/>
                        </a:solidFill>
                      </a:rPr>
                      <a:t>3 602,9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7.4714379812025833E-2"/>
                  <c:y val="7.9827497932338232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погашення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позики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2019 року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1 148,4</a:t>
                    </a:r>
                    <a:endParaRPr lang="ru-RU" dirty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0302327432235701E-2"/>
                  <c:y val="0.2138183570856565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сплата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поштового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збору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та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розрахунково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касове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обслуговування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</a:p>
                  <a:p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 2 359,9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25595049806150916"/>
                  <c:y val="0.10856133875707741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адміністративні </a:t>
                    </a:r>
                    <a:r>
                      <a:rPr lang="uk-UA" dirty="0" smtClean="0"/>
                      <a:t>видатки</a:t>
                    </a:r>
                  </a:p>
                  <a:p>
                    <a:r>
                      <a:rPr lang="uk-UA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uk-UA" dirty="0">
                        <a:solidFill>
                          <a:srgbClr val="660033"/>
                        </a:solidFill>
                      </a:rPr>
                      <a:t>5 289,0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0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кошти з фонду боротьби з гострою респіраторною хворобою COVID-19,  для надання одноразової м/д застрахованим особам</c:v>
                </c:pt>
                <c:pt idx="2">
                  <c:v>погашення позики 2019 року</c:v>
                </c:pt>
                <c:pt idx="3">
                  <c:v>сплата поштового збору та розрахунково касове обслуговування 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Sheet1!$B$2:$F$2</c:f>
              <c:numCache>
                <c:formatCode>#,##0.0</c:formatCode>
                <c:ptCount val="5"/>
                <c:pt idx="0">
                  <c:v>466951.9</c:v>
                </c:pt>
                <c:pt idx="1">
                  <c:v>3602.9</c:v>
                </c:pt>
                <c:pt idx="2">
                  <c:v>1148.4000000000001</c:v>
                </c:pt>
                <c:pt idx="3">
                  <c:v>2359.9</c:v>
                </c:pt>
                <c:pt idx="4">
                  <c:v>5289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кошти з фонду боротьби з гострою респіраторною хворобою COVID-19,  для надання одноразової м/д застрахованим особам</c:v>
                </c:pt>
                <c:pt idx="2">
                  <c:v>погашення позики 2019 року</c:v>
                </c:pt>
                <c:pt idx="3">
                  <c:v>сплата поштового збору та розрахунково касове обслуговування 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042952109364975E-2"/>
          <c:y val="0.18103019060263306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9407783656232624E-2"/>
                  <c:y val="0.15942304860806361"/>
                </c:manualLayout>
              </c:layout>
              <c:tx>
                <c:rich>
                  <a:bodyPr/>
                  <a:lstStyle/>
                  <a:p>
                    <a:r>
                      <a:rPr lang="uk-UA" baseline="0" dirty="0" smtClean="0">
                        <a:solidFill>
                          <a:srgbClr val="002060"/>
                        </a:solidFill>
                      </a:rPr>
                      <a:t>власні доходи</a:t>
                    </a:r>
                  </a:p>
                  <a:p>
                    <a:r>
                      <a:rPr lang="uk-UA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uk-UA" baseline="0" dirty="0" smtClean="0">
                        <a:solidFill>
                          <a:srgbClr val="660033"/>
                        </a:solidFill>
                      </a:rPr>
                      <a:t>281 637,8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1.4682520873045659E-2"/>
                  <c:y val="-9.3277195613915662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кошти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Державного бюджету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України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на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фінансування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пенсійних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програм</a:t>
                    </a:r>
                    <a:endParaRPr lang="ru-RU" baseline="0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184 457,8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281637.8</c:v>
                </c:pt>
                <c:pt idx="1">
                  <c:v>184457.8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8.5958098151695889E-2"/>
          <c:w val="0.88049044634771234"/>
          <c:h val="0.6446299327175029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2019 рік</c:v>
                </c:pt>
                <c:pt idx="1">
                  <c:v>2020 рік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236262</c:v>
                </c:pt>
                <c:pt idx="1">
                  <c:v>254509.3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36131002279208E-2"/>
                  <c:y val="-3.510788774147045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2019 рік</c:v>
                </c:pt>
                <c:pt idx="1">
                  <c:v>2020 рік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1">
                  <c:v>21429.5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369703029629705E-2"/>
                  <c:y val="-2.7960985364769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2019 рік</c:v>
                </c:pt>
                <c:pt idx="1">
                  <c:v>2020 рік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5490.4</c:v>
                </c:pt>
                <c:pt idx="1">
                  <c:v>5699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7798272"/>
        <c:axId val="127804160"/>
        <c:axId val="0"/>
      </c:bar3DChart>
      <c:catAx>
        <c:axId val="127798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127804160"/>
        <c:crosses val="autoZero"/>
        <c:auto val="1"/>
        <c:lblAlgn val="ctr"/>
        <c:lblOffset val="100"/>
        <c:noMultiLvlLbl val="0"/>
      </c:catAx>
      <c:valAx>
        <c:axId val="127804160"/>
        <c:scaling>
          <c:orientation val="minMax"/>
          <c:max val="32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2779827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4681820583620789"/>
        </c:manualLayout>
      </c:layout>
      <c:overlay val="0"/>
      <c:txPr>
        <a:bodyPr/>
        <a:lstStyle/>
        <a:p>
          <a:pPr>
            <a:defRPr sz="12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60,4%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/>
            <a:t>39,6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0.45408</cdr:x>
      <cdr:y>0.43801</cdr:y>
    </cdr:from>
    <cdr:to>
      <cdr:x>0.46165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>
          <a:off x="4320480" y="2448272"/>
          <a:ext cx="72008" cy="86409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i="1" dirty="0" smtClean="0">
              <a:solidFill>
                <a:srgbClr val="660033"/>
              </a:solidFill>
            </a:rPr>
            <a:t>205 887,3</a:t>
          </a: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</a:t>
          </a:r>
          <a:r>
            <a:rPr lang="uk-UA" sz="1100" b="1" i="1" dirty="0" smtClean="0">
              <a:solidFill>
                <a:srgbClr val="002060"/>
              </a:solidFill>
            </a:rPr>
            <a:t>44,2%)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21 429,5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0.25918</cdr:x>
      <cdr:y>0.09756</cdr:y>
    </cdr:from>
    <cdr:to>
      <cdr:x>0.42479</cdr:x>
      <cdr:y>0.2317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463477" y="576064"/>
          <a:ext cx="1574132" cy="792051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241 752,4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0.40061</cdr:x>
      <cdr:y>0.23821</cdr:y>
    </cdr:from>
    <cdr:to>
      <cdr:x>0.5916</cdr:x>
      <cdr:y>0.27479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3807818" y="1406540"/>
          <a:ext cx="1815371" cy="215993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0.45569</cdr:x>
      <cdr:y>0.18144</cdr:y>
    </cdr:from>
    <cdr:to>
      <cdr:x>0.55947</cdr:x>
      <cdr:y>0.26379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331319" y="1071358"/>
          <a:ext cx="986434" cy="4862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+208,6</a:t>
          </a:r>
        </a:p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103,8%</a:t>
          </a:r>
          <a:endParaRPr lang="uk-UA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0.62281</cdr:x>
      <cdr:y>0.03285</cdr:y>
    </cdr:from>
    <cdr:to>
      <cdr:x>0.77654</cdr:x>
      <cdr:y>0.16699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5919861" y="193969"/>
          <a:ext cx="1461212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281 637,8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2020 рік,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 грн(оперативні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143772"/>
              </p:ext>
            </p:extLst>
          </p:nvPr>
        </p:nvGraphicFramePr>
        <p:xfrm>
          <a:off x="272480" y="1246557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479 352,1 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489615"/>
              </p:ext>
            </p:extLst>
          </p:nvPr>
        </p:nvGraphicFramePr>
        <p:xfrm>
          <a:off x="152415" y="1124744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</a:t>
            </a:r>
            <a:r>
              <a:rPr lang="uk-UA" sz="12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466 095,6 млн грн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2020 рік (оперативні дані) млн грн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млн </a:t>
            </a:r>
            <a:r>
              <a:rPr lang="ru-RU" sz="2000" i="1" dirty="0" err="1" smtClean="0">
                <a:solidFill>
                  <a:schemeClr val="accent2">
                    <a:lumMod val="50000"/>
                  </a:schemeClr>
                </a:solidFill>
              </a:rPr>
              <a:t>грн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464260673"/>
              </p:ext>
            </p:extLst>
          </p:nvPr>
        </p:nvGraphicFramePr>
        <p:xfrm>
          <a:off x="185267" y="836712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3865786"/>
            <a:ext cx="1688633" cy="3328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3699" y="366573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+18 247,3</a:t>
            </a:r>
          </a:p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107,7%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23247</TotalTime>
  <Words>167</Words>
  <Application>Microsoft Office PowerPoint</Application>
  <PresentationFormat>Лист A4 (210x297 мм)</PresentationFormat>
  <Paragraphs>42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2019 – 2020 роки, млн грн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1019</cp:revision>
  <cp:lastPrinted>2020-03-03T13:28:52Z</cp:lastPrinted>
  <dcterms:created xsi:type="dcterms:W3CDTF">2007-07-25T13:50:34Z</dcterms:created>
  <dcterms:modified xsi:type="dcterms:W3CDTF">2021-01-05T11:50:58Z</dcterms:modified>
</cp:coreProperties>
</file>