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80" d="100"/>
          <a:sy n="80" d="100"/>
        </p:scale>
        <p:origin x="-2310" y="-8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55453238789112E-2"/>
          <c:y val="0.20899118735359923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FFC0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39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902,3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9767542606474607E-2"/>
                  <c:y val="0.17934945078027273"/>
                </c:manualLayout>
              </c:layout>
              <c:tx>
                <c:rich>
                  <a:bodyPr/>
                  <a:lstStyle/>
                  <a:p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endParaRPr lang="ru-RU" sz="1050" baseline="0" dirty="0" smtClean="0">
                      <a:solidFill>
                        <a:srgbClr val="003300"/>
                      </a:solidFill>
                    </a:endParaRPr>
                  </a:p>
                  <a:p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sz="1050" baseline="0" dirty="0">
                        <a:solidFill>
                          <a:srgbClr val="660033"/>
                        </a:solidFill>
                      </a:rPr>
                      <a:t>195,9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23566102766845456"/>
                  <c:y val="0.16557216561548804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3300"/>
                        </a:solidFill>
                      </a:rPr>
                      <a:t>адміністративні видатки </a:t>
                    </a:r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342,2</a:t>
                    </a:r>
                    <a:endParaRPr lang="uk-UA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302327432235701E-2"/>
                  <c:y val="0.2138183570856565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5595049806150916"/>
                  <c:y val="0.10856133875707741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адміністративні видатки </c:v>
                </c:pt>
              </c:strCache>
            </c:strRef>
          </c:cat>
          <c:val>
            <c:numRef>
              <c:f>Sheet1!$B$2:$D$2</c:f>
              <c:numCache>
                <c:formatCode>#,##0.0</c:formatCode>
                <c:ptCount val="3"/>
                <c:pt idx="0">
                  <c:v>39902.300000000003</c:v>
                </c:pt>
                <c:pt idx="1">
                  <c:v>195.89999999999998</c:v>
                </c:pt>
                <c:pt idx="2">
                  <c:v>342.2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адміністративні видатки 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386307601550133E-2"/>
          <c:y val="0.192390600593568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9407783656232624E-2"/>
                  <c:y val="0.15942304860806361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власні </a:t>
                    </a:r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доходи</a:t>
                    </a:r>
                  </a:p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22 805,2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13 802,2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22805.200000000001</c:v>
                </c:pt>
                <c:pt idx="1">
                  <c:v>13802.2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2020 року</c:v>
                </c:pt>
                <c:pt idx="1">
                  <c:v>січень 2021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18984.2</c:v>
                </c:pt>
                <c:pt idx="1">
                  <c:v>19941.099999999999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336131002279208E-3"/>
                  <c:y val="6.05640701168704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2020 року</c:v>
                </c:pt>
                <c:pt idx="1">
                  <c:v>січень 2021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2145.3000000000002</c:v>
                </c:pt>
                <c:pt idx="1">
                  <c:v>2474.4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050358041025746E-2"/>
                  <c:y val="-5.162028067342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2020 року</c:v>
                </c:pt>
                <c:pt idx="1">
                  <c:v>січень 2021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397.9</c:v>
                </c:pt>
                <c:pt idx="1">
                  <c:v>389.7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236864"/>
        <c:axId val="52171520"/>
        <c:axId val="0"/>
      </c:bar3DChart>
      <c:catAx>
        <c:axId val="163236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52171520"/>
        <c:crosses val="autoZero"/>
        <c:auto val="1"/>
        <c:lblAlgn val="ctr"/>
        <c:lblOffset val="100"/>
        <c:noMultiLvlLbl val="0"/>
      </c:catAx>
      <c:valAx>
        <c:axId val="52171520"/>
        <c:scaling>
          <c:orientation val="minMax"/>
          <c:max val="4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632368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62,3%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37,7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0.46165</cdr:x>
      <cdr:y>0.45089</cdr:y>
    </cdr:from>
    <cdr:to>
      <cdr:x>0.4667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H="1">
          <a:off x="4392501" y="2520280"/>
          <a:ext cx="48044" cy="792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16 276,6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</a:t>
          </a:r>
          <a:r>
            <a:rPr lang="uk-UA" sz="1100" b="1" i="1" dirty="0" smtClean="0">
              <a:solidFill>
                <a:srgbClr val="002060"/>
              </a:solidFill>
            </a:rPr>
            <a:t>44,5%)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2 474,4</a:t>
          </a:r>
          <a:endParaRPr lang="uk-UA" sz="900" b="1" i="1" dirty="0" smtClean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0.25918</cdr:x>
      <cdr:y>0.17073</cdr:y>
    </cdr:from>
    <cdr:to>
      <cdr:x>0.42479</cdr:x>
      <cdr:y>0.30487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63477" y="1008112"/>
          <a:ext cx="1574133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21 527,4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0.63796</cdr:x>
      <cdr:y>0.17073</cdr:y>
    </cdr:from>
    <cdr:to>
      <cdr:x>0.79169</cdr:x>
      <cdr:y>0.30487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6063877" y="1008112"/>
          <a:ext cx="146121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22 805,2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0.3408</cdr:x>
      <cdr:y>0.30488</cdr:y>
    </cdr:from>
    <cdr:to>
      <cdr:x>0.68342</cdr:x>
      <cdr:y>0.39024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>
          <a:off x="3239339" y="1800200"/>
          <a:ext cx="3256585" cy="504056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0.46618</cdr:x>
      <cdr:y>0.30488</cdr:y>
    </cdr:from>
    <cdr:to>
      <cdr:x>0.54535</cdr:x>
      <cdr:y>0.39024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431027" y="1800200"/>
          <a:ext cx="75252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-8,2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97,9%</a:t>
          </a:r>
          <a:endParaRPr lang="uk-UA" sz="9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 2021 року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665696"/>
              </p:ext>
            </p:extLst>
          </p:nvPr>
        </p:nvGraphicFramePr>
        <p:xfrm>
          <a:off x="373988" y="1268413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40 440,4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762890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36 607,4 млн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за січень 2021 року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2021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53645542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4157181"/>
            <a:ext cx="1688633" cy="1305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6124" y="383671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+956,9</a:t>
            </a:r>
            <a:endParaRPr lang="uk-UA" sz="9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105,0%</a:t>
            </a:r>
            <a:endParaRPr lang="uk-UA" sz="9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23315</TotalTime>
  <Words>145</Words>
  <Application>Microsoft Office PowerPoint</Application>
  <PresentationFormat>Лист A4 (210x297 мм)</PresentationFormat>
  <Paragraphs>41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2020 – 2021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1023</cp:revision>
  <cp:lastPrinted>2020-03-03T13:28:52Z</cp:lastPrinted>
  <dcterms:created xsi:type="dcterms:W3CDTF">2007-07-25T13:50:34Z</dcterms:created>
  <dcterms:modified xsi:type="dcterms:W3CDTF">2021-02-01T13:49:11Z</dcterms:modified>
</cp:coreProperties>
</file>