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90" r:id="rId2"/>
    <p:sldId id="491" r:id="rId3"/>
    <p:sldId id="492" r:id="rId4"/>
    <p:sldId id="493" r:id="rId5"/>
    <p:sldId id="494" r:id="rId6"/>
    <p:sldId id="495" r:id="rId7"/>
    <p:sldId id="496" r:id="rId8"/>
    <p:sldId id="497" r:id="rId9"/>
    <p:sldId id="498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4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4F-4384-9248-AD721290E763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  <c:pt idx="10">
                  <c:v>12935.7</c:v>
                </c:pt>
                <c:pt idx="11">
                  <c:v>12823.5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670336"/>
        <c:axId val="82671872"/>
      </c:lineChart>
      <c:catAx>
        <c:axId val="826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82671872"/>
        <c:crosses val="autoZero"/>
        <c:auto val="1"/>
        <c:lblAlgn val="ctr"/>
        <c:lblOffset val="100"/>
        <c:noMultiLvlLbl val="0"/>
      </c:catAx>
      <c:valAx>
        <c:axId val="8267187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826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336460200074387E-3"/>
          <c:y val="2.1882512541283379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8"/>
              <c:layout>
                <c:manualLayout>
                  <c:x val="-2.9139274380141449E-2"/>
                  <c:y val="2.1882512541283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6C-461A-8C00-1D51D2C3705F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4.6178443941011386E-2"/>
                  <c:y val="-4.520145982969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3"/>
              <c:layout>
                <c:manualLayout>
                  <c:x val="-1.2269168160059509E-2"/>
                  <c:y val="-3.160807367074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7F-464C-896D-A9A4315B3232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5"/>
              <c:layout>
                <c:manualLayout>
                  <c:x val="-3.9874796520193406E-2"/>
                  <c:y val="-3.4039463953107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8C-4B0A-BB7F-E3F3DAA5997E}"/>
                </c:ext>
              </c:extLst>
            </c:dLbl>
            <c:dLbl>
              <c:idx val="6"/>
              <c:layout>
                <c:manualLayout>
                  <c:x val="-2.6071982340126573E-2"/>
                  <c:y val="5.1059195929661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8C-4B0A-BB7F-E3F3DAA5997E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1.8427904145916153E-2"/>
                  <c:y val="3.95407237770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  <c:pt idx="10">
                  <c:v>10065.200000000001</c:v>
                </c:pt>
                <c:pt idx="11">
                  <c:v>9948.1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412416"/>
        <c:axId val="98413952"/>
      </c:lineChart>
      <c:catAx>
        <c:axId val="9841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98413952"/>
        <c:crosses val="autoZero"/>
        <c:auto val="1"/>
        <c:lblAlgn val="ctr"/>
        <c:lblOffset val="100"/>
        <c:noMultiLvlLbl val="0"/>
      </c:catAx>
      <c:valAx>
        <c:axId val="9841395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9841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січень-грудень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4363.6000000000004</c:v>
                </c:pt>
                <c:pt idx="1">
                  <c:v>3996.2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січень-грудень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3963.3</c:v>
                </c:pt>
                <c:pt idx="1">
                  <c:v>4064.8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97928320"/>
        <c:axId val="97930624"/>
        <c:axId val="0"/>
      </c:bar3DChart>
      <c:catAx>
        <c:axId val="9792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  <c:crossAx val="97930624"/>
        <c:crosses val="autoZero"/>
        <c:auto val="1"/>
        <c:lblAlgn val="ctr"/>
        <c:lblOffset val="100"/>
        <c:noMultiLvlLbl val="0"/>
      </c:catAx>
      <c:valAx>
        <c:axId val="9793062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\ ##0.0\ _₴_-;\-* #\ ##0.0\ _₴_-;_-* &quot;-&quot;??\ _₴_-;_-@_-" sourceLinked="1"/>
        <c:majorTickMark val="out"/>
        <c:minorTickMark val="none"/>
        <c:tickLblPos val="nextTo"/>
        <c:crossAx val="9792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281046745293E-3"/>
                  <c:y val="0.44865795502328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621950387578774E-2"/>
                      <c:h val="7.59057713699884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3.642382815163652E-4"/>
                  <c:y val="0.470179297940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-1.1941899243164014E-3"/>
                  <c:y val="0.4732188687895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90551926978872"/>
                      <c:h val="9.44842274908976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  <c:pt idx="22">
                  <c:v>листопад 2020</c:v>
                </c:pt>
                <c:pt idx="23">
                  <c:v>грудень 2020</c:v>
                </c:pt>
              </c:strCache>
            </c:strRef>
          </c:cat>
          <c:val>
            <c:numRef>
              <c:f>Лист1!$B$2:$B$25</c:f>
              <c:numCache>
                <c:formatCode>General</c:formatCode>
                <c:ptCount val="24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  <c:pt idx="14">
                  <c:v>1939.8</c:v>
                </c:pt>
                <c:pt idx="15">
                  <c:v>1935.7</c:v>
                </c:pt>
                <c:pt idx="16">
                  <c:v>1938.4</c:v>
                </c:pt>
                <c:pt idx="17">
                  <c:v>1944</c:v>
                </c:pt>
                <c:pt idx="18">
                  <c:v>1952.6</c:v>
                </c:pt>
                <c:pt idx="19">
                  <c:v>1947</c:v>
                </c:pt>
                <c:pt idx="20">
                  <c:v>1956.4</c:v>
                </c:pt>
                <c:pt idx="21">
                  <c:v>1956.1</c:v>
                </c:pt>
                <c:pt idx="22">
                  <c:v>1957.9</c:v>
                </c:pt>
                <c:pt idx="23">
                  <c:v>1949.8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99424"/>
        <c:axId val="9782592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5.4230207364873689E-2"/>
                  <c:y val="-5.1461230046169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3.5208807208555772E-2"/>
                  <c:y val="-5.1055332811122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8738629431037876E-2"/>
                  <c:y val="3.18405198297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4.560896742467211E-2"/>
                  <c:y val="-4.007220013528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4.2092667091570724E-2"/>
                  <c:y val="2.2178794479938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4.4884023607513396E-2"/>
                  <c:y val="-5.5152275626196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3.6732273412115948E-2"/>
                  <c:y val="-3.9930514049775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3.1385279803218799E-2"/>
                  <c:y val="-7.7590710736781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4.868391816113999E-2"/>
                  <c:y val="-4.23092933415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2.2663661152659564E-2"/>
                  <c:y val="-6.0754852836323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3.4125228775750062E-2"/>
                  <c:y val="-9.607072491242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4.1093143646807391E-2"/>
                  <c:y val="-5.7498006550608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3.6867979581216008E-2"/>
                  <c:y val="-8.685128515959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4.544499928857796E-2"/>
                  <c:y val="-5.9145502820361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2.8562494030877662E-2"/>
                  <c:y val="-4.9483601681388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  <c:pt idx="22">
                  <c:v>листопад 2020</c:v>
                </c:pt>
                <c:pt idx="23">
                  <c:v>грудень 2020</c:v>
                </c:pt>
              </c:strCache>
            </c:strRef>
          </c:cat>
          <c:val>
            <c:numRef>
              <c:f>Лист1!$C$2:$C$25</c:f>
              <c:numCache>
                <c:formatCode>0.0</c:formatCode>
                <c:ptCount val="24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>
                  <c:v>100.28850188837599</c:v>
                </c:pt>
                <c:pt idx="8">
                  <c:v>100.37658873372037</c:v>
                </c:pt>
                <c:pt idx="9">
                  <c:v>100.2865926736491</c:v>
                </c:pt>
                <c:pt idx="1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  <c:pt idx="14">
                  <c:v>100.30508299291587</c:v>
                </c:pt>
                <c:pt idx="15">
                  <c:v>99.788638003917924</c:v>
                </c:pt>
                <c:pt idx="16">
                  <c:v>100.1394844242393</c:v>
                </c:pt>
                <c:pt idx="17">
                  <c:v>100.28889806025587</c:v>
                </c:pt>
                <c:pt idx="18">
                  <c:v>100.44238683127571</c:v>
                </c:pt>
                <c:pt idx="19">
                  <c:v>99.713202908941938</c:v>
                </c:pt>
                <c:pt idx="20">
                  <c:v>100.48279404211608</c:v>
                </c:pt>
                <c:pt idx="21">
                  <c:v>99.984665712533214</c:v>
                </c:pt>
                <c:pt idx="22">
                  <c:v>100.09201983538676</c:v>
                </c:pt>
                <c:pt idx="23">
                  <c:v>99.586291434700442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866112"/>
        <c:axId val="97827456"/>
      </c:lineChart>
      <c:catAx>
        <c:axId val="96599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7825920"/>
        <c:crosses val="autoZero"/>
        <c:auto val="1"/>
        <c:lblAlgn val="ctr"/>
        <c:lblOffset val="100"/>
        <c:noMultiLvlLbl val="0"/>
      </c:catAx>
      <c:valAx>
        <c:axId val="97825920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6599424"/>
        <c:crosses val="autoZero"/>
        <c:crossBetween val="between"/>
      </c:valAx>
      <c:valAx>
        <c:axId val="97827456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7866112"/>
        <c:crosses val="max"/>
        <c:crossBetween val="between"/>
      </c:valAx>
      <c:catAx>
        <c:axId val="97866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7827456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</c:v>
                </c:pt>
                <c:pt idx="1">
                  <c:v>грудень 2019</c:v>
                </c:pt>
                <c:pt idx="2">
                  <c:v>грудень 2020</c:v>
                </c:pt>
              </c:strCache>
            </c:strRef>
          </c:cat>
          <c:val>
            <c:numRef>
              <c:f>Лист1!$B$2:$B$4</c:f>
              <c:numCache>
                <c:formatCode>_-* #\ ##0.0\ _₴_-;\-* #\ ##0.0\ _₴_-;_-* "-"??\ _₴_-;_-@_-</c:formatCode>
                <c:ptCount val="3"/>
                <c:pt idx="0">
                  <c:v>974.9</c:v>
                </c:pt>
                <c:pt idx="1">
                  <c:v>895</c:v>
                </c:pt>
                <c:pt idx="2">
                  <c:v>1127.5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/4723,0/5000,0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30082768581268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</c:v>
                </c:pt>
                <c:pt idx="1">
                  <c:v>грудень 2019</c:v>
                </c:pt>
                <c:pt idx="2">
                  <c:v>грудень 2020</c:v>
                </c:pt>
              </c:strCache>
            </c:strRef>
          </c:cat>
          <c:val>
            <c:numRef>
              <c:f>Лист1!$C$2:$C$4</c:f>
              <c:numCache>
                <c:formatCode>_-* #\ ##0.0\ _₴_-;\-* #\ ##0.0\ _₴_-;_-* "-"??\ _₴_-;_-@_-</c:formatCode>
                <c:ptCount val="3"/>
                <c:pt idx="0">
                  <c:v>466.5</c:v>
                </c:pt>
                <c:pt idx="1">
                  <c:v>357.1</c:v>
                </c:pt>
                <c:pt idx="2">
                  <c:v>658.2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4172,01/4723,01/5000,01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112712114112895E-2"/>
                  <c:y val="-2.4307368625708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1.7112712114112926E-2"/>
                  <c:y val="-3.7478474613931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4937929602024896E-2"/>
                  <c:y val="1.0005485501610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</c:v>
                </c:pt>
                <c:pt idx="1">
                  <c:v>грудень 2019</c:v>
                </c:pt>
                <c:pt idx="2">
                  <c:v>грудень 2020</c:v>
                </c:pt>
              </c:strCache>
            </c:strRef>
          </c:cat>
          <c:val>
            <c:numRef>
              <c:f>Лист1!$D$2:$D$4</c:f>
              <c:numCache>
                <c:formatCode>_-* #\ ##0.0\ _₴_-;\-* #\ ##0.0\ _₴_-;_-* "-"??\ _₴_-;_-@_-</c:formatCode>
                <c:ptCount val="3"/>
                <c:pt idx="0">
                  <c:v>6176.1</c:v>
                </c:pt>
                <c:pt idx="1">
                  <c:v>6082.9</c:v>
                </c:pt>
                <c:pt idx="2">
                  <c:v>5504.7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</c:v>
                </c:pt>
                <c:pt idx="1">
                  <c:v>грудень 2019</c:v>
                </c:pt>
                <c:pt idx="2">
                  <c:v>грудень 2020</c:v>
                </c:pt>
              </c:strCache>
            </c:strRef>
          </c:cat>
          <c:val>
            <c:numRef>
              <c:f>Лист1!$E$2:$E$4</c:f>
              <c:numCache>
                <c:formatCode>_-* #\ ##0.0\ _₴_-;\-* #\ ##0.0\ _₴_-;_-* "-"??\ _₴_-;_-@_-</c:formatCode>
                <c:ptCount val="3"/>
                <c:pt idx="0">
                  <c:v>2768.2</c:v>
                </c:pt>
                <c:pt idx="1">
                  <c:v>2928.1</c:v>
                </c:pt>
                <c:pt idx="2">
                  <c:v>2657.7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8480512"/>
        <c:axId val="98482048"/>
        <c:axId val="0"/>
      </c:bar3DChart>
      <c:catAx>
        <c:axId val="9848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8482048"/>
        <c:crosses val="autoZero"/>
        <c:auto val="1"/>
        <c:lblAlgn val="ctr"/>
        <c:lblOffset val="100"/>
        <c:noMultiLvlLbl val="0"/>
      </c:catAx>
      <c:valAx>
        <c:axId val="98482048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98480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грудень 2018 року (10 385,7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86.4</c:v>
                </c:pt>
                <c:pt idx="1">
                  <c:v>771.4</c:v>
                </c:pt>
                <c:pt idx="2">
                  <c:v>2389.9</c:v>
                </c:pt>
                <c:pt idx="3">
                  <c:v>5696.6</c:v>
                </c:pt>
                <c:pt idx="4">
                  <c:v>1441.4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Лист1!$C$2:$C$6</c:f>
              <c:numCache>
                <c:formatCode>#\ ##0.0</c:formatCode>
                <c:ptCount val="5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5082.6000000000004</c:v>
                </c:pt>
                <c:pt idx="4">
                  <c:v>1252.0999999999999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грудень 2020 року (9 948,1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Лист1!$D$2:$D$6</c:f>
              <c:numCache>
                <c:formatCode>#\ ##0.0</c:formatCode>
                <c:ptCount val="5"/>
                <c:pt idx="0">
                  <c:v>91.5</c:v>
                </c:pt>
                <c:pt idx="1">
                  <c:v>1528.1</c:v>
                </c:pt>
                <c:pt idx="2">
                  <c:v>2809.4</c:v>
                </c:pt>
                <c:pt idx="3">
                  <c:v>3733.4</c:v>
                </c:pt>
                <c:pt idx="4">
                  <c:v>1785.7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21408"/>
        <c:axId val="35196928"/>
      </c:barChart>
      <c:catAx>
        <c:axId val="351214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5196928"/>
        <c:crosses val="autoZero"/>
        <c:auto val="1"/>
        <c:lblAlgn val="ctr"/>
        <c:lblOffset val="100"/>
        <c:tickLblSkip val="1"/>
        <c:noMultiLvlLbl val="0"/>
      </c:catAx>
      <c:valAx>
        <c:axId val="3519692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5121408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грудень 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8421.6</c:v>
                </c:pt>
                <c:pt idx="1">
                  <c:v>257.20000000000005</c:v>
                </c:pt>
                <c:pt idx="2">
                  <c:v>192.7</c:v>
                </c:pt>
                <c:pt idx="3">
                  <c:v>1076.5999999999999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719.8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47745488596507E-2"/>
                  <c:y val="-8.320082430142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318218610632E-2"/>
                  <c:y val="-5.1497828308635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</c:v>
                </c:pt>
                <c:pt idx="1">
                  <c:v>грудень 2019</c:v>
                </c:pt>
                <c:pt idx="2">
                  <c:v>грудень 2020</c:v>
                </c:pt>
              </c:strCache>
            </c:strRef>
          </c:cat>
          <c:val>
            <c:numRef>
              <c:f>Лист1!$B$2:$B$4</c:f>
              <c:numCache>
                <c:formatCode>#\ ##0.0_ ;[Red]\-#\ ##0.0\ </c:formatCode>
                <c:ptCount val="3"/>
                <c:pt idx="0">
                  <c:v>10385.700000000001</c:v>
                </c:pt>
                <c:pt idx="1">
                  <c:v>10263.1</c:v>
                </c:pt>
                <c:pt idx="2">
                  <c:v>9948.1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</c:v>
                </c:pt>
                <c:pt idx="1">
                  <c:v>грудень 2019</c:v>
                </c:pt>
                <c:pt idx="2">
                  <c:v>грудень 2020</c:v>
                </c:pt>
              </c:strCache>
            </c:strRef>
          </c:cat>
          <c:val>
            <c:numRef>
              <c:f>Лист1!$C$2:$C$4</c:f>
              <c:numCache>
                <c:formatCode>#\ ##0.0_ ;[Red]\-#\ ##0.0\ </c:formatCode>
                <c:ptCount val="3"/>
                <c:pt idx="0">
                  <c:v>1301.7</c:v>
                </c:pt>
                <c:pt idx="1">
                  <c:v>1223.2</c:v>
                </c:pt>
                <c:pt idx="2">
                  <c:v>1104.0999999999999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</c:v>
                </c:pt>
                <c:pt idx="1">
                  <c:v>грудень 2019</c:v>
                </c:pt>
                <c:pt idx="2">
                  <c:v>грудень 2020</c:v>
                </c:pt>
              </c:strCache>
            </c:strRef>
          </c:cat>
          <c:val>
            <c:numRef>
              <c:f>Лист1!$D$2:$D$4</c:f>
              <c:numCache>
                <c:formatCode>#\ ##0.0_ ;[Red]\-#\ ##0.0\ </c:formatCode>
                <c:ptCount val="3"/>
                <c:pt idx="0">
                  <c:v>404.2</c:v>
                </c:pt>
                <c:pt idx="1">
                  <c:v>409.9</c:v>
                </c:pt>
                <c:pt idx="2">
                  <c:v>419.5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</c:v>
                </c:pt>
                <c:pt idx="1">
                  <c:v>грудень 2019</c:v>
                </c:pt>
                <c:pt idx="2">
                  <c:v>грудень 2020</c:v>
                </c:pt>
              </c:strCache>
            </c:strRef>
          </c:cat>
          <c:val>
            <c:numRef>
              <c:f>Лист1!$E$2:$E$4</c:f>
              <c:numCache>
                <c:formatCode>#\ ##0.0_ ;[Red]\-#\ ##0.0\ </c:formatCode>
                <c:ptCount val="3"/>
                <c:pt idx="0">
                  <c:v>1094.5</c:v>
                </c:pt>
                <c:pt idx="1">
                  <c:v>1275.3</c:v>
                </c:pt>
                <c:pt idx="2">
                  <c:v>1347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</c:v>
                </c:pt>
                <c:pt idx="1">
                  <c:v>грудень 2019</c:v>
                </c:pt>
                <c:pt idx="2">
                  <c:v>грудень 2020</c:v>
                </c:pt>
              </c:strCache>
            </c:strRef>
          </c:cat>
          <c:val>
            <c:numRef>
              <c:f>Лист1!$F$2:$F$4</c:f>
              <c:numCache>
                <c:formatCode>#\ ##0.0_ ;[Red]\-#\ ##0.0\ </c:formatCode>
                <c:ptCount val="3"/>
                <c:pt idx="0">
                  <c:v>5.4</c:v>
                </c:pt>
                <c:pt idx="1">
                  <c:v>5.9</c:v>
                </c:pt>
                <c:pt idx="2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5245440"/>
        <c:axId val="96044160"/>
        <c:axId val="0"/>
      </c:bar3DChart>
      <c:catAx>
        <c:axId val="35245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6044160"/>
        <c:crosses val="autoZero"/>
        <c:auto val="1"/>
        <c:lblAlgn val="ctr"/>
        <c:lblOffset val="100"/>
        <c:noMultiLvlLbl val="0"/>
      </c:catAx>
      <c:valAx>
        <c:axId val="96044160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35245440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294066532290062"/>
          <c:h val="0.86038713928408139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 </c:v>
                </c:pt>
                <c:pt idx="1">
                  <c:v>грудень 2019 </c:v>
                </c:pt>
                <c:pt idx="2">
                  <c:v>грудень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264160</c:v>
                </c:pt>
                <c:pt idx="1">
                  <c:v>221316</c:v>
                </c:pt>
                <c:pt idx="2">
                  <c:v>192700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грудень 2018 </c:v>
                </c:pt>
                <c:pt idx="1">
                  <c:v>грудень 2019 </c:v>
                </c:pt>
                <c:pt idx="2">
                  <c:v>грудень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44050</c:v>
                </c:pt>
                <c:pt idx="1">
                  <c:v>38445</c:v>
                </c:pt>
                <c:pt idx="2">
                  <c:v>34450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7362304"/>
        <c:axId val="97363840"/>
        <c:axId val="0"/>
      </c:bar3DChart>
      <c:catAx>
        <c:axId val="97362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7363840"/>
        <c:crosses val="autoZero"/>
        <c:auto val="1"/>
        <c:lblAlgn val="ctr"/>
        <c:lblOffset val="100"/>
        <c:noMultiLvlLbl val="0"/>
      </c:catAx>
      <c:valAx>
        <c:axId val="9736384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97362304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20027150143766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3113764072395E-3"/>
                  <c:y val="0.25894776210069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4.7207789644194914E-3"/>
                  <c:y val="0.2208203605922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866991514326E-3"/>
                  <c:y val="0.19042985425926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3.0387173263115835E-3"/>
                  <c:y val="0.14868286903937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1.9131955701722379E-3"/>
                  <c:y val="0.1274935143293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256403509213935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-1.0009821995768445E-3"/>
                  <c:y val="0.2950627907727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042434371481999E-2"/>
                      <c:h val="6.51786342477377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557951569545E-3"/>
                  <c:y val="0.3150868616109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1.0367529271581174E-3"/>
                  <c:y val="0.29465669568865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  <c:pt idx="22">
                  <c:v>листопад 2020</c:v>
                </c:pt>
                <c:pt idx="23">
                  <c:v>грудень 2020</c:v>
                </c:pt>
              </c:strCache>
            </c:strRef>
          </c:cat>
          <c:val>
            <c:numRef>
              <c:f>Лист1!$B$2:$B$25</c:f>
              <c:numCache>
                <c:formatCode>0.0</c:formatCode>
                <c:ptCount val="24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  <c:pt idx="13">
                  <c:v>34.200000000000003</c:v>
                </c:pt>
                <c:pt idx="14">
                  <c:v>46.2</c:v>
                </c:pt>
                <c:pt idx="15">
                  <c:v>37.9</c:v>
                </c:pt>
                <c:pt idx="16">
                  <c:v>39.299999999999997</c:v>
                </c:pt>
                <c:pt idx="17">
                  <c:v>36.200000000000003</c:v>
                </c:pt>
                <c:pt idx="18">
                  <c:v>34.299999999999997</c:v>
                </c:pt>
                <c:pt idx="19">
                  <c:v>34.5</c:v>
                </c:pt>
                <c:pt idx="20">
                  <c:v>52.8</c:v>
                </c:pt>
                <c:pt idx="21">
                  <c:v>50.8</c:v>
                </c:pt>
                <c:pt idx="22">
                  <c:v>50.3</c:v>
                </c:pt>
                <c:pt idx="23">
                  <c:v>49.7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375552"/>
        <c:axId val="10038144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7634262853834135E-2"/>
                  <c:y val="-7.929846327722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3.3640156051294508E-2"/>
                  <c:y val="-5.7197634122885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4.0513040763076956E-2"/>
                  <c:y val="-7.1094633404941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16340762241E-2"/>
                  <c:y val="-6.84100388347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6508992330229723E-2"/>
                  <c:y val="-7.513561541601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3.6437570509607366E-2"/>
                  <c:y val="-0.10517750703528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3.0914283048144527E-2"/>
                  <c:y val="-6.8217628893665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3.405145960121022E-2"/>
                  <c:y val="-4.7909702070655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3.1808072699517513E-2"/>
                  <c:y val="-7.858984975041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2307774211339313E-2"/>
                  <c:y val="-4.1376348805817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  <c:pt idx="22">
                  <c:v>листопад 2020</c:v>
                </c:pt>
                <c:pt idx="23">
                  <c:v>грудень 2020</c:v>
                </c:pt>
              </c:strCache>
            </c:strRef>
          </c:cat>
          <c:val>
            <c:numRef>
              <c:f>Лист1!$C$2:$C$25</c:f>
              <c:numCache>
                <c:formatCode>0.0</c:formatCode>
                <c:ptCount val="24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100.35335689045937</c:v>
                </c:pt>
                <c:pt idx="11">
                  <c:v>99.647887323943678</c:v>
                </c:pt>
                <c:pt idx="12">
                  <c:v>129.32862190812722</c:v>
                </c:pt>
                <c:pt idx="13">
                  <c:v>93.442622950819683</c:v>
                </c:pt>
                <c:pt idx="14">
                  <c:v>135.08771929824562</c:v>
                </c:pt>
                <c:pt idx="15">
                  <c:v>82.034632034632025</c:v>
                </c:pt>
                <c:pt idx="16">
                  <c:v>103.69393139841688</c:v>
                </c:pt>
                <c:pt idx="17">
                  <c:v>92.111959287531818</c:v>
                </c:pt>
                <c:pt idx="18">
                  <c:v>94.751381215469593</c:v>
                </c:pt>
                <c:pt idx="19">
                  <c:v>100.58309037900874</c:v>
                </c:pt>
                <c:pt idx="20">
                  <c:v>153.04347826086953</c:v>
                </c:pt>
                <c:pt idx="21">
                  <c:v>96.212121212121218</c:v>
                </c:pt>
                <c:pt idx="22">
                  <c:v>99.015748031496059</c:v>
                </c:pt>
                <c:pt idx="23">
                  <c:v>98.807157057654081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435648"/>
        <c:axId val="100382976"/>
      </c:lineChart>
      <c:catAx>
        <c:axId val="10037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00381440"/>
        <c:crosses val="autoZero"/>
        <c:auto val="1"/>
        <c:lblAlgn val="ctr"/>
        <c:lblOffset val="100"/>
        <c:noMultiLvlLbl val="1"/>
      </c:catAx>
      <c:valAx>
        <c:axId val="10038144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00375552"/>
        <c:crosses val="autoZero"/>
        <c:crossBetween val="between"/>
      </c:valAx>
      <c:valAx>
        <c:axId val="100382976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7435648"/>
        <c:crosses val="max"/>
        <c:crossBetween val="between"/>
      </c:valAx>
      <c:catAx>
        <c:axId val="97435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0382976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21266343573651211"/>
          <c:y val="0.85366132229859526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–</a:t>
          </a:r>
          <a:r>
            <a:rPr lang="en-US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грудень 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грудень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cdr:txBody>
    </cdr:sp>
  </cdr:relSizeAnchor>
  <cdr:relSizeAnchor xmlns:cdr="http://schemas.openxmlformats.org/drawingml/2006/chartDrawing">
    <cdr:from>
      <cdr:x>0.54783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36504" y="3934020"/>
          <a:ext cx="1440084" cy="453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– грудень   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  грудень 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10 385,7</a:t>
          </a: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9 948,1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0.42015</cdr:x>
      <cdr:y>0.03545</cdr:y>
    </cdr:from>
    <cdr:to>
      <cdr:x>0.48453</cdr:x>
      <cdr:y>0.08446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51920" y="216024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18,0%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0.36517</cdr:x>
      <cdr:y>0.11818</cdr:y>
    </cdr:from>
    <cdr:to>
      <cdr:x>0.4694</cdr:x>
      <cdr:y>0.15841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347864" y="720080"/>
          <a:ext cx="955582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13,9%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0.53796</cdr:x>
      <cdr:y>0.24817</cdr:y>
    </cdr:from>
    <cdr:to>
      <cdr:x>0.66673</cdr:x>
      <cdr:y>0.28136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932040" y="1512168"/>
          <a:ext cx="1180565" cy="2022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49,5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0.44371</cdr:x>
      <cdr:y>0.37816</cdr:y>
    </cdr:from>
    <cdr:to>
      <cdr:x>0.51525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067944" y="2304256"/>
          <a:ext cx="655880" cy="2239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dirty="0"/>
            <a:t>28,2%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0.30233</cdr:x>
      <cdr:y>0.62633</cdr:y>
    </cdr:from>
    <cdr:to>
      <cdr:x>0.37448</cdr:x>
      <cdr:y>0.67516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771800" y="3816424"/>
          <a:ext cx="661472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0.79178</cdr:y>
    </cdr:from>
    <cdr:to>
      <cdr:x>0.44527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491880" y="4824536"/>
          <a:ext cx="59032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0.47513</cdr:x>
      <cdr:y>0.28362</cdr:y>
    </cdr:from>
    <cdr:to>
      <cdr:x>0.55383</cdr:x>
      <cdr:y>0.32037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355976" y="1728192"/>
          <a:ext cx="721523" cy="223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54,9%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0.39658</cdr:x>
      <cdr:y>0.41362</cdr:y>
    </cdr:from>
    <cdr:to>
      <cdr:x>0.48018</cdr:x>
      <cdr:y>0.46263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635896" y="2520280"/>
          <a:ext cx="76644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0.31804</cdr:x>
      <cdr:y>0.54361</cdr:y>
    </cdr:from>
    <cdr:to>
      <cdr:x>0.38243</cdr:x>
      <cdr:y>0.59262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915816" y="3312368"/>
          <a:ext cx="590328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15,4%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0.37302</cdr:x>
      <cdr:y>0.70905</cdr:y>
    </cdr:from>
    <cdr:to>
      <cdr:x>0.4374</cdr:x>
      <cdr:y>0.75806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419872" y="4320480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37,5%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0.34161</cdr:x>
      <cdr:y>0.46089</cdr:y>
    </cdr:from>
    <cdr:to>
      <cdr:x>0.41127</cdr:x>
      <cdr:y>0.49634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131840" y="2808312"/>
          <a:ext cx="63864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23,0%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0.33375</cdr:x>
      <cdr:y>0.59088</cdr:y>
    </cdr:from>
    <cdr:to>
      <cdr:x>0.41735</cdr:x>
      <cdr:y>0.62633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059832" y="3600400"/>
          <a:ext cx="766446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0.36517</cdr:x>
      <cdr:y>0.75632</cdr:y>
    </cdr:from>
    <cdr:to>
      <cdr:x>0.43484</cdr:x>
      <cdr:y>0.79179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347864" y="4608512"/>
          <a:ext cx="638735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0.34946</cdr:x>
      <cdr:y>0.07091</cdr:y>
    </cdr:from>
    <cdr:to>
      <cdr:x>0.41384</cdr:x>
      <cdr:y>0.11992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203848" y="432048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1 526,5</a:t>
          </a: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(1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5,3</a:t>
          </a:r>
          <a:r>
            <a:rPr lang="en-US" sz="12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5 000,0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1 127,5  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ru-RU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11,3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0.12133</cdr:x>
      <cdr:y>0</cdr:y>
    </cdr:from>
    <cdr:to>
      <cdr:x>0.288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11573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13 191,5</a:t>
          </a:r>
        </a:p>
      </cdr:txBody>
    </cdr:sp>
  </cdr:relSizeAnchor>
  <cdr:relSizeAnchor xmlns:cdr="http://schemas.openxmlformats.org/drawingml/2006/chartDrawing">
    <cdr:from>
      <cdr:x>0.61428</cdr:x>
      <cdr:y>0</cdr:y>
    </cdr:from>
    <cdr:to>
      <cdr:x>0.76317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096338" y="-908721"/>
          <a:ext cx="750489" cy="386346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12 823,5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09.02.2021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738188"/>
            <a:ext cx="4945062" cy="3708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09.02.2021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655042"/>
              </p:ext>
            </p:extLst>
          </p:nvPr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217843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862993"/>
              </p:ext>
            </p:extLst>
          </p:nvPr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417729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66618811"/>
              </p:ext>
            </p:extLst>
          </p:nvPr>
        </p:nvGraphicFramePr>
        <p:xfrm>
          <a:off x="395536" y="1268760"/>
          <a:ext cx="828092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1120274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23827646"/>
              </p:ext>
            </p:extLst>
          </p:nvPr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117065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9113684"/>
              </p:ext>
            </p:extLst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1507829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477084190"/>
              </p:ext>
            </p:extLst>
          </p:nvPr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7362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</a:t>
            </a:r>
            <a:r>
              <a:rPr lang="uk-UA" sz="24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застрахованих осіб,</a:t>
            </a:r>
            <a:r>
              <a:rPr lang="uk-UA" sz="18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944915"/>
              </p:ext>
            </p:extLst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356364"/>
              </p:ext>
            </p:extLst>
          </p:nvPr>
        </p:nvGraphicFramePr>
        <p:xfrm>
          <a:off x="-186373" y="3789041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1695281"/>
              </p:ext>
            </p:extLst>
          </p:nvPr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8 421,6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1460190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14564780"/>
              </p:ext>
            </p:extLst>
          </p:nvPr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307316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96505949"/>
              </p:ext>
            </p:extLst>
          </p:nvPr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315270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20665</TotalTime>
  <Words>299</Words>
  <Application>Microsoft Office PowerPoint</Application>
  <PresentationFormat>Экран (4:3)</PresentationFormat>
  <Paragraphs>98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 Antiqua</vt:lpstr>
      <vt:lpstr>Calibri</vt:lpstr>
      <vt:lpstr>Cambria</vt:lpstr>
      <vt:lpstr>Times New Roman</vt:lpstr>
      <vt:lpstr>Соседство</vt:lpstr>
      <vt:lpstr>Чисельність застрахованих осіб  (за даними реєстру застрахованих осіб), тис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Dubik Tetyana</cp:lastModifiedBy>
  <cp:revision>1008</cp:revision>
  <cp:lastPrinted>2020-12-09T10:13:25Z</cp:lastPrinted>
  <dcterms:created xsi:type="dcterms:W3CDTF">2018-04-19T14:24:12Z</dcterms:created>
  <dcterms:modified xsi:type="dcterms:W3CDTF">2021-02-09T09:43:02Z</dcterms:modified>
</cp:coreProperties>
</file>