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9" r:id="rId2"/>
    <p:sldId id="370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119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6467479720634057"/>
                  <c:y val="-0.122834279326768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4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021,5</a:t>
                    </a:r>
                    <a:endParaRPr lang="ru-RU" sz="12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52,8%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62577573328042"/>
                      <c:h val="0.106042033927884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864-4F81-AF4F-E5C5D97C0FCA}"/>
                </c:ext>
              </c:extLst>
            </c:dLbl>
            <c:dLbl>
              <c:idx val="1"/>
              <c:layout>
                <c:manualLayout>
                  <c:x val="-7.3973532161607305E-2"/>
                  <c:y val="0.2771996463008842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790,4</a:t>
                    </a:r>
                    <a:endParaRPr lang="ru-RU" sz="12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36,6%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64-4F81-AF4F-E5C5D97C0FCA}"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348,8 </a:t>
                    </a:r>
                    <a:endParaRPr lang="ru-RU" sz="1200" b="1" i="0" baseline="0" dirty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4,6%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864-4F81-AF4F-E5C5D97C0FCA}"/>
                </c:ext>
              </c:extLst>
            </c:dLbl>
            <c:dLbl>
              <c:idx val="3"/>
              <c:layout>
                <c:manualLayout>
                  <c:x val="-2.0282364874801861E-3"/>
                  <c:y val="-0.16174945660697837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458,9</a:t>
                    </a:r>
                    <a:endParaRPr lang="uk-UA" sz="12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6,0%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864-4F81-AF4F-E5C5D97C0FCA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4021.5</c:v>
                </c:pt>
                <c:pt idx="1">
                  <c:v>2790.4</c:v>
                </c:pt>
                <c:pt idx="2">
                  <c:v>348.8</c:v>
                </c:pt>
                <c:pt idx="3">
                  <c:v>458.9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935-498C-BA44-1D92CEFF0224}"/>
                </c:ext>
              </c:extLst>
            </c:dLbl>
            <c:dLbl>
              <c:idx val="1"/>
              <c:layout>
                <c:manualLayout>
                  <c:x val="-4.7074569687188782E-2"/>
                  <c:y val="4.0458760799220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35-498C-BA44-1D92CEFF0224}"/>
                </c:ext>
              </c:extLst>
            </c:dLbl>
            <c:dLbl>
              <c:idx val="2"/>
              <c:layout>
                <c:manualLayout>
                  <c:x val="-3.5814734035399576E-4"/>
                  <c:y val="-3.225609631235318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935-498C-BA44-1D92CEFF0224}"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35-498C-BA44-1D92CEFF0224}"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935-498C-BA44-1D92CEFF0224}"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935-498C-BA44-1D92CEFF0224}"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935-498C-BA44-1D92CEFF0224}"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935-498C-BA44-1D92CEFF0224}"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935-498C-BA44-1D92CEFF0224}"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935-498C-BA44-1D92CEFF0224}"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935-498C-BA44-1D92CEFF0224}"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25835.200000000001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  <c:pt idx="10">
                  <c:v>28444.2</c:v>
                </c:pt>
                <c:pt idx="11">
                  <c:v>28544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935-498C-BA44-1D92CEFF0224}"/>
                </c:ext>
              </c:extLst>
            </c:dLbl>
            <c:dLbl>
              <c:idx val="1"/>
              <c:layout>
                <c:manualLayout>
                  <c:x val="-4.0353094295565627E-2"/>
                  <c:y val="-3.7111122533882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935-498C-BA44-1D92CEFF0224}"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35-498C-BA44-1D92CEFF0224}"/>
                </c:ext>
              </c:extLst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935-498C-BA44-1D92CEFF0224}"/>
                </c:ext>
              </c:extLst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935-498C-BA44-1D92CEFF0224}"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935-498C-BA44-1D92CEFF0224}"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35-498C-BA44-1D92CEFF0224}"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935-498C-BA44-1D92CEFF0224}"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935-498C-BA44-1D92CEFF0224}"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935-498C-BA44-1D92CEFF0224}"/>
                </c:ext>
              </c:extLst>
            </c:dLbl>
            <c:dLbl>
              <c:idx val="10"/>
              <c:layout>
                <c:manualLayout>
                  <c:x val="-2.4869373967142994E-2"/>
                  <c:y val="-3.0272645761178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703703703703706E-2"/>
                      <c:h val="4.72359469610064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935-498C-BA44-1D92CEFF0224}"/>
                </c:ext>
              </c:extLst>
            </c:dLbl>
            <c:dLbl>
              <c:idx val="11"/>
              <c:layout>
                <c:manualLayout>
                  <c:x val="-1.3425925925925925E-3"/>
                  <c:y val="-7.2221727699789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04938271604942E-2"/>
                      <c:h val="4.45822420755566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28801.1</c:v>
                </c:pt>
                <c:pt idx="1">
                  <c:v>28906.7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2603120"/>
        <c:axId val="292592480"/>
      </c:lineChart>
      <c:catAx>
        <c:axId val="292603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uk-UA"/>
          </a:p>
        </c:txPr>
        <c:crossAx val="292592480"/>
        <c:crosses val="autoZero"/>
        <c:auto val="0"/>
        <c:lblAlgn val="ctr"/>
        <c:lblOffset val="100"/>
        <c:tickLblSkip val="1"/>
        <c:noMultiLvlLbl val="0"/>
      </c:catAx>
      <c:valAx>
        <c:axId val="292592480"/>
        <c:scaling>
          <c:orientation val="minMax"/>
          <c:max val="35000"/>
          <c:min val="23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292603120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619,6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січень-лютий 2020 </a:t>
          </a:r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51 128,0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млн 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січень-лютий 2021 </a:t>
          </a:r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57 707,8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10.03.2021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‹№›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10.03.2021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927" y="263770"/>
            <a:ext cx="8229600" cy="1063503"/>
          </a:xfrm>
        </p:spPr>
        <p:txBody>
          <a:bodyPr/>
          <a:lstStyle/>
          <a:p>
            <a:pPr algn="ctr"/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662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01.03.2021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62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538869119"/>
              </p:ext>
            </p:extLst>
          </p:nvPr>
        </p:nvGraphicFramePr>
        <p:xfrm>
          <a:off x="433119" y="969650"/>
          <a:ext cx="8336306" cy="531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7493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770"/>
            <a:ext cx="8229600" cy="1038225"/>
          </a:xfrm>
        </p:spPr>
        <p:txBody>
          <a:bodyPr/>
          <a:lstStyle/>
          <a:p>
            <a:pPr algn="ctr"/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у банках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</a:t>
            </a:r>
            <a:r>
              <a:rPr lang="uk-UA" sz="1846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2020-2021 </a:t>
            </a: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років, млн грн</a:t>
            </a:r>
            <a:endParaRPr lang="ru-RU" sz="1846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375436547"/>
              </p:ext>
            </p:extLst>
          </p:nvPr>
        </p:nvGraphicFramePr>
        <p:xfrm>
          <a:off x="704528" y="1301995"/>
          <a:ext cx="8208912" cy="478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372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11127</TotalTime>
  <Words>102</Words>
  <Application>Microsoft Office PowerPoint</Application>
  <PresentationFormat>Аркуш A4 (210x297 мм)</PresentationFormat>
  <Paragraphs>33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01.03.2021, тис осіб </vt:lpstr>
      <vt:lpstr>Динаміка зростання обсягів пенсійних виплат  через поточні рахунки у банках  впродовж 2020-2021 років, млн грн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NATALIA CHORNENKA</cp:lastModifiedBy>
  <cp:revision>626</cp:revision>
  <cp:lastPrinted>2021-03-09T12:03:43Z</cp:lastPrinted>
  <dcterms:created xsi:type="dcterms:W3CDTF">2007-07-25T13:50:34Z</dcterms:created>
  <dcterms:modified xsi:type="dcterms:W3CDTF">2021-03-10T13:36:04Z</dcterms:modified>
</cp:coreProperties>
</file>