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-2310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55453238789112E-2"/>
          <c:y val="0.20899118735359923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0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-3.1037530122395827E-2"/>
                  <c:y val="-0.18664993782948963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79 736,5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013658638384396E-2"/>
                  <c:y val="-4.6921200050261527E-2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384,4</a:t>
                    </a:r>
                    <a:endParaRPr lang="ru-RU" sz="1050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57999644465687E-2"/>
                  <c:y val="0.1417542023701686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видатки за рахунок коштів  фонду боротьби з гострою респіраторною хворобою COVID-19,  для надання одноразової м/д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застрахованим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особам</a:t>
                    </a:r>
                  </a:p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201,0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3474520270397348"/>
                  <c:y val="0.19238219016486907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r>
                      <a:rPr lang="uk-UA" dirty="0" smtClean="0"/>
                      <a:t>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708,3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5595049806150916"/>
                  <c:y val="0.10856133875707741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надання одноразової м/д застрахованим особам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79736.5</c:v>
                </c:pt>
                <c:pt idx="1">
                  <c:v>384.40000000000003</c:v>
                </c:pt>
                <c:pt idx="2">
                  <c:v>201</c:v>
                </c:pt>
                <c:pt idx="3">
                  <c:v>708.3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надання одноразової м/д застрахованим особам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386307601550133E-2"/>
          <c:y val="0.192390600593568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48 425,9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0.1182700975939725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інших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запланованих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виплат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28 118,2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48425.9</c:v>
                </c:pt>
                <c:pt idx="1">
                  <c:v>28118.2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січень-лютий 2020 року</c:v>
                </c:pt>
                <c:pt idx="1">
                  <c:v>січень-лютий 2021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39248.800000000003</c:v>
                </c:pt>
                <c:pt idx="1">
                  <c:v>42895.9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36131002279208E-3"/>
                  <c:y val="6.0564070116870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січень-лютий 2020 року</c:v>
                </c:pt>
                <c:pt idx="1">
                  <c:v>січень-лютий 2021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3568.5</c:v>
                </c:pt>
                <c:pt idx="1">
                  <c:v>4636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050358041025746E-2"/>
                  <c:y val="-5.162028067342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січень-лютий 2020 року</c:v>
                </c:pt>
                <c:pt idx="1">
                  <c:v>січень-лютий 2021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862</c:v>
                </c:pt>
                <c:pt idx="1">
                  <c:v>894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282368"/>
        <c:axId val="190321024"/>
        <c:axId val="0"/>
      </c:bar3DChart>
      <c:catAx>
        <c:axId val="190282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90321024"/>
        <c:crosses val="autoZero"/>
        <c:auto val="1"/>
        <c:lblAlgn val="ctr"/>
        <c:lblOffset val="100"/>
        <c:noMultiLvlLbl val="0"/>
      </c:catAx>
      <c:valAx>
        <c:axId val="190321024"/>
        <c:scaling>
          <c:orientation val="minMax"/>
          <c:max val="6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90282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smtClean="0"/>
            <a:t>63,3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36,7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0.46165</cdr:x>
      <cdr:y>0.45089</cdr:y>
    </cdr:from>
    <cdr:to>
      <cdr:x>0.4667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H="1">
          <a:off x="4392501" y="2520280"/>
          <a:ext cx="48044" cy="792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32 754,2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(42,8%)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4 636,0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0.24167</cdr:x>
      <cdr:y>0.02439</cdr:y>
    </cdr:from>
    <cdr:to>
      <cdr:x>0.40728</cdr:x>
      <cdr:y>0.15853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297055" y="144016"/>
          <a:ext cx="1574133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43 679,3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0.62281</cdr:x>
      <cdr:y>0.03659</cdr:y>
    </cdr:from>
    <cdr:to>
      <cdr:x>0.77654</cdr:x>
      <cdr:y>0.17073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216024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48 425,9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0.33652</cdr:x>
      <cdr:y>0.15854</cdr:y>
    </cdr:from>
    <cdr:to>
      <cdr:x>0.67914</cdr:x>
      <cdr:y>0.2439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>
          <a:off x="3198650" y="936104"/>
          <a:ext cx="3256622" cy="504021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0.46825</cdr:x>
      <cdr:y>0.17073</cdr:y>
    </cdr:from>
    <cdr:to>
      <cdr:x>0.54742</cdr:x>
      <cdr:y>0.25609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50703" y="1008112"/>
          <a:ext cx="752515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+32,0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103,7%</a:t>
          </a:r>
          <a:endParaRPr lang="uk-UA" sz="9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0.38796</cdr:x>
      <cdr:y>0.34146</cdr:y>
    </cdr:from>
    <cdr:to>
      <cdr:x>0.58493</cdr:x>
      <cdr:y>0.36585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3687613" y="2016224"/>
          <a:ext cx="1872208" cy="14401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accent2">
              <a:lumMod val="7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0.46825</cdr:x>
      <cdr:y>0.29268</cdr:y>
    </cdr:from>
    <cdr:to>
      <cdr:x>0.54742</cdr:x>
      <cdr:y>0.37804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450703" y="1728192"/>
          <a:ext cx="752515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+1 067,5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129,9%</a:t>
          </a:r>
          <a:endParaRPr lang="uk-UA" sz="900" b="1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січень-лютий 2021 року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580615"/>
              </p:ext>
            </p:extLst>
          </p:nvPr>
        </p:nvGraphicFramePr>
        <p:xfrm>
          <a:off x="373988" y="1268413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81 030,2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446239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доходів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76 544,1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ДОХОДІВ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січень-лютий 2021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2021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122196133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4157181"/>
            <a:ext cx="1688633" cy="1305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6124" y="38367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+3 647,1</a:t>
            </a:r>
          </a:p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109,3%</a:t>
            </a:r>
            <a:endParaRPr lang="uk-UA" sz="9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23472</TotalTime>
  <Words>166</Words>
  <Application>Microsoft Office PowerPoint</Application>
  <PresentationFormat>Лист A4 (210x297 мм)</PresentationFormat>
  <Paragraphs>43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2020 – 2021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1033</cp:revision>
  <cp:lastPrinted>2020-03-03T13:28:52Z</cp:lastPrinted>
  <dcterms:created xsi:type="dcterms:W3CDTF">2007-07-25T13:50:34Z</dcterms:created>
  <dcterms:modified xsi:type="dcterms:W3CDTF">2021-03-01T13:44:27Z</dcterms:modified>
</cp:coreProperties>
</file>