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0" r:id="rId1"/>
  </p:sldMasterIdLst>
  <p:notesMasterIdLst>
    <p:notesMasterId r:id="rId5"/>
  </p:notesMasterIdLst>
  <p:sldIdLst>
    <p:sldId id="365" r:id="rId2"/>
    <p:sldId id="366" r:id="rId3"/>
    <p:sldId id="367" r:id="rId4"/>
  </p:sldIdLst>
  <p:sldSz cx="9906000" cy="6858000" type="A4"/>
  <p:notesSz cx="9942513" cy="6761163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  <a:srgbClr val="0000FF"/>
    <a:srgbClr val="FF0066"/>
    <a:srgbClr val="A50021"/>
    <a:srgbClr val="006600"/>
    <a:srgbClr val="FF6600"/>
    <a:srgbClr val="CCFF99"/>
    <a:srgbClr val="FFFF66"/>
    <a:srgbClr val="CC3300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91" autoAdjust="0"/>
    <p:restoredTop sz="94660" autoAdjust="0"/>
  </p:normalViewPr>
  <p:slideViewPr>
    <p:cSldViewPr>
      <p:cViewPr varScale="1">
        <p:scale>
          <a:sx n="115" d="100"/>
          <a:sy n="115" d="100"/>
        </p:scale>
        <p:origin x="1194" y="11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20"/>
      <c:rotY val="180"/>
      <c:rAngAx val="0"/>
      <c:perspective val="20"/>
    </c:view3D>
    <c:floor>
      <c:thickness val="0"/>
    </c:floor>
    <c:sideWall>
      <c:thickness val="0"/>
      <c:spPr>
        <a:scene3d>
          <a:camera prst="orthographicFront"/>
          <a:lightRig rig="threePt" dir="t"/>
        </a:scene3d>
        <a:sp3d>
          <a:bevelT/>
        </a:sp3d>
      </c:spPr>
    </c:sideWall>
    <c:backWall>
      <c:thickness val="0"/>
      <c:spPr>
        <a:scene3d>
          <a:camera prst="orthographicFront"/>
          <a:lightRig rig="threePt" dir="t"/>
        </a:scene3d>
        <a:sp3d>
          <a:bevelT/>
        </a:sp3d>
      </c:spPr>
    </c:backWall>
    <c:plotArea>
      <c:layout>
        <c:manualLayout>
          <c:layoutTarget val="inner"/>
          <c:xMode val="edge"/>
          <c:yMode val="edge"/>
          <c:x val="1.9845238572163096E-2"/>
          <c:y val="2.6959723773381907E-3"/>
          <c:w val="0.90036908292241036"/>
          <c:h val="0.8659320153395934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7"/>
          <c:dPt>
            <c:idx val="0"/>
            <c:bubble3D val="0"/>
            <c:explosion val="65"/>
            <c:spPr>
              <a:gradFill>
                <a:gsLst>
                  <a:gs pos="0">
                    <a:srgbClr val="FFC000"/>
                  </a:gs>
                  <a:gs pos="50000">
                    <a:srgbClr val="FFFF00"/>
                  </a:gs>
                  <a:gs pos="100000">
                    <a:schemeClr val="accent2"/>
                  </a:gs>
                </a:gsLst>
                <a:lin ang="5400000" scaled="0"/>
              </a:gradFill>
              <a:scene3d>
                <a:camera prst="orthographicFront"/>
                <a:lightRig rig="threePt" dir="t"/>
              </a:scene3d>
              <a:sp3d>
                <a:bevelT/>
                <a:bevelB/>
              </a:sp3d>
            </c:spPr>
            <c:extLst>
              <c:ext xmlns:c16="http://schemas.microsoft.com/office/drawing/2014/chart" uri="{C3380CC4-5D6E-409C-BE32-E72D297353CC}">
                <c16:uniqueId val="{00000001-1E6B-434C-AC05-C59F17E1BC58}"/>
              </c:ext>
            </c:extLst>
          </c:dPt>
          <c:dPt>
            <c:idx val="1"/>
            <c:bubble3D val="0"/>
            <c:spPr>
              <a:gradFill>
                <a:gsLst>
                  <a:gs pos="0">
                    <a:srgbClr val="00B050"/>
                  </a:gs>
                  <a:gs pos="50000">
                    <a:srgbClr val="00B050"/>
                  </a:gs>
                  <a:gs pos="100000">
                    <a:srgbClr val="92D050"/>
                  </a:gs>
                </a:gsLst>
                <a:lin ang="5400000" scaled="0"/>
              </a:gradFill>
            </c:spPr>
            <c:extLst>
              <c:ext xmlns:c16="http://schemas.microsoft.com/office/drawing/2014/chart" uri="{C3380CC4-5D6E-409C-BE32-E72D297353CC}">
                <c16:uniqueId val="{00000003-1E6B-434C-AC05-C59F17E1BC58}"/>
              </c:ext>
            </c:extLst>
          </c:dPt>
          <c:dPt>
            <c:idx val="2"/>
            <c:bubble3D val="0"/>
            <c:spPr>
              <a:gradFill>
                <a:gsLst>
                  <a:gs pos="0">
                    <a:srgbClr val="FF0000"/>
                  </a:gs>
                  <a:gs pos="50000">
                    <a:srgbClr val="C00000"/>
                  </a:gs>
                  <a:gs pos="100000">
                    <a:srgbClr val="FF0000"/>
                  </a:gs>
                </a:gsLst>
                <a:lin ang="5400000" scaled="0"/>
              </a:gradFill>
            </c:spPr>
            <c:extLst>
              <c:ext xmlns:c16="http://schemas.microsoft.com/office/drawing/2014/chart" uri="{C3380CC4-5D6E-409C-BE32-E72D297353CC}">
                <c16:uniqueId val="{00000005-1E6B-434C-AC05-C59F17E1BC58}"/>
              </c:ext>
            </c:extLst>
          </c:dPt>
          <c:dPt>
            <c:idx val="3"/>
            <c:bubble3D val="0"/>
            <c:spPr>
              <a:solidFill>
                <a:srgbClr val="7030A0"/>
              </a:solidFill>
            </c:spPr>
            <c:extLst>
              <c:ext xmlns:c16="http://schemas.microsoft.com/office/drawing/2014/chart" uri="{C3380CC4-5D6E-409C-BE32-E72D297353CC}">
                <c16:uniqueId val="{00000007-1E6B-434C-AC05-C59F17E1BC58}"/>
              </c:ext>
            </c:extLst>
          </c:dPt>
          <c:dPt>
            <c:idx val="4"/>
            <c:bubble3D val="0"/>
            <c:spPr>
              <a:solidFill>
                <a:srgbClr val="FF0066"/>
              </a:solidFill>
            </c:spPr>
            <c:extLst>
              <c:ext xmlns:c16="http://schemas.microsoft.com/office/drawing/2014/chart" uri="{C3380CC4-5D6E-409C-BE32-E72D297353CC}">
                <c16:uniqueId val="{00000009-1E6B-434C-AC05-C59F17E1BC58}"/>
              </c:ext>
            </c:extLst>
          </c:dPt>
          <c:dPt>
            <c:idx val="5"/>
            <c:bubble3D val="0"/>
            <c:spPr>
              <a:solidFill>
                <a:srgbClr val="FFFF00"/>
              </a:solidFill>
            </c:spPr>
            <c:extLst>
              <c:ext xmlns:c16="http://schemas.microsoft.com/office/drawing/2014/chart" uri="{C3380CC4-5D6E-409C-BE32-E72D297353CC}">
                <c16:uniqueId val="{0000000B-1E6B-434C-AC05-C59F17E1BC58}"/>
              </c:ext>
            </c:extLst>
          </c:dPt>
          <c:dPt>
            <c:idx val="6"/>
            <c:bubble3D val="0"/>
            <c:spPr>
              <a:gradFill>
                <a:gsLst>
                  <a:gs pos="0">
                    <a:srgbClr val="0000FF"/>
                  </a:gs>
                  <a:gs pos="50000">
                    <a:srgbClr val="0070C0"/>
                  </a:gs>
                  <a:gs pos="100000">
                    <a:srgbClr val="0070C0"/>
                  </a:gs>
                </a:gsLst>
                <a:lin ang="5400000" scaled="0"/>
              </a:gradFill>
            </c:spPr>
            <c:extLst>
              <c:ext xmlns:c16="http://schemas.microsoft.com/office/drawing/2014/chart" uri="{C3380CC4-5D6E-409C-BE32-E72D297353CC}">
                <c16:uniqueId val="{0000000D-1E6B-434C-AC05-C59F17E1BC58}"/>
              </c:ext>
            </c:extLst>
          </c:dPt>
          <c:dLbls>
            <c:dLbl>
              <c:idx val="0"/>
              <c:layout>
                <c:manualLayout>
                  <c:x val="-2.8177211079110868E-2"/>
                  <c:y val="-9.8211915346805859E-2"/>
                </c:manualLayout>
              </c:layout>
              <c:tx>
                <c:rich>
                  <a:bodyPr/>
                  <a:lstStyle/>
                  <a:p>
                    <a:r>
                      <a:rPr lang="ru-RU" sz="1300" baseline="0" dirty="0"/>
                      <a:t>за віком</a:t>
                    </a:r>
                  </a:p>
                  <a:p>
                    <a:r>
                      <a:rPr lang="ru-RU" sz="1300" baseline="0" dirty="0"/>
                      <a:t> 8 </a:t>
                    </a:r>
                    <a:r>
                      <a:rPr lang="ru-RU" sz="1300" baseline="0" dirty="0" smtClean="0"/>
                      <a:t>316 443 особи</a:t>
                    </a:r>
                    <a:endParaRPr lang="ru-RU" sz="1300" baseline="0" dirty="0"/>
                  </a:p>
                  <a:p>
                    <a:r>
                      <a:rPr lang="ru-RU" sz="1300" baseline="0" dirty="0"/>
                      <a:t>(3 </a:t>
                    </a:r>
                    <a:r>
                      <a:rPr lang="ru-RU" sz="1300" baseline="0" dirty="0" smtClean="0"/>
                      <a:t>770,23 </a:t>
                    </a:r>
                    <a:r>
                      <a:rPr lang="ru-RU" sz="1300" baseline="0" dirty="0" err="1"/>
                      <a:t>грн</a:t>
                    </a:r>
                    <a:r>
                      <a:rPr lang="ru-RU" sz="1300" baseline="0" dirty="0"/>
                      <a:t>)      </a:t>
                    </a:r>
                    <a:endParaRPr lang="ru-RU" dirty="0"/>
                  </a:p>
                </c:rich>
              </c:tx>
              <c:showLegendKey val="1"/>
              <c:showVal val="1"/>
              <c:showCatName val="1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1E6B-434C-AC05-C59F17E1BC58}"/>
                </c:ext>
              </c:extLst>
            </c:dLbl>
            <c:dLbl>
              <c:idx val="1"/>
              <c:layout>
                <c:manualLayout>
                  <c:x val="2.0233221949697896E-2"/>
                  <c:y val="-0.23385494754061631"/>
                </c:manualLayout>
              </c:layout>
              <c:tx>
                <c:rich>
                  <a:bodyPr/>
                  <a:lstStyle/>
                  <a:p>
                    <a:r>
                      <a:rPr lang="ru-RU" sz="1300" baseline="0" dirty="0" smtClean="0"/>
                      <a:t>за </a:t>
                    </a:r>
                    <a:r>
                      <a:rPr lang="ru-RU" sz="1300" baseline="0" dirty="0" err="1" smtClean="0"/>
                      <a:t>інвалідністю</a:t>
                    </a:r>
                    <a:endParaRPr lang="ru-RU" sz="1300" baseline="0" dirty="0"/>
                  </a:p>
                  <a:p>
                    <a:r>
                      <a:rPr lang="ru-RU" sz="1300" baseline="0" dirty="0"/>
                      <a:t>1 </a:t>
                    </a:r>
                    <a:r>
                      <a:rPr lang="ru-RU" sz="1300" baseline="0" dirty="0" smtClean="0"/>
                      <a:t>367 192 </a:t>
                    </a:r>
                    <a:r>
                      <a:rPr lang="ru-RU" sz="1300" baseline="0" dirty="0"/>
                      <a:t>особи</a:t>
                    </a:r>
                  </a:p>
                  <a:p>
                    <a:r>
                      <a:rPr lang="ru-RU" sz="1300" baseline="0" dirty="0"/>
                      <a:t>(2 </a:t>
                    </a:r>
                    <a:r>
                      <a:rPr lang="ru-RU" sz="1300" baseline="0" dirty="0" smtClean="0"/>
                      <a:t>825,32 </a:t>
                    </a:r>
                    <a:r>
                      <a:rPr lang="ru-RU" sz="1300" baseline="0" dirty="0" err="1"/>
                      <a:t>грн</a:t>
                    </a:r>
                    <a:r>
                      <a:rPr lang="ru-RU" sz="1300" baseline="0" dirty="0"/>
                      <a:t>)*      </a:t>
                    </a:r>
                    <a:endParaRPr lang="ru-RU" dirty="0"/>
                  </a:p>
                </c:rich>
              </c:tx>
              <c:showLegendKey val="1"/>
              <c:showVal val="1"/>
              <c:showCatName val="1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1E6B-434C-AC05-C59F17E1BC58}"/>
                </c:ext>
              </c:extLst>
            </c:dLbl>
            <c:dLbl>
              <c:idx val="2"/>
              <c:layout>
                <c:manualLayout>
                  <c:x val="0.10809713326536277"/>
                  <c:y val="-4.0016021611633798E-2"/>
                </c:manualLayout>
              </c:layout>
              <c:tx>
                <c:rich>
                  <a:bodyPr/>
                  <a:lstStyle/>
                  <a:p>
                    <a:r>
                      <a:rPr lang="ru-RU" sz="1300" baseline="0" dirty="0"/>
                      <a:t>у </a:t>
                    </a:r>
                    <a:r>
                      <a:rPr lang="ru-RU" sz="1300" baseline="0" dirty="0" err="1"/>
                      <a:t>зв</a:t>
                    </a:r>
                    <a:r>
                      <a:rPr lang="ru-RU" sz="1300" baseline="0" dirty="0"/>
                      <a:t>’</a:t>
                    </a:r>
                    <a:r>
                      <a:rPr lang="ru-RU" sz="1300" baseline="0" dirty="0" err="1"/>
                      <a:t>язку</a:t>
                    </a:r>
                    <a:r>
                      <a:rPr lang="ru-RU" sz="1300" baseline="0" dirty="0"/>
                      <a:t> з втратою</a:t>
                    </a:r>
                  </a:p>
                  <a:p>
                    <a:r>
                      <a:rPr lang="ru-RU" sz="1300" baseline="0" dirty="0"/>
                      <a:t>годувальника</a:t>
                    </a:r>
                  </a:p>
                  <a:p>
                    <a:r>
                      <a:rPr lang="ru-RU" sz="1300" baseline="0" dirty="0" smtClean="0"/>
                      <a:t>530 902 особи</a:t>
                    </a:r>
                    <a:endParaRPr lang="ru-RU" sz="1300" baseline="0" dirty="0"/>
                  </a:p>
                  <a:p>
                    <a:r>
                      <a:rPr lang="ru-RU" sz="1300" baseline="0" dirty="0"/>
                      <a:t>(3 </a:t>
                    </a:r>
                    <a:r>
                      <a:rPr lang="ru-RU" sz="1300" baseline="0" dirty="0" smtClean="0"/>
                      <a:t>227,83 </a:t>
                    </a:r>
                    <a:r>
                      <a:rPr lang="ru-RU" sz="1300" baseline="0" dirty="0" err="1"/>
                      <a:t>грн</a:t>
                    </a:r>
                    <a:r>
                      <a:rPr lang="ru-RU" sz="1300" baseline="0" dirty="0"/>
                      <a:t>)*      </a:t>
                    </a:r>
                    <a:endParaRPr lang="ru-RU" dirty="0"/>
                  </a:p>
                </c:rich>
              </c:tx>
              <c:showLegendKey val="1"/>
              <c:showVal val="1"/>
              <c:showCatName val="1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1E6B-434C-AC05-C59F17E1BC58}"/>
                </c:ext>
              </c:extLst>
            </c:dLbl>
            <c:dLbl>
              <c:idx val="3"/>
              <c:layout>
                <c:manualLayout>
                  <c:x val="0.20310724706666575"/>
                  <c:y val="0.12092388126465481"/>
                </c:manualLayout>
              </c:layout>
              <c:tx>
                <c:rich>
                  <a:bodyPr/>
                  <a:lstStyle/>
                  <a:p>
                    <a:r>
                      <a:rPr lang="ru-RU" sz="1300" baseline="0" dirty="0"/>
                      <a:t>за вислугу років</a:t>
                    </a:r>
                  </a:p>
                  <a:p>
                    <a:r>
                      <a:rPr lang="ru-RU" sz="1300" baseline="0" dirty="0" smtClean="0"/>
                      <a:t>212 345 </a:t>
                    </a:r>
                    <a:r>
                      <a:rPr lang="ru-RU" sz="1300" baseline="0" dirty="0" err="1" smtClean="0"/>
                      <a:t>осіб</a:t>
                    </a:r>
                    <a:endParaRPr lang="ru-RU" sz="1300" baseline="0" dirty="0"/>
                  </a:p>
                  <a:p>
                    <a:r>
                      <a:rPr lang="ru-RU" sz="1300" baseline="0" dirty="0"/>
                      <a:t>(3 </a:t>
                    </a:r>
                    <a:r>
                      <a:rPr lang="ru-RU" sz="1300" baseline="0" dirty="0" smtClean="0"/>
                      <a:t>403,48 </a:t>
                    </a:r>
                    <a:r>
                      <a:rPr lang="ru-RU" sz="1300" baseline="0" dirty="0" err="1"/>
                      <a:t>грн</a:t>
                    </a:r>
                    <a:r>
                      <a:rPr lang="ru-RU" sz="1300" baseline="0" dirty="0"/>
                      <a:t>) *   </a:t>
                    </a:r>
                    <a:endParaRPr lang="ru-RU" dirty="0"/>
                  </a:p>
                </c:rich>
              </c:tx>
              <c:showLegendKey val="1"/>
              <c:showVal val="1"/>
              <c:showCatName val="1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1E6B-434C-AC05-C59F17E1BC58}"/>
                </c:ext>
              </c:extLst>
            </c:dLbl>
            <c:dLbl>
              <c:idx val="4"/>
              <c:layout>
                <c:manualLayout>
                  <c:x val="0.1465420234192637"/>
                  <c:y val="0.24732029043556564"/>
                </c:manualLayout>
              </c:layout>
              <c:tx>
                <c:rich>
                  <a:bodyPr/>
                  <a:lstStyle/>
                  <a:p>
                    <a:r>
                      <a:rPr lang="ru-RU" sz="1300" baseline="0" dirty="0"/>
                      <a:t>соціальні пенсії</a:t>
                    </a:r>
                  </a:p>
                  <a:p>
                    <a:r>
                      <a:rPr lang="ru-RU" sz="1300" baseline="0" dirty="0"/>
                      <a:t> </a:t>
                    </a:r>
                    <a:r>
                      <a:rPr lang="ru-RU" sz="1300" baseline="0" dirty="0" smtClean="0"/>
                      <a:t>71 924  </a:t>
                    </a:r>
                    <a:r>
                      <a:rPr lang="ru-RU" sz="1300" baseline="0" dirty="0"/>
                      <a:t>особи</a:t>
                    </a:r>
                  </a:p>
                  <a:p>
                    <a:r>
                      <a:rPr lang="ru-RU" sz="1300" baseline="0" dirty="0"/>
                      <a:t>(1 </a:t>
                    </a:r>
                    <a:r>
                      <a:rPr lang="ru-RU" sz="1300" baseline="0" dirty="0" smtClean="0"/>
                      <a:t>785,49 </a:t>
                    </a:r>
                    <a:r>
                      <a:rPr lang="ru-RU" sz="1300" baseline="0" dirty="0" err="1"/>
                      <a:t>грн</a:t>
                    </a:r>
                    <a:r>
                      <a:rPr lang="ru-RU" sz="1300" baseline="0" dirty="0"/>
                      <a:t>)    </a:t>
                    </a:r>
                    <a:endParaRPr lang="ru-RU" dirty="0"/>
                  </a:p>
                </c:rich>
              </c:tx>
              <c:showLegendKey val="1"/>
              <c:showVal val="1"/>
              <c:showCatName val="1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1E6B-434C-AC05-C59F17E1BC58}"/>
                </c:ext>
              </c:extLst>
            </c:dLbl>
            <c:dLbl>
              <c:idx val="5"/>
              <c:layout>
                <c:manualLayout>
                  <c:x val="-0.12792317066781905"/>
                  <c:y val="0.24091054941263837"/>
                </c:manualLayout>
              </c:layout>
              <c:tx>
                <c:rich>
                  <a:bodyPr/>
                  <a:lstStyle/>
                  <a:p>
                    <a:r>
                      <a:rPr lang="ru-RU" sz="1300" baseline="0" dirty="0"/>
                      <a:t>довічне грошове</a:t>
                    </a:r>
                  </a:p>
                  <a:p>
                    <a:r>
                      <a:rPr lang="ru-RU" sz="1300" baseline="0" dirty="0"/>
                      <a:t>утримання суддів</a:t>
                    </a:r>
                  </a:p>
                  <a:p>
                    <a:r>
                      <a:rPr lang="ru-RU" sz="1300" baseline="0" dirty="0"/>
                      <a:t> 3 </a:t>
                    </a:r>
                    <a:r>
                      <a:rPr lang="ru-RU" sz="1300" baseline="0" dirty="0" smtClean="0"/>
                      <a:t>556 </a:t>
                    </a:r>
                    <a:r>
                      <a:rPr lang="ru-RU" sz="1300" baseline="0" dirty="0"/>
                      <a:t>осіб</a:t>
                    </a:r>
                  </a:p>
                  <a:p>
                    <a:r>
                      <a:rPr lang="ru-RU" sz="1300" baseline="0" dirty="0" smtClean="0"/>
                      <a:t>(</a:t>
                    </a:r>
                    <a:r>
                      <a:rPr lang="ru-RU" sz="1300" b="1" baseline="0" dirty="0" smtClean="0"/>
                      <a:t>77 </a:t>
                    </a:r>
                    <a:r>
                      <a:rPr lang="ru-RU" sz="1300" b="1" baseline="0" dirty="0" smtClean="0"/>
                      <a:t>387</a:t>
                    </a:r>
                    <a:r>
                      <a:rPr lang="ru-RU" sz="1300" baseline="0" dirty="0" smtClean="0"/>
                      <a:t>,20 </a:t>
                    </a:r>
                    <a:r>
                      <a:rPr lang="ru-RU" sz="1300" baseline="0" dirty="0" err="1"/>
                      <a:t>грн</a:t>
                    </a:r>
                    <a:r>
                      <a:rPr lang="ru-RU" sz="1300" baseline="0" dirty="0"/>
                      <a:t>)      </a:t>
                    </a:r>
                    <a:endParaRPr lang="ru-RU" dirty="0"/>
                  </a:p>
                </c:rich>
              </c:tx>
              <c:showLegendKey val="1"/>
              <c:showVal val="1"/>
              <c:showCatName val="1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1E6B-434C-AC05-C59F17E1BC58}"/>
                </c:ext>
              </c:extLst>
            </c:dLbl>
            <c:dLbl>
              <c:idx val="6"/>
              <c:layout>
                <c:manualLayout>
                  <c:x val="-0.35380004186329095"/>
                  <c:y val="0.23010107795040316"/>
                </c:manualLayout>
              </c:layout>
              <c:tx>
                <c:rich>
                  <a:bodyPr/>
                  <a:lstStyle/>
                  <a:p>
                    <a:r>
                      <a:rPr lang="ru-RU" sz="1300" baseline="0" dirty="0"/>
                      <a:t>пенсії  військовослужбовців</a:t>
                    </a:r>
                  </a:p>
                  <a:p>
                    <a:r>
                      <a:rPr lang="ru-RU" sz="1300" baseline="0" dirty="0" smtClean="0"/>
                      <a:t>550 487 </a:t>
                    </a:r>
                    <a:r>
                      <a:rPr lang="ru-RU" sz="1300" baseline="0" dirty="0" err="1" smtClean="0"/>
                      <a:t>осіб</a:t>
                    </a:r>
                    <a:endParaRPr lang="ru-RU" sz="1300" baseline="0" dirty="0"/>
                  </a:p>
                  <a:p>
                    <a:r>
                      <a:rPr lang="ru-RU" sz="1300" baseline="0" dirty="0"/>
                      <a:t>(5 </a:t>
                    </a:r>
                    <a:r>
                      <a:rPr lang="ru-RU" sz="1300" baseline="0" dirty="0" smtClean="0"/>
                      <a:t>650,26 </a:t>
                    </a:r>
                    <a:r>
                      <a:rPr lang="ru-RU" sz="1300" baseline="0" dirty="0" err="1"/>
                      <a:t>грн</a:t>
                    </a:r>
                    <a:r>
                      <a:rPr lang="ru-RU" sz="1300" baseline="0" dirty="0"/>
                      <a:t>)    </a:t>
                    </a:r>
                    <a:endParaRPr lang="ru-RU" dirty="0"/>
                  </a:p>
                </c:rich>
              </c:tx>
              <c:showLegendKey val="1"/>
              <c:showVal val="1"/>
              <c:showCatName val="1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1E6B-434C-AC05-C59F17E1BC5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 i="0" baseline="0">
                    <a:latin typeface="Times New Roman" pitchFamily="18" charset="0"/>
                  </a:defRPr>
                </a:pPr>
                <a:endParaRPr lang="uk-UA"/>
              </a:p>
            </c:txPr>
            <c:showLegendKey val="1"/>
            <c:showVal val="1"/>
            <c:showCatName val="1"/>
            <c:showSerName val="1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Лист1!$A$2:$A$8</c:f>
              <c:strCache>
                <c:ptCount val="7"/>
                <c:pt idx="0">
                  <c:v>за віком 8 316 443 особи (3 770,23 грн.)</c:v>
                </c:pt>
                <c:pt idx="1">
                  <c:v>за інвалідністю 1 367 192 особи (2 825,32 грн.)</c:v>
                </c:pt>
                <c:pt idx="2">
                  <c:v>у зв'язку з втратою годувальника 530 902 особи (3 227,83 грн.)</c:v>
                </c:pt>
                <c:pt idx="3">
                  <c:v>за вислугу років 212 345 осіб (3 403,48 грн.)</c:v>
                </c:pt>
                <c:pt idx="4">
                  <c:v>соціальні пенсії 71 924 особи (1 785,49 грн.)</c:v>
                </c:pt>
                <c:pt idx="5">
                  <c:v>довічне грошове утримання суддів 3 556 осіб (77 387,20 грн.)</c:v>
                </c:pt>
                <c:pt idx="6">
                  <c:v>пенсії військовослужбовців 550 487 осіб (5 650,26 грн.)</c:v>
                </c:pt>
              </c:strCache>
            </c:strRef>
          </c:cat>
          <c:val>
            <c:numRef>
              <c:f>Лист1!$B$2:$B$8</c:f>
              <c:numCache>
                <c:formatCode>_-* #,##0\ _г_р_н_._-;\-* #,##0\ _г_р_н_._-;_-* "-"??\ _г_р_н_._-;_-@_-</c:formatCode>
                <c:ptCount val="7"/>
                <c:pt idx="0">
                  <c:v>8316443</c:v>
                </c:pt>
                <c:pt idx="1">
                  <c:v>1367192</c:v>
                </c:pt>
                <c:pt idx="2">
                  <c:v>530902</c:v>
                </c:pt>
                <c:pt idx="3">
                  <c:v>212345</c:v>
                </c:pt>
                <c:pt idx="4">
                  <c:v>71924</c:v>
                </c:pt>
                <c:pt idx="5">
                  <c:v>3556</c:v>
                </c:pt>
                <c:pt idx="6">
                  <c:v>550487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1E6B-434C-AC05-C59F17E1BC5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6.6788099701033082E-2"/>
          <c:y val="3.5596302145637901E-2"/>
          <c:w val="0.92929331828360895"/>
          <c:h val="0.72290693926892402"/>
        </c:manualLayout>
      </c:layout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circle"/>
            <c:size val="9"/>
            <c:spPr>
              <a:solidFill>
                <a:srgbClr val="FF0000"/>
              </a:solidFill>
            </c:spPr>
          </c:marker>
          <c:dLbls>
            <c:dLbl>
              <c:idx val="0"/>
              <c:layout>
                <c:manualLayout>
                  <c:x val="-2.3208186308224694E-2"/>
                  <c:y val="8.062571898157228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B71-4E87-A42A-E4821F76B363}"/>
                </c:ext>
              </c:extLst>
            </c:dLbl>
            <c:dLbl>
              <c:idx val="1"/>
              <c:layout>
                <c:manualLayout>
                  <c:x val="-1.2662030371683489E-2"/>
                  <c:y val="6.802815560175853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B71-4E87-A42A-E4821F76B363}"/>
                </c:ext>
              </c:extLst>
            </c:dLbl>
            <c:dLbl>
              <c:idx val="2"/>
              <c:layout>
                <c:manualLayout>
                  <c:x val="-2.5844725292360021E-2"/>
                  <c:y val="-7.30672782389258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B71-4E87-A42A-E4821F76B363}"/>
                </c:ext>
              </c:extLst>
            </c:dLbl>
            <c:dLbl>
              <c:idx val="3"/>
              <c:layout>
                <c:manualLayout>
                  <c:x val="-8.0757933143401073E-3"/>
                  <c:y val="6.3272289910191583E-5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B71-4E87-A42A-E4821F76B363}"/>
                </c:ext>
              </c:extLst>
            </c:dLbl>
            <c:dLbl>
              <c:idx val="4"/>
              <c:layout>
                <c:manualLayout>
                  <c:x val="-3.1117803260630596E-2"/>
                  <c:y val="8.818464615042773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B71-4E87-A42A-E4821F76B363}"/>
                </c:ext>
              </c:extLst>
            </c:dLbl>
            <c:dLbl>
              <c:idx val="5"/>
              <c:layout>
                <c:manualLayout>
                  <c:x val="-2.5844725292359996E-2"/>
                  <c:y val="-8.967862646754437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B71-4E87-A42A-E4821F76B363}"/>
                </c:ext>
              </c:extLst>
            </c:dLbl>
            <c:dLbl>
              <c:idx val="6"/>
              <c:layout>
                <c:manualLayout>
                  <c:x val="-2.0571647324089393E-2"/>
                  <c:y val="-8.56650848318440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B71-4E87-A42A-E4821F76B363}"/>
                </c:ext>
              </c:extLst>
            </c:dLbl>
            <c:dLbl>
              <c:idx val="7"/>
              <c:layout>
                <c:manualLayout>
                  <c:x val="-2.5844725292359996E-2"/>
                  <c:y val="8.56650848318440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B71-4E87-A42A-E4821F76B363}"/>
                </c:ext>
              </c:extLst>
            </c:dLbl>
            <c:dLbl>
              <c:idx val="8"/>
              <c:layout>
                <c:manualLayout>
                  <c:x val="-2.4526455800292345E-2"/>
                  <c:y val="-8.818464615042773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CB71-4E87-A42A-E4821F76B363}"/>
                </c:ext>
              </c:extLst>
            </c:dLbl>
            <c:dLbl>
              <c:idx val="9"/>
              <c:layout>
                <c:manualLayout>
                  <c:x val="-2.3208186308224646E-2"/>
                  <c:y val="7.810640087609313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B71-4E87-A42A-E4821F76B363}"/>
                </c:ext>
              </c:extLst>
            </c:dLbl>
            <c:dLbl>
              <c:idx val="10"/>
              <c:layout>
                <c:manualLayout>
                  <c:x val="-2.1889916816157044E-2"/>
                  <c:y val="-8.314552351326043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CB71-4E87-A42A-E4821F76B363}"/>
                </c:ext>
              </c:extLst>
            </c:dLbl>
            <c:dLbl>
              <c:idx val="11"/>
              <c:layout>
                <c:manualLayout>
                  <c:x val="-2.7162994784427647E-2"/>
                  <c:y val="8.56650848318440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CB71-4E87-A42A-E4821F76B363}"/>
                </c:ext>
              </c:extLst>
            </c:dLbl>
            <c:dLbl>
              <c:idx val="12"/>
              <c:layout>
                <c:manualLayout>
                  <c:x val="-2.5844725292359996E-2"/>
                  <c:y val="7.810640087609313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CB71-4E87-A42A-E4821F76B363}"/>
                </c:ext>
              </c:extLst>
            </c:dLbl>
            <c:dLbl>
              <c:idx val="13"/>
              <c:layout>
                <c:manualLayout>
                  <c:x val="-3.2677545564257421E-2"/>
                  <c:y val="-6.93380189235758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841-496A-98E2-58EA183CD059}"/>
                </c:ext>
              </c:extLst>
            </c:dLbl>
            <c:dLbl>
              <c:idx val="14"/>
              <c:layout>
                <c:manualLayout>
                  <c:x val="-1.1116089347511708E-2"/>
                  <c:y val="-7.231736004303279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CB71-4E87-A42A-E4821F76B363}"/>
                </c:ext>
              </c:extLst>
            </c:dLbl>
            <c:dLbl>
              <c:idx val="15"/>
              <c:layout>
                <c:manualLayout>
                  <c:x val="-2.5844725292359996E-2"/>
                  <c:y val="7.352679743959407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CB71-4E87-A42A-E4821F76B363}"/>
                </c:ext>
              </c:extLst>
            </c:dLbl>
            <c:dLbl>
              <c:idx val="16"/>
              <c:layout>
                <c:manualLayout>
                  <c:x val="-2.7597867045101952E-2"/>
                  <c:y val="8.286987814636266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CB71-4E87-A42A-E4821F76B363}"/>
                </c:ext>
              </c:extLst>
            </c:dLbl>
            <c:dLbl>
              <c:idx val="17"/>
              <c:layout>
                <c:manualLayout>
                  <c:x val="-2.356411907108296E-2"/>
                  <c:y val="-0.1015409383185016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CB71-4E87-A42A-E4821F76B363}"/>
                </c:ext>
              </c:extLst>
            </c:dLbl>
            <c:dLbl>
              <c:idx val="18"/>
              <c:layout>
                <c:manualLayout>
                  <c:x val="-2.4882388563150611E-2"/>
                  <c:y val="-9.07042074690113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CB71-4E87-A42A-E4821F76B363}"/>
                </c:ext>
              </c:extLst>
            </c:dLbl>
            <c:dLbl>
              <c:idx val="19"/>
              <c:layout>
                <c:manualLayout>
                  <c:x val="-2.8481264276495298E-2"/>
                  <c:y val="8.314552351326043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CB71-4E87-A42A-E4821F76B363}"/>
                </c:ext>
              </c:extLst>
            </c:dLbl>
            <c:dLbl>
              <c:idx val="20"/>
              <c:layout>
                <c:manualLayout>
                  <c:x val="-1.7299017359844598E-2"/>
                  <c:y val="7.325096084037835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CB71-4E87-A42A-E4821F76B363}"/>
                </c:ext>
              </c:extLst>
            </c:dLbl>
            <c:dLbl>
              <c:idx val="21"/>
              <c:layout>
                <c:manualLayout>
                  <c:x val="-1.9253377832021742E-2"/>
                  <c:y val="8.56650848318440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CB71-4E87-A42A-E4821F76B363}"/>
                </c:ext>
              </c:extLst>
            </c:dLbl>
            <c:dLbl>
              <c:idx val="22"/>
              <c:layout>
                <c:manualLayout>
                  <c:x val="-1.5298569355818789E-2"/>
                  <c:y val="7.100718398549668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CB71-4E87-A42A-E4821F76B363}"/>
                </c:ext>
              </c:extLst>
            </c:dLbl>
            <c:dLbl>
              <c:idx val="23"/>
              <c:layout>
                <c:manualLayout>
                  <c:x val="-2.1092311873082411E-2"/>
                  <c:y val="8.130737754900352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CB71-4E87-A42A-E4821F76B363}"/>
                </c:ext>
              </c:extLst>
            </c:dLbl>
            <c:dLbl>
              <c:idx val="24"/>
              <c:layout>
                <c:manualLayout>
                  <c:x val="-2.0219229922638651E-2"/>
                  <c:y val="-6.424087206419441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CB71-4E87-A42A-E4821F76B36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Лист1!$A$2:$A$26</c:f>
              <c:strCache>
                <c:ptCount val="25"/>
                <c:pt idx="0">
                  <c:v>Вінницька</c:v>
                </c:pt>
                <c:pt idx="1">
                  <c:v>Волинська</c:v>
                </c:pt>
                <c:pt idx="2">
                  <c:v>Дніпропетровська</c:v>
                </c:pt>
                <c:pt idx="3">
                  <c:v>Донецька</c:v>
                </c:pt>
                <c:pt idx="4">
                  <c:v>Житомирська</c:v>
                </c:pt>
                <c:pt idx="5">
                  <c:v>Закарпатська</c:v>
                </c:pt>
                <c:pt idx="6">
                  <c:v>Запорізька</c:v>
                </c:pt>
                <c:pt idx="7">
                  <c:v>Івано-Франківська</c:v>
                </c:pt>
                <c:pt idx="8">
                  <c:v>Київська</c:v>
                </c:pt>
                <c:pt idx="9">
                  <c:v>Кіровоградська</c:v>
                </c:pt>
                <c:pt idx="10">
                  <c:v>Луганська</c:v>
                </c:pt>
                <c:pt idx="11">
                  <c:v>Львівська</c:v>
                </c:pt>
                <c:pt idx="12">
                  <c:v>Миколаївська</c:v>
                </c:pt>
                <c:pt idx="13">
                  <c:v>Одеська</c:v>
                </c:pt>
                <c:pt idx="14">
                  <c:v>Полтавська</c:v>
                </c:pt>
                <c:pt idx="15">
                  <c:v>Рівненська</c:v>
                </c:pt>
                <c:pt idx="16">
                  <c:v>Сумська</c:v>
                </c:pt>
                <c:pt idx="17">
                  <c:v>Тернопільська</c:v>
                </c:pt>
                <c:pt idx="18">
                  <c:v>Харківська</c:v>
                </c:pt>
                <c:pt idx="19">
                  <c:v>Херсонська</c:v>
                </c:pt>
                <c:pt idx="20">
                  <c:v>Хмельницька</c:v>
                </c:pt>
                <c:pt idx="21">
                  <c:v>Черкаська</c:v>
                </c:pt>
                <c:pt idx="22">
                  <c:v>Чернівецька</c:v>
                </c:pt>
                <c:pt idx="23">
                  <c:v>Чернігівська</c:v>
                </c:pt>
                <c:pt idx="24">
                  <c:v>м. Київ</c:v>
                </c:pt>
              </c:strCache>
            </c:strRef>
          </c:cat>
          <c:val>
            <c:numRef>
              <c:f>Лист1!$B$2:$B$26</c:f>
              <c:numCache>
                <c:formatCode>#,##0.00</c:formatCode>
                <c:ptCount val="25"/>
                <c:pt idx="0">
                  <c:v>3145.99</c:v>
                </c:pt>
                <c:pt idx="1">
                  <c:v>3117.26</c:v>
                </c:pt>
                <c:pt idx="2">
                  <c:v>4239</c:v>
                </c:pt>
                <c:pt idx="3">
                  <c:v>4875.97</c:v>
                </c:pt>
                <c:pt idx="4">
                  <c:v>3239.27</c:v>
                </c:pt>
                <c:pt idx="5">
                  <c:v>2951.16</c:v>
                </c:pt>
                <c:pt idx="6">
                  <c:v>3952.79</c:v>
                </c:pt>
                <c:pt idx="7">
                  <c:v>3184.25</c:v>
                </c:pt>
                <c:pt idx="8">
                  <c:v>3787.68</c:v>
                </c:pt>
                <c:pt idx="9">
                  <c:v>3309.64</c:v>
                </c:pt>
                <c:pt idx="10">
                  <c:v>4522.8599999999997</c:v>
                </c:pt>
                <c:pt idx="11">
                  <c:v>3385.11</c:v>
                </c:pt>
                <c:pt idx="12">
                  <c:v>3469.94</c:v>
                </c:pt>
                <c:pt idx="13">
                  <c:v>3471.16</c:v>
                </c:pt>
                <c:pt idx="14">
                  <c:v>3660.91</c:v>
                </c:pt>
                <c:pt idx="15">
                  <c:v>3102.84</c:v>
                </c:pt>
                <c:pt idx="16">
                  <c:v>3380.06</c:v>
                </c:pt>
                <c:pt idx="17">
                  <c:v>2884.4</c:v>
                </c:pt>
                <c:pt idx="18">
                  <c:v>3795.01</c:v>
                </c:pt>
                <c:pt idx="19">
                  <c:v>3199.65</c:v>
                </c:pt>
                <c:pt idx="20">
                  <c:v>3112.76</c:v>
                </c:pt>
                <c:pt idx="21">
                  <c:v>3316.77</c:v>
                </c:pt>
                <c:pt idx="22">
                  <c:v>2980.57</c:v>
                </c:pt>
                <c:pt idx="23">
                  <c:v>3343.31</c:v>
                </c:pt>
                <c:pt idx="24">
                  <c:v>5109.54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9-CB71-4E87-A42A-E4821F76B363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75931392"/>
        <c:axId val="175934080"/>
      </c:lineChart>
      <c:catAx>
        <c:axId val="1759313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75934080"/>
        <c:crossesAt val="200"/>
        <c:auto val="1"/>
        <c:lblAlgn val="ctr"/>
        <c:lblOffset val="100"/>
        <c:noMultiLvlLbl val="0"/>
      </c:catAx>
      <c:valAx>
        <c:axId val="175934080"/>
        <c:scaling>
          <c:orientation val="minMax"/>
          <c:max val="5800"/>
          <c:min val="2000"/>
        </c:scaling>
        <c:delete val="0"/>
        <c:axPos val="l"/>
        <c:numFmt formatCode="General" sourceLinked="0"/>
        <c:majorTickMark val="out"/>
        <c:minorTickMark val="none"/>
        <c:tickLblPos val="nextTo"/>
        <c:crossAx val="175931392"/>
        <c:crosses val="autoZero"/>
        <c:crossBetween val="between"/>
        <c:majorUnit val="250"/>
        <c:minorUnit val="2.0000000000000004E-2"/>
      </c:valAx>
      <c:spPr>
        <a:noFill/>
      </c:spPr>
    </c:plotArea>
    <c:plotVisOnly val="1"/>
    <c:dispBlanksAs val="zero"/>
    <c:showDLblsOverMax val="0"/>
  </c:chart>
  <c:txPr>
    <a:bodyPr/>
    <a:lstStyle/>
    <a:p>
      <a:pPr>
        <a:defRPr sz="1300" baseline="0"/>
      </a:pPr>
      <a:endParaRPr lang="uk-UA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7721504363236645"/>
          <c:y val="3.0866359269839369E-2"/>
          <c:w val="0.68891266796778605"/>
          <c:h val="0.89359524149888103"/>
        </c:manualLayout>
      </c:layout>
      <c:bar3D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1-0CAE-4EE2-95B4-22246C6D15C9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3-0CAE-4EE2-95B4-22246C6D15C9}"/>
              </c:ext>
            </c:extLst>
          </c:dPt>
          <c:dPt>
            <c:idx val="2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solidFill>
                  <a:schemeClr val="bg2">
                    <a:lumMod val="1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5-0CAE-4EE2-95B4-22246C6D15C9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accent1">
                    <a:lumMod val="5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7-0CAE-4EE2-95B4-22246C6D15C9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5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9-0CAE-4EE2-95B4-22246C6D15C9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>
                  <a:lumMod val="90000"/>
                </a:schemeClr>
              </a:solidFill>
              <a:ln>
                <a:solidFill>
                  <a:schemeClr val="accent6">
                    <a:lumMod val="5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B-0CAE-4EE2-95B4-22246C6D15C9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>
                <a:solidFill>
                  <a:schemeClr val="accent5">
                    <a:lumMod val="5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D-0CAE-4EE2-95B4-22246C6D15C9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accent6">
                    <a:lumMod val="5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F-0CAE-4EE2-95B4-22246C6D15C9}"/>
              </c:ext>
            </c:extLst>
          </c:dPt>
          <c:cat>
            <c:strRef>
              <c:f>Лист1!$A$2:$A$7</c:f>
              <c:strCache>
                <c:ptCount val="6"/>
                <c:pt idx="0">
                  <c:v>до 2000 грн.</c:v>
                </c:pt>
                <c:pt idx="1">
                  <c:v>від 2001 до 3000 грн.</c:v>
                </c:pt>
                <c:pt idx="2">
                  <c:v>від 3001 до 4000 грн.</c:v>
                </c:pt>
                <c:pt idx="3">
                  <c:v>від 4001 до 5000 грн.</c:v>
                </c:pt>
                <c:pt idx="4">
                  <c:v>від 5001 до 10000 грн.</c:v>
                </c:pt>
                <c:pt idx="5">
                  <c:v>понад 10000 грн.</c:v>
                </c:pt>
              </c:strCache>
            </c:strRef>
          </c:cat>
          <c:val>
            <c:numRef>
              <c:f>Лист1!$B$2:$B$7</c:f>
              <c:numCache>
                <c:formatCode>#,##0</c:formatCode>
                <c:ptCount val="6"/>
                <c:pt idx="0">
                  <c:v>1760766</c:v>
                </c:pt>
                <c:pt idx="1">
                  <c:v>4287088</c:v>
                </c:pt>
                <c:pt idx="2">
                  <c:v>2123774</c:v>
                </c:pt>
                <c:pt idx="3">
                  <c:v>1004321</c:v>
                </c:pt>
                <c:pt idx="4">
                  <c:v>1457878</c:v>
                </c:pt>
                <c:pt idx="5">
                  <c:v>419022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0CAE-4EE2-95B4-22246C6D15C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invertIfNegative val="0"/>
          <c:cat>
            <c:strRef>
              <c:f>Лист1!$A$2:$A$7</c:f>
              <c:strCache>
                <c:ptCount val="6"/>
                <c:pt idx="0">
                  <c:v>до 2000 грн.</c:v>
                </c:pt>
                <c:pt idx="1">
                  <c:v>від 2001 до 3000 грн.</c:v>
                </c:pt>
                <c:pt idx="2">
                  <c:v>від 3001 до 4000 грн.</c:v>
                </c:pt>
                <c:pt idx="3">
                  <c:v>від 4001 до 5000 грн.</c:v>
                </c:pt>
                <c:pt idx="4">
                  <c:v>від 5001 до 10000 грн.</c:v>
                </c:pt>
                <c:pt idx="5">
                  <c:v>понад 10000 грн.</c:v>
                </c:pt>
              </c:strCache>
            </c:strRef>
          </c:cat>
          <c:val>
            <c:numRef>
              <c:f>Лист1!$C$2:$C$7</c:f>
            </c:numRef>
          </c:val>
          <c:extLst>
            <c:ext xmlns:c16="http://schemas.microsoft.com/office/drawing/2014/chart" uri="{C3380CC4-5D6E-409C-BE32-E72D297353CC}">
              <c16:uniqueId val="{00000011-0CAE-4EE2-95B4-22246C6D15C9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Столбец3</c:v>
                </c:pt>
              </c:strCache>
            </c:strRef>
          </c:tx>
          <c:invertIfNegative val="0"/>
          <c:cat>
            <c:strRef>
              <c:f>Лист1!$A$2:$A$7</c:f>
              <c:strCache>
                <c:ptCount val="6"/>
                <c:pt idx="0">
                  <c:v>до 2000 грн.</c:v>
                </c:pt>
                <c:pt idx="1">
                  <c:v>від 2001 до 3000 грн.</c:v>
                </c:pt>
                <c:pt idx="2">
                  <c:v>від 3001 до 4000 грн.</c:v>
                </c:pt>
                <c:pt idx="3">
                  <c:v>від 4001 до 5000 грн.</c:v>
                </c:pt>
                <c:pt idx="4">
                  <c:v>від 5001 до 10000 грн.</c:v>
                </c:pt>
                <c:pt idx="5">
                  <c:v>понад 10000 грн.</c:v>
                </c:pt>
              </c:strCache>
            </c:strRef>
          </c:cat>
          <c:val>
            <c:numRef>
              <c:f>Лист1!$D$2:$D$7</c:f>
              <c:numCache>
                <c:formatCode>0.0%</c:formatCode>
                <c:ptCount val="6"/>
                <c:pt idx="0">
                  <c:v>0.159</c:v>
                </c:pt>
                <c:pt idx="1">
                  <c:v>0.38800000000000001</c:v>
                </c:pt>
                <c:pt idx="2">
                  <c:v>0.192</c:v>
                </c:pt>
                <c:pt idx="3">
                  <c:v>9.0999999999999998E-2</c:v>
                </c:pt>
                <c:pt idx="4">
                  <c:v>0.13200000000000001</c:v>
                </c:pt>
                <c:pt idx="5">
                  <c:v>3.7999999999999999E-2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0CAE-4EE2-95B4-22246C6D15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33365760"/>
        <c:axId val="133367296"/>
        <c:axId val="0"/>
      </c:bar3DChart>
      <c:catAx>
        <c:axId val="133365760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 i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uk-UA"/>
          </a:p>
        </c:txPr>
        <c:crossAx val="133367296"/>
        <c:crosses val="autoZero"/>
        <c:auto val="1"/>
        <c:lblAlgn val="ctr"/>
        <c:lblOffset val="100"/>
        <c:noMultiLvlLbl val="0"/>
      </c:catAx>
      <c:valAx>
        <c:axId val="133367296"/>
        <c:scaling>
          <c:orientation val="minMax"/>
          <c:max val="4000000"/>
          <c:min val="1400"/>
        </c:scaling>
        <c:delete val="1"/>
        <c:axPos val="b"/>
        <c:numFmt formatCode="General" sourceLinked="0"/>
        <c:majorTickMark val="out"/>
        <c:minorTickMark val="none"/>
        <c:tickLblPos val="nextTo"/>
        <c:crossAx val="133365760"/>
        <c:crosses val="autoZero"/>
        <c:crossBetween val="between"/>
      </c:valAx>
      <c:spPr>
        <a:noFill/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0.04557</cdr:x>
      <cdr:y>0.56579</cdr:y>
    </cdr:from>
    <cdr:to>
      <cdr:x>0.37974</cdr:x>
      <cdr:y>0.78489</cdr:y>
    </cdr:to>
    <cdr:sp macro="" textlink="">
      <cdr:nvSpPr>
        <cdr:cNvPr id="2" name="Овал 1"/>
        <cdr:cNvSpPr/>
      </cdr:nvSpPr>
      <cdr:spPr bwMode="auto">
        <a:xfrm xmlns:a="http://schemas.openxmlformats.org/drawingml/2006/main">
          <a:off x="416496" y="3030358"/>
          <a:ext cx="3054353" cy="1173490"/>
        </a:xfrm>
        <a:prstGeom xmlns:a="http://schemas.openxmlformats.org/drawingml/2006/main" prst="ellipse">
          <a:avLst/>
        </a:prstGeom>
        <a:gradFill xmlns:a="http://schemas.openxmlformats.org/drawingml/2006/main">
          <a:gsLst>
            <a:gs pos="0">
              <a:srgbClr val="CCFF99"/>
            </a:gs>
            <a:gs pos="50000">
              <a:srgbClr val="FFFF99"/>
            </a:gs>
            <a:gs pos="100000">
              <a:srgbClr val="92D050"/>
            </a:gs>
          </a:gsLst>
          <a:lin ang="5400000" scaled="0"/>
        </a:gradFill>
        <a:ln xmlns:a="http://schemas.openxmlformats.org/drawingml/2006/main">
          <a:solidFill>
            <a:schemeClr val="accent1">
              <a:lumMod val="25000"/>
            </a:schemeClr>
          </a:solidFill>
          <a:headEnd type="none" w="med" len="med"/>
          <a:tailEnd type="none" w="med" len="med"/>
        </a:ln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r>
            <a:rPr lang="uk-UA" b="1" i="1" dirty="0">
              <a:latin typeface="Times New Roman" pitchFamily="18" charset="0"/>
              <a:cs typeface="Times New Roman" pitchFamily="18" charset="0"/>
            </a:rPr>
            <a:t>Загальна чисельність пенсіонерів </a:t>
          </a:r>
          <a:r>
            <a:rPr lang="uk-UA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– 11 </a:t>
          </a:r>
          <a:r>
            <a:rPr lang="uk-UA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052</a:t>
          </a:r>
          <a:r>
            <a:rPr lang="en-US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uk-UA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849 осіб;</a:t>
          </a:r>
          <a:endParaRPr lang="uk-UA" b="1" i="1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r>
            <a:rPr lang="uk-UA" b="1" i="1" dirty="0">
              <a:latin typeface="Times New Roman" pitchFamily="18" charset="0"/>
              <a:cs typeface="Times New Roman" pitchFamily="18" charset="0"/>
            </a:rPr>
            <a:t>середній розмір пенсійної виплати</a:t>
          </a:r>
          <a:r>
            <a:rPr lang="uk-UA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–  3</a:t>
          </a:r>
          <a:r>
            <a:rPr lang="en-US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uk-UA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724</a:t>
          </a:r>
          <a:r>
            <a:rPr lang="en-US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,</a:t>
          </a:r>
          <a:r>
            <a:rPr lang="uk-UA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65 </a:t>
          </a:r>
          <a:r>
            <a:rPr lang="uk-UA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грн</a:t>
          </a:r>
          <a:endParaRPr lang="ru-RU" b="1" i="1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0.00425</cdr:x>
      <cdr:y>0.93921</cdr:y>
    </cdr:from>
    <cdr:to>
      <cdr:x>0.15788</cdr:x>
      <cdr:y>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5846" y="5139952"/>
          <a:ext cx="1296144" cy="3326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800" dirty="0"/>
            <a:t>* Цивільні пенсіонери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0.04822</cdr:x>
      <cdr:y>0.37464</cdr:y>
    </cdr:from>
    <cdr:to>
      <cdr:x>0.14202</cdr:x>
      <cdr:y>0.4297</cdr:y>
    </cdr:to>
    <cdr:sp macro="" textlink="">
      <cdr:nvSpPr>
        <cdr:cNvPr id="6" name="Прямоугольник 5"/>
        <cdr:cNvSpPr/>
      </cdr:nvSpPr>
      <cdr:spPr bwMode="auto">
        <a:xfrm xmlns:a="http://schemas.openxmlformats.org/drawingml/2006/main">
          <a:off x="432047" y="1959868"/>
          <a:ext cx="840310" cy="288032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rgbClr val="006600"/>
          </a:solidFill>
          <a:headEnd type="none" w="med" len="med"/>
          <a:tailEnd type="none" w="med" len="med"/>
        </a:ln>
      </cdr:spPr>
      <cdr:style>
        <a:lnRef xmlns:a="http://schemas.openxmlformats.org/drawingml/2006/main" idx="2">
          <a:schemeClr val="accent2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r>
            <a:rPr lang="uk-UA" sz="1200" b="1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rPr>
            <a:t>3</a:t>
          </a:r>
          <a:r>
            <a:rPr lang="en-US" sz="1200" b="1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uk-UA" sz="1200" b="1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rPr>
            <a:t>724,65</a:t>
          </a:r>
          <a:endParaRPr lang="ru-RU" sz="1200" b="1" i="1" dirty="0">
            <a:solidFill>
              <a:srgbClr val="0066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0.06832</cdr:x>
      <cdr:y>0.4297</cdr:y>
    </cdr:from>
    <cdr:to>
      <cdr:x>0.98058</cdr:x>
      <cdr:y>0.4297</cdr:y>
    </cdr:to>
    <cdr:cxnSp macro="">
      <cdr:nvCxnSpPr>
        <cdr:cNvPr id="5" name="Прямая соединительная линия 4">
          <a:extLst xmlns:a="http://schemas.openxmlformats.org/drawingml/2006/main">
            <a:ext uri="{FF2B5EF4-FFF2-40B4-BE49-F238E27FC236}">
              <a16:creationId xmlns:a16="http://schemas.microsoft.com/office/drawing/2014/main" id="{C59D4268-403C-4141-AD52-1F18B74138A2}"/>
            </a:ext>
          </a:extLst>
        </cdr:cNvPr>
        <cdr:cNvCxnSpPr/>
      </cdr:nvCxnSpPr>
      <cdr:spPr bwMode="auto">
        <a:xfrm xmlns:a="http://schemas.openxmlformats.org/drawingml/2006/main">
          <a:off x="612067" y="2247900"/>
          <a:ext cx="8172933" cy="0"/>
        </a:xfrm>
        <a:prstGeom xmlns:a="http://schemas.openxmlformats.org/drawingml/2006/main" prst="line">
          <a:avLst/>
        </a:prstGeom>
        <a:solidFill xmlns:a="http://schemas.openxmlformats.org/drawingml/2006/main">
          <a:schemeClr val="accent1"/>
        </a:solidFill>
        <a:ln xmlns:a="http://schemas.openxmlformats.org/drawingml/2006/main" w="31750" cap="flat" cmpd="sng" algn="ctr">
          <a:solidFill>
            <a:srgbClr val="00B050"/>
          </a:solidFill>
          <a:prstDash val="dashDot"/>
          <a:miter lim="800000"/>
          <a:headEnd type="none" w="med" len="med"/>
          <a:tailEnd type="none" w="med" len="med"/>
        </a:ln>
        <a:effectLst xmlns:a="http://schemas.openxmlformats.org/drawingml/2006/main"/>
        <a:extLst xmlns:a="http://schemas.openxmlformats.org/drawingml/2006/main"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cdr:spPr>
    </cdr:cxn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0.5</cdr:x>
      <cdr:y>0.79797</cdr:y>
    </cdr:from>
    <cdr:to>
      <cdr:x>0.71774</cdr:x>
      <cdr:y>0.88</cdr:y>
    </cdr:to>
    <cdr:sp macro="" textlink="">
      <cdr:nvSpPr>
        <cdr:cNvPr id="2" name="Прямоугольник 1"/>
        <cdr:cNvSpPr/>
      </cdr:nvSpPr>
      <cdr:spPr bwMode="auto">
        <a:xfrm xmlns:a="http://schemas.openxmlformats.org/drawingml/2006/main">
          <a:off x="4464495" y="4309517"/>
          <a:ext cx="1944216" cy="44301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ap="flat" cmpd="sng" algn="ctr">
          <a:noFill/>
          <a:prstDash val="solid"/>
          <a:round/>
          <a:headEnd type="none" w="med" len="med"/>
          <a:tailEnd type="none" w="med" len="med"/>
        </a:ln>
        <a:effec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r>
            <a:rPr lang="uk-UA" sz="1000" b="1" dirty="0" smtClean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1 760 766 </a:t>
          </a:r>
          <a:r>
            <a:rPr lang="uk-UA" sz="1000" b="1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осіб; </a:t>
          </a:r>
          <a:r>
            <a:rPr lang="uk-UA" sz="1000" b="1" dirty="0" smtClean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15,9 </a:t>
          </a:r>
          <a:r>
            <a:rPr lang="uk-UA" sz="1000" b="1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%</a:t>
          </a:r>
        </a:p>
        <a:p xmlns:a="http://schemas.openxmlformats.org/drawingml/2006/main">
          <a:r>
            <a:rPr lang="uk-UA" sz="1000" b="1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Середній розмір </a:t>
          </a:r>
          <a:r>
            <a:rPr lang="uk-UA" sz="1000" b="1" dirty="0" smtClean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1 780,13 </a:t>
          </a:r>
          <a:r>
            <a:rPr lang="uk-UA" sz="1000" b="1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грн</a:t>
          </a:r>
        </a:p>
      </cdr:txBody>
    </cdr:sp>
  </cdr:relSizeAnchor>
  <cdr:relSizeAnchor xmlns:cdr="http://schemas.openxmlformats.org/drawingml/2006/chartDrawing">
    <cdr:from>
      <cdr:x>0.76613</cdr:x>
      <cdr:y>0.58667</cdr:y>
    </cdr:from>
    <cdr:to>
      <cdr:x>1</cdr:x>
      <cdr:y>0.81773</cdr:y>
    </cdr:to>
    <cdr:sp macro="" textlink="">
      <cdr:nvSpPr>
        <cdr:cNvPr id="3" name="Прямоугольник 2"/>
        <cdr:cNvSpPr/>
      </cdr:nvSpPr>
      <cdr:spPr bwMode="auto">
        <a:xfrm xmlns:a="http://schemas.openxmlformats.org/drawingml/2006/main">
          <a:off x="6840759" y="3168352"/>
          <a:ext cx="2088232" cy="124788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ap="flat" cmpd="sng" algn="ctr">
          <a:noFill/>
          <a:prstDash val="solid"/>
          <a:round/>
          <a:headEnd type="none" w="med" len="med"/>
          <a:tailEnd type="none" w="med" len="med"/>
        </a:ln>
        <a:effec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r>
            <a:rPr lang="uk-UA" sz="1000" b="1" dirty="0" smtClean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4 287 088 осіб; 38,8%</a:t>
          </a:r>
          <a:endParaRPr lang="uk-UA" sz="1000" b="1" dirty="0">
            <a:solidFill>
              <a:schemeClr val="accent3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r>
            <a:rPr lang="uk-UA" sz="10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Середній розмір </a:t>
          </a:r>
          <a:r>
            <a:rPr lang="uk-UA" sz="1000" b="1" dirty="0" smtClean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2 477,28 </a:t>
          </a:r>
          <a:r>
            <a:rPr lang="uk-UA" sz="10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грн</a:t>
          </a:r>
        </a:p>
      </cdr:txBody>
    </cdr:sp>
  </cdr:relSizeAnchor>
  <cdr:relSizeAnchor xmlns:cdr="http://schemas.openxmlformats.org/drawingml/2006/chartDrawing">
    <cdr:from>
      <cdr:x>0.44355</cdr:x>
      <cdr:y>0.22667</cdr:y>
    </cdr:from>
    <cdr:to>
      <cdr:x>0.70968</cdr:x>
      <cdr:y>0.30667</cdr:y>
    </cdr:to>
    <cdr:sp macro="" textlink="">
      <cdr:nvSpPr>
        <cdr:cNvPr id="6" name="Прямоугольник 5"/>
        <cdr:cNvSpPr/>
      </cdr:nvSpPr>
      <cdr:spPr bwMode="auto">
        <a:xfrm xmlns:a="http://schemas.openxmlformats.org/drawingml/2006/main">
          <a:off x="3960440" y="1224136"/>
          <a:ext cx="2376264" cy="43204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ap="flat" cmpd="sng" algn="ctr">
          <a:noFill/>
          <a:prstDash val="solid"/>
          <a:round/>
          <a:headEnd type="none" w="med" len="med"/>
          <a:tailEnd type="none" w="med" len="med"/>
        </a:ln>
        <a:effec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r>
            <a:rPr lang="uk-UA" sz="1000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1 457 878 </a:t>
          </a:r>
          <a:r>
            <a:rPr lang="uk-UA" sz="10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осіб; </a:t>
          </a:r>
          <a:r>
            <a:rPr lang="uk-UA" sz="1000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13,2%</a:t>
          </a:r>
          <a:endParaRPr lang="uk-UA" sz="1000" b="1" dirty="0">
            <a:solidFill>
              <a:schemeClr val="accent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r>
            <a:rPr lang="uk-UA" sz="10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Середній розмір </a:t>
          </a:r>
          <a:r>
            <a:rPr lang="uk-UA" sz="1000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6 738,17 </a:t>
          </a:r>
          <a:r>
            <a:rPr lang="uk-UA" sz="10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грн</a:t>
          </a:r>
        </a:p>
      </cdr:txBody>
    </cdr:sp>
  </cdr:relSizeAnchor>
  <cdr:relSizeAnchor xmlns:cdr="http://schemas.openxmlformats.org/drawingml/2006/chartDrawing">
    <cdr:from>
      <cdr:x>0.37097</cdr:x>
      <cdr:y>0.36</cdr:y>
    </cdr:from>
    <cdr:to>
      <cdr:x>0.59677</cdr:x>
      <cdr:y>0.45333</cdr:y>
    </cdr:to>
    <cdr:sp macro="" textlink="">
      <cdr:nvSpPr>
        <cdr:cNvPr id="7" name="Прямоугольник 6"/>
        <cdr:cNvSpPr/>
      </cdr:nvSpPr>
      <cdr:spPr bwMode="auto">
        <a:xfrm xmlns:a="http://schemas.openxmlformats.org/drawingml/2006/main">
          <a:off x="3312367" y="1944216"/>
          <a:ext cx="2016224" cy="50405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ap="flat" cmpd="sng" algn="ctr">
          <a:noFill/>
          <a:prstDash val="solid"/>
          <a:round/>
          <a:headEnd type="none" w="med" len="med"/>
          <a:tailEnd type="none" w="med" len="med"/>
        </a:ln>
        <a:effec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r>
            <a:rPr lang="uk-UA" sz="1000" b="1" dirty="0" smtClean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1 004 321 особа; 9,1</a:t>
          </a:r>
          <a:r>
            <a:rPr lang="uk-UA" sz="1000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%</a:t>
          </a:r>
        </a:p>
        <a:p xmlns:a="http://schemas.openxmlformats.org/drawingml/2006/main">
          <a:r>
            <a:rPr lang="uk-UA" sz="1000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Середній розмір 4 </a:t>
          </a:r>
          <a:r>
            <a:rPr lang="uk-UA" sz="1000" b="1" dirty="0" smtClean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448,90 </a:t>
          </a:r>
          <a:r>
            <a:rPr lang="uk-UA" sz="1000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грн</a:t>
          </a:r>
        </a:p>
      </cdr:txBody>
    </cdr:sp>
  </cdr:relSizeAnchor>
  <cdr:relSizeAnchor xmlns:cdr="http://schemas.openxmlformats.org/drawingml/2006/chartDrawing">
    <cdr:from>
      <cdr:x>0.54839</cdr:x>
      <cdr:y>0.49333</cdr:y>
    </cdr:from>
    <cdr:to>
      <cdr:x>0.75806</cdr:x>
      <cdr:y>0.61333</cdr:y>
    </cdr:to>
    <cdr:sp macro="" textlink="">
      <cdr:nvSpPr>
        <cdr:cNvPr id="8" name="Прямоугольник 7"/>
        <cdr:cNvSpPr/>
      </cdr:nvSpPr>
      <cdr:spPr bwMode="auto">
        <a:xfrm xmlns:a="http://schemas.openxmlformats.org/drawingml/2006/main">
          <a:off x="4896543" y="2664296"/>
          <a:ext cx="1872208" cy="64807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ap="flat" cmpd="sng" algn="ctr">
          <a:noFill/>
          <a:prstDash val="solid"/>
          <a:round/>
          <a:headEnd type="none" w="med" len="med"/>
          <a:tailEnd type="none" w="med" len="med"/>
        </a:ln>
        <a:effec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r>
            <a:rPr lang="uk-UA" sz="1000" b="1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2 123 774 особи; 19,2%</a:t>
          </a:r>
          <a:endParaRPr lang="uk-UA" sz="1000" b="1" dirty="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r>
            <a:rPr lang="uk-UA" sz="10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Середній розмір </a:t>
          </a:r>
          <a:r>
            <a:rPr lang="uk-UA" sz="1000" b="1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3 444,03 </a:t>
          </a:r>
          <a:r>
            <a:rPr lang="uk-UA" sz="10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грн</a:t>
          </a:r>
        </a:p>
      </cdr:txBody>
    </cdr:sp>
  </cdr:relSizeAnchor>
  <cdr:relSizeAnchor xmlns:cdr="http://schemas.openxmlformats.org/drawingml/2006/chartDrawing">
    <cdr:from>
      <cdr:x>0.26577</cdr:x>
      <cdr:y>0.08</cdr:y>
    </cdr:from>
    <cdr:to>
      <cdr:x>0.50388</cdr:x>
      <cdr:y>0.18133</cdr:y>
    </cdr:to>
    <cdr:sp macro="" textlink="">
      <cdr:nvSpPr>
        <cdr:cNvPr id="9" name="Прямоугольник 8"/>
        <cdr:cNvSpPr/>
      </cdr:nvSpPr>
      <cdr:spPr bwMode="auto">
        <a:xfrm xmlns:a="http://schemas.openxmlformats.org/drawingml/2006/main">
          <a:off x="2373058" y="432048"/>
          <a:ext cx="2126082" cy="54724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ap="flat" cmpd="sng" algn="ctr">
          <a:noFill/>
          <a:prstDash val="solid"/>
          <a:round/>
          <a:headEnd type="none" w="med" len="med"/>
          <a:tailEnd type="none" w="med" len="med"/>
        </a:ln>
        <a:effec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r>
            <a:rPr lang="uk-UA" sz="1000" b="1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419 022 особи;  3,8%</a:t>
          </a:r>
          <a:endParaRPr lang="uk-UA" sz="1000" b="1" dirty="0">
            <a:solidFill>
              <a:schemeClr val="accent6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r>
            <a:rPr lang="uk-UA" sz="10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Середній розмір 13 </a:t>
          </a:r>
          <a:r>
            <a:rPr lang="uk-UA" sz="1000" b="1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859,43 </a:t>
          </a:r>
          <a:r>
            <a:rPr lang="uk-UA" sz="10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грн</a:t>
          </a:r>
        </a:p>
      </cdr:txBody>
    </cdr:sp>
  </cdr:relSizeAnchor>
  <cdr:relSizeAnchor xmlns:cdr="http://schemas.openxmlformats.org/drawingml/2006/chartDrawing">
    <cdr:from>
      <cdr:x>0.60756</cdr:x>
      <cdr:y>0</cdr:y>
    </cdr:from>
    <cdr:to>
      <cdr:x>0.98304</cdr:x>
      <cdr:y>0.2029</cdr:y>
    </cdr:to>
    <cdr:sp macro="" textlink="">
      <cdr:nvSpPr>
        <cdr:cNvPr id="10" name="Овал 9"/>
        <cdr:cNvSpPr/>
      </cdr:nvSpPr>
      <cdr:spPr bwMode="auto">
        <a:xfrm xmlns:a="http://schemas.openxmlformats.org/drawingml/2006/main">
          <a:off x="5159043" y="0"/>
          <a:ext cx="3188345" cy="1008119"/>
        </a:xfrm>
        <a:prstGeom xmlns:a="http://schemas.openxmlformats.org/drawingml/2006/main" prst="ellipse">
          <a:avLst/>
        </a:prstGeom>
        <a:gradFill xmlns:a="http://schemas.openxmlformats.org/drawingml/2006/main">
          <a:gsLst>
            <a:gs pos="0">
              <a:schemeClr val="accent1">
                <a:lumMod val="20000"/>
                <a:lumOff val="80000"/>
              </a:schemeClr>
            </a:gs>
            <a:gs pos="50000">
              <a:schemeClr val="accent1">
                <a:lumMod val="40000"/>
                <a:lumOff val="60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0"/>
        </a:gradFill>
        <a:ln xmlns:a="http://schemas.openxmlformats.org/drawingml/2006/main">
          <a:solidFill>
            <a:schemeClr val="bg1">
              <a:lumMod val="65000"/>
            </a:schemeClr>
          </a:solidFill>
          <a:headEnd type="none" w="med" len="med"/>
          <a:tailEnd type="none" w="med" len="med"/>
        </a:ln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uk-UA" sz="1050" b="1" i="1" dirty="0">
              <a:latin typeface="Times New Roman" pitchFamily="18" charset="0"/>
              <a:cs typeface="Times New Roman" pitchFamily="18" charset="0"/>
            </a:rPr>
            <a:t>Загальна чисельність пенсіонерів</a:t>
          </a:r>
        </a:p>
        <a:p xmlns:a="http://schemas.openxmlformats.org/drawingml/2006/main">
          <a:pPr algn="ctr"/>
          <a:r>
            <a:rPr lang="uk-UA" sz="105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            – 11 </a:t>
          </a:r>
          <a:r>
            <a:rPr lang="uk-UA" sz="105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052 849 осіб;</a:t>
          </a:r>
          <a:endParaRPr lang="uk-UA" sz="1050" b="1" i="1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pPr algn="ctr"/>
          <a:r>
            <a:rPr lang="uk-UA" sz="1050" b="1" i="1" dirty="0">
              <a:latin typeface="Times New Roman" pitchFamily="18" charset="0"/>
              <a:cs typeface="Times New Roman" pitchFamily="18" charset="0"/>
            </a:rPr>
            <a:t>середній розмір пенсійної виплати</a:t>
          </a:r>
          <a:r>
            <a:rPr lang="uk-UA" sz="105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–  3 </a:t>
          </a:r>
          <a:r>
            <a:rPr lang="uk-UA" sz="105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724,65 </a:t>
          </a:r>
          <a:r>
            <a:rPr lang="uk-UA" sz="105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грн</a:t>
          </a:r>
          <a:endParaRPr lang="ru-RU" sz="1050" b="1" i="1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2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85" tIns="45743" rIns="91485" bIns="45743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32397" y="2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85" tIns="45743" rIns="91485" bIns="45743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41663" y="506413"/>
            <a:ext cx="3662362" cy="25368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93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3300" y="3211555"/>
            <a:ext cx="7955918" cy="3042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85" tIns="45743" rIns="91485" bIns="4574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noProof="0"/>
              <a:t>Образец текста</a:t>
            </a:r>
          </a:p>
          <a:p>
            <a:pPr lvl="1"/>
            <a:r>
              <a:rPr lang="uk-UA" noProof="0"/>
              <a:t>Второй уровень</a:t>
            </a:r>
          </a:p>
          <a:p>
            <a:pPr lvl="2"/>
            <a:r>
              <a:rPr lang="uk-UA" noProof="0"/>
              <a:t>Третий уровень</a:t>
            </a:r>
          </a:p>
          <a:p>
            <a:pPr lvl="3"/>
            <a:r>
              <a:rPr lang="uk-UA" noProof="0"/>
              <a:t>Четвертый уровень</a:t>
            </a:r>
          </a:p>
          <a:p>
            <a:pPr lvl="4"/>
            <a:r>
              <a:rPr lang="uk-UA" noProof="0"/>
              <a:t>Пятый уровень</a:t>
            </a:r>
          </a:p>
        </p:txBody>
      </p:sp>
      <p:sp>
        <p:nvSpPr>
          <p:cNvPr id="993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6421527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85" tIns="45743" rIns="91485" bIns="45743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32397" y="6421527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85" tIns="45743" rIns="91485" bIns="45743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F70BA2E-059C-44EF-8180-A74765CCAA73}" type="slidenum">
              <a:rPr lang="uk-UA"/>
              <a:pPr>
                <a:defRPr/>
              </a:pPr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71684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905018"/>
            <a:ext cx="817245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2950" y="4572000"/>
            <a:ext cx="700024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12.04.2021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08324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12.04.2021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2951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14" y="5486401"/>
            <a:ext cx="8297994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15" y="3852864"/>
            <a:ext cx="6646994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12.04.2021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9980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536192"/>
            <a:ext cx="39624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7900" y="1536192"/>
            <a:ext cx="39624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12.04.2021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3424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39624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39624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87900" y="1535113"/>
            <a:ext cx="39624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87900" y="2174875"/>
            <a:ext cx="39624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12.04.2021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3147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12.04.2021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4595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12.04.2021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53536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201" y="5495544"/>
            <a:ext cx="84201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30220" y="6096000"/>
            <a:ext cx="84201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12.04.2021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30200" y="381000"/>
            <a:ext cx="8420100" cy="494284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741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898" y="5495278"/>
            <a:ext cx="84201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916305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6898" y="6096000"/>
            <a:ext cx="84201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12.04.2021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369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12.04.2021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570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53"/>
            <a:ext cx="1898650" cy="58515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53"/>
            <a:ext cx="652145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12.04.2021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84662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742950" y="1981200"/>
            <a:ext cx="84201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fld id="{57D4FD72-9515-47D2-9A30-F9E4D13D460C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478886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tint val="90000"/>
              </a:schemeClr>
            </a:gs>
            <a:gs pos="75000">
              <a:schemeClr val="bg1">
                <a:shade val="100000"/>
                <a:satMod val="115000"/>
              </a:schemeClr>
            </a:gs>
          </a:gsLst>
          <a:path path="circle">
            <a:fillToRect l="20000" t="50000" r="10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255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0"/>
            <a:ext cx="8255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63050" y="0"/>
            <a:ext cx="7429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163050" y="5486400"/>
            <a:ext cx="74295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42770" y="5648960"/>
            <a:ext cx="59436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19B0651-EE4F-4900-A07F-96A6BFA9D0F0}" type="slidenum">
              <a:rPr lang="ru-RU" smtClean="0"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‹№›</a:t>
            </a:fld>
            <a:endParaRPr lang="ru-RU"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8317813" y="4033520"/>
            <a:ext cx="2367281" cy="396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rgbClr val="EAEBDE"/>
              </a:solidFill>
              <a:latin typeface="Calibri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8282254" y="1630680"/>
            <a:ext cx="2438399" cy="396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4C71EC6-210F-42DE-9C53-41977AD35B3D}" type="datetimeFigureOut">
              <a:rPr lang="ru-RU" smtClean="0">
                <a:solidFill>
                  <a:srgbClr val="EAEBDE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12.04.2021</a:t>
            </a:fld>
            <a:endParaRPr lang="ru-RU">
              <a:solidFill>
                <a:srgbClr val="EAEBD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4127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1177458442"/>
              </p:ext>
            </p:extLst>
          </p:nvPr>
        </p:nvGraphicFramePr>
        <p:xfrm>
          <a:off x="0" y="1385392"/>
          <a:ext cx="9140068" cy="53559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7" name="Прямоугольник 16"/>
          <p:cNvSpPr/>
          <p:nvPr/>
        </p:nvSpPr>
        <p:spPr bwMode="auto">
          <a:xfrm>
            <a:off x="848548" y="24160"/>
            <a:ext cx="8683625" cy="111125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1" i="0" u="none" strike="noStrike" kern="1200" baseline="0">
                <a:solidFill>
                  <a:srgbClr val="008000"/>
                </a:solidFill>
                <a:latin typeface="Book Antiqua"/>
                <a:ea typeface="Book Antiqua"/>
                <a:cs typeface="Book Antiqua"/>
              </a:defRPr>
            </a:pPr>
            <a:r>
              <a:rPr lang="uk-UA" sz="2200" b="1" dirty="0">
                <a:solidFill>
                  <a:srgbClr val="0070C0"/>
                </a:solidFill>
                <a:latin typeface="Times New Roman" pitchFamily="18" charset="0"/>
                <a:ea typeface="Book Antiqua"/>
                <a:cs typeface="Times New Roman" pitchFamily="18" charset="0"/>
              </a:rPr>
              <a:t>РОЗПОДІЛ ПЕНСІОНЕРІВ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sz="1800" b="1" i="0" u="none" strike="noStrike" kern="1200" baseline="0">
                <a:solidFill>
                  <a:srgbClr val="008000"/>
                </a:solidFill>
                <a:latin typeface="Book Antiqua"/>
                <a:ea typeface="Book Antiqua"/>
                <a:cs typeface="Book Antiqua"/>
              </a:defRPr>
            </a:pPr>
            <a:r>
              <a:rPr lang="uk-UA" sz="2200" b="1" dirty="0">
                <a:solidFill>
                  <a:srgbClr val="0070C0"/>
                </a:solidFill>
                <a:latin typeface="Times New Roman" pitchFamily="18" charset="0"/>
                <a:ea typeface="Book Antiqua"/>
                <a:cs typeface="Times New Roman" pitchFamily="18" charset="0"/>
              </a:rPr>
              <a:t>ПО ВИДАХ ТА РОЗМІРАХ ПРИЗНАЧЕНИХ ПЕНСІЙ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sz="1800" b="1" i="0" u="none" strike="noStrike" kern="1200" baseline="0">
                <a:solidFill>
                  <a:srgbClr val="008000"/>
                </a:solidFill>
                <a:latin typeface="Book Antiqua"/>
                <a:ea typeface="Book Antiqua"/>
                <a:cs typeface="Book Antiqua"/>
              </a:defRPr>
            </a:pPr>
            <a:r>
              <a:rPr lang="uk-UA" sz="2200" b="1" i="1" dirty="0">
                <a:solidFill>
                  <a:srgbClr val="0070C0"/>
                </a:solidFill>
                <a:latin typeface="Times New Roman" pitchFamily="18" charset="0"/>
                <a:ea typeface="Book Antiqua"/>
                <a:cs typeface="Times New Roman" pitchFamily="18" charset="0"/>
              </a:rPr>
              <a:t>станом на </a:t>
            </a:r>
            <a:r>
              <a:rPr lang="uk-UA" sz="2200" b="1" i="1" dirty="0" smtClean="0">
                <a:solidFill>
                  <a:srgbClr val="0070C0"/>
                </a:solidFill>
                <a:latin typeface="Times New Roman" pitchFamily="18" charset="0"/>
                <a:ea typeface="Book Antiqua"/>
                <a:cs typeface="Times New Roman" pitchFamily="18" charset="0"/>
              </a:rPr>
              <a:t>01.04.2021</a:t>
            </a:r>
            <a:endParaRPr lang="uk-UA" sz="2200" b="1" i="1" dirty="0">
              <a:solidFill>
                <a:srgbClr val="0070C0"/>
              </a:solidFill>
              <a:latin typeface="Times New Roman" pitchFamily="18" charset="0"/>
              <a:ea typeface="Book Antiqu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8396785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996668050"/>
              </p:ext>
            </p:extLst>
          </p:nvPr>
        </p:nvGraphicFramePr>
        <p:xfrm>
          <a:off x="128465" y="1181100"/>
          <a:ext cx="8958996" cy="52313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Прямоугольник 5"/>
          <p:cNvSpPr/>
          <p:nvPr/>
        </p:nvSpPr>
        <p:spPr bwMode="auto">
          <a:xfrm>
            <a:off x="740532" y="116632"/>
            <a:ext cx="8431539" cy="111125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000" b="0" i="0" u="none" strike="noStrike" kern="1200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uk-UA" sz="2000" b="1" dirty="0">
                <a:solidFill>
                  <a:srgbClr val="0070C0"/>
                </a:solidFill>
                <a:latin typeface="Times New Roman" pitchFamily="18" charset="0"/>
                <a:ea typeface="Book Antiqua"/>
                <a:cs typeface="Times New Roman" pitchFamily="18" charset="0"/>
              </a:rPr>
              <a:t>СЕРЕДНІЙ РОЗМІР ПРИЗНАЧЕНОЇ ПЕНСІЙНОЇ ВИПЛАТИ</a:t>
            </a:r>
            <a:r>
              <a:rPr lang="uk-UA" sz="2200" b="1" dirty="0">
                <a:solidFill>
                  <a:srgbClr val="0070C0"/>
                </a:solidFill>
                <a:latin typeface="Times New Roman" pitchFamily="18" charset="0"/>
                <a:ea typeface="Book Antiqua"/>
                <a:cs typeface="Times New Roman" pitchFamily="18" charset="0"/>
              </a:rPr>
              <a:t>
</a:t>
            </a:r>
            <a:r>
              <a:rPr lang="uk-UA" sz="2200" b="1" i="1" dirty="0">
                <a:solidFill>
                  <a:srgbClr val="0070C0"/>
                </a:solidFill>
                <a:latin typeface="Times New Roman" pitchFamily="18" charset="0"/>
                <a:ea typeface="Book Antiqua"/>
                <a:cs typeface="Times New Roman" pitchFamily="18" charset="0"/>
              </a:rPr>
              <a:t> станом на </a:t>
            </a:r>
            <a:r>
              <a:rPr lang="uk-UA" sz="2200" b="1" i="1" dirty="0" smtClean="0">
                <a:solidFill>
                  <a:srgbClr val="0070C0"/>
                </a:solidFill>
                <a:latin typeface="Times New Roman" pitchFamily="18" charset="0"/>
                <a:ea typeface="Book Antiqua"/>
                <a:cs typeface="Times New Roman" pitchFamily="18" charset="0"/>
              </a:rPr>
              <a:t>01.04.2021 грн</a:t>
            </a:r>
            <a:endParaRPr lang="uk-UA" sz="2200" b="1" i="1" dirty="0">
              <a:solidFill>
                <a:srgbClr val="0070C0"/>
              </a:solidFill>
              <a:latin typeface="Times New Roman" pitchFamily="18" charset="0"/>
              <a:ea typeface="Book Antiqu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7461012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850106"/>
          </a:xfrm>
        </p:spPr>
        <p:txBody>
          <a:bodyPr/>
          <a:lstStyle/>
          <a:p>
            <a:pPr algn="ctr"/>
            <a:r>
              <a:rPr lang="uk-UA" sz="1800" b="1" i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Питома вага пенсіонерів за розмірами призначених </a:t>
            </a:r>
            <a:br>
              <a:rPr lang="uk-UA" sz="1800" b="1" i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800" b="1" i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місячних пенсій у загальній їх чисельності </a:t>
            </a:r>
            <a:br>
              <a:rPr lang="uk-UA" sz="1800" b="1" i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800" b="1" i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станом на </a:t>
            </a:r>
            <a:r>
              <a:rPr lang="uk-UA" sz="1800" b="1" i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01.04.2021</a:t>
            </a:r>
            <a:endParaRPr lang="uk-UA" dirty="0"/>
          </a:p>
        </p:txBody>
      </p:sp>
      <p:graphicFrame>
        <p:nvGraphicFramePr>
          <p:cNvPr id="4" name="Диаграмма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2673029731"/>
              </p:ext>
            </p:extLst>
          </p:nvPr>
        </p:nvGraphicFramePr>
        <p:xfrm>
          <a:off x="200473" y="1124744"/>
          <a:ext cx="8928991" cy="54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80482632"/>
      </p:ext>
    </p:extLst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Другая 11">
      <a:dk1>
        <a:sysClr val="windowText" lastClr="000000"/>
      </a:dk1>
      <a:lt1>
        <a:sysClr val="window" lastClr="FFFFFF"/>
      </a:lt1>
      <a:dk2>
        <a:srgbClr val="D6FFE9"/>
      </a:dk2>
      <a:lt2>
        <a:srgbClr val="EAEBDE"/>
      </a:lt2>
      <a:accent1>
        <a:srgbClr val="76A676"/>
      </a:accent1>
      <a:accent2>
        <a:srgbClr val="AEFFD3"/>
      </a:accent2>
      <a:accent3>
        <a:srgbClr val="76A676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11594</TotalTime>
  <Words>217</Words>
  <Application>Microsoft Office PowerPoint</Application>
  <PresentationFormat>Аркуш A4 (210x297 мм)</PresentationFormat>
  <Paragraphs>47</Paragraphs>
  <Slides>3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3</vt:i4>
      </vt:variant>
    </vt:vector>
  </HeadingPairs>
  <TitlesOfParts>
    <vt:vector size="9" baseType="lpstr">
      <vt:lpstr>Arial</vt:lpstr>
      <vt:lpstr>Book Antiqua</vt:lpstr>
      <vt:lpstr>Calibri</vt:lpstr>
      <vt:lpstr>Cambria</vt:lpstr>
      <vt:lpstr>Times New Roman</vt:lpstr>
      <vt:lpstr>Соседство</vt:lpstr>
      <vt:lpstr>Презентація PowerPoint</vt:lpstr>
      <vt:lpstr>Презентація PowerPoint</vt:lpstr>
      <vt:lpstr>Питома вага пенсіонерів за розмірами призначених  місячних пенсій у загальній їх чисельності  станом на 01.04.2021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igor</dc:creator>
  <cp:lastModifiedBy>Fatova</cp:lastModifiedBy>
  <cp:revision>624</cp:revision>
  <cp:lastPrinted>2020-10-16T08:15:42Z</cp:lastPrinted>
  <dcterms:created xsi:type="dcterms:W3CDTF">2007-07-25T13:50:34Z</dcterms:created>
  <dcterms:modified xsi:type="dcterms:W3CDTF">2021-04-12T10:31:33Z</dcterms:modified>
</cp:coreProperties>
</file>