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5"/>
  </p:notesMasterIdLst>
  <p:sldIdLst>
    <p:sldId id="380" r:id="rId2"/>
    <p:sldId id="377" r:id="rId3"/>
    <p:sldId id="379" r:id="rId4"/>
  </p:sldIdLst>
  <p:sldSz cx="9906000" cy="6858000" type="A4"/>
  <p:notesSz cx="9866313" cy="67357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003300"/>
    <a:srgbClr val="9900CC"/>
    <a:srgbClr val="CC99FF"/>
    <a:srgbClr val="333300"/>
    <a:srgbClr val="FFFFCC"/>
    <a:srgbClr val="FFCC66"/>
    <a:srgbClr val="00CC00"/>
    <a:srgbClr val="FF00FF"/>
    <a:srgbClr val="E1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1" autoAdjust="0"/>
    <p:restoredTop sz="99822" autoAdjust="0"/>
  </p:normalViewPr>
  <p:slideViewPr>
    <p:cSldViewPr>
      <p:cViewPr>
        <p:scale>
          <a:sx n="80" d="100"/>
          <a:sy n="80" d="100"/>
        </p:scale>
        <p:origin x="-2310" y="-88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655453238789112E-2"/>
          <c:y val="0.20899118735359923"/>
          <c:w val="0.82100812575501891"/>
          <c:h val="0.58195967450033848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Видатки на пенсійні виплати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8000" mc:Ignorable="a14" a14:legacySpreadsheetColorIndex="17"/>
                </a:gs>
                <a:gs pos="100000">
                  <a:srgbClr xmlns:mc="http://schemas.openxmlformats.org/markup-compatibility/2006" xmlns:a14="http://schemas.microsoft.com/office/drawing/2010/main" val="CCFFFF" mc:Ignorable="a14" a14:legacySpreadsheetColorIndex="41"/>
                </a:gs>
              </a:gsLst>
              <a:path path="rect">
                <a:fillToRect l="50000" t="50000" r="50000" b="50000"/>
              </a:path>
            </a:gradFill>
            <a:ln w="12653">
              <a:solidFill>
                <a:schemeClr val="tx1"/>
              </a:solidFill>
              <a:prstDash val="solid"/>
            </a:ln>
          </c:spPr>
          <c:explosion val="37"/>
          <c:dPt>
            <c:idx val="0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rgbClr val="002060"/>
                </a:solidFill>
                <a:prstDash val="solid"/>
              </a:ln>
            </c:spPr>
          </c:dPt>
          <c:dPt>
            <c:idx val="1"/>
            <c:bubble3D val="0"/>
            <c:explosion val="43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0000" mc:Ignorable="a14" a14:legacySpreadsheetColorIndex="10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gradFill rotWithShape="0">
                <a:gsLst>
                  <a:gs pos="0">
                    <a:srgbClr val="FFC000"/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13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explosion val="31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2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0000FF" mc:Ignorable="a14" a14:legacySpreadsheetColorIndex="12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FF00FF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5"/>
            <c:bubble3D val="0"/>
            <c:explosion val="23"/>
          </c:dPt>
          <c:dLbls>
            <c:dLbl>
              <c:idx val="0"/>
              <c:layout>
                <c:manualLayout>
                  <c:x val="-3.1037530122395827E-2"/>
                  <c:y val="-0.18664993782948963"/>
                </c:manualLayout>
              </c:layout>
              <c:tx>
                <c:rich>
                  <a:bodyPr/>
                  <a:lstStyle/>
                  <a:p>
                    <a:pPr>
                      <a:defRPr sz="1050">
                        <a:solidFill>
                          <a:srgbClr val="0033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идатки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на </a:t>
                    </a: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пенсійні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виплати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; </a:t>
                    </a:r>
                    <a:r>
                      <a:rPr lang="ru-RU" baseline="0" dirty="0" smtClean="0">
                        <a:solidFill>
                          <a:srgbClr val="660033"/>
                        </a:solidFill>
                      </a:rPr>
                      <a:t>122 214,8</a:t>
                    </a:r>
                  </a:p>
                </c:rich>
              </c:tx>
              <c:spPr/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8013658638384396E-2"/>
                  <c:y val="-4.6921200050261527E-2"/>
                </c:manualLayout>
              </c:layout>
              <c:tx>
                <c:rich>
                  <a:bodyPr/>
                  <a:lstStyle/>
                  <a:p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сплата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поштового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збору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та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розрахунково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касове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обслуговування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endParaRPr lang="ru-RU" sz="1050" baseline="0" dirty="0" smtClean="0">
                      <a:solidFill>
                        <a:srgbClr val="003300"/>
                      </a:solidFill>
                    </a:endParaRPr>
                  </a:p>
                  <a:p>
                    <a:r>
                      <a:rPr lang="ru-RU" sz="1050" baseline="0" dirty="0" smtClean="0">
                        <a:solidFill>
                          <a:srgbClr val="660033"/>
                        </a:solidFill>
                      </a:rPr>
                      <a:t> </a:t>
                    </a:r>
                    <a:r>
                      <a:rPr lang="ru-RU" sz="1050" baseline="0" dirty="0" smtClean="0">
                        <a:solidFill>
                          <a:srgbClr val="660033"/>
                        </a:solidFill>
                      </a:rPr>
                      <a:t>594,5</a:t>
                    </a:r>
                    <a:endParaRPr lang="ru-RU" sz="1050" baseline="0" dirty="0">
                      <a:solidFill>
                        <a:srgbClr val="660033"/>
                      </a:solidFill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3.557999644465687E-2"/>
                  <c:y val="0.14175420237016867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видатки за рахунок коштів  фонду боротьби з гострою респіраторною хворобою COVID-19,  для надання одноразової м/д </a:t>
                    </a: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застрахованим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особам</a:t>
                    </a:r>
                  </a:p>
                  <a:p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baseline="0" dirty="0" smtClean="0">
                        <a:solidFill>
                          <a:srgbClr val="660033"/>
                        </a:solidFill>
                      </a:rPr>
                      <a:t>201,0</a:t>
                    </a:r>
                    <a:endParaRPr lang="ru-RU" dirty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23474520270397348"/>
                  <c:y val="0.19238219016486907"/>
                </c:manualLayout>
              </c:layout>
              <c:tx>
                <c:rich>
                  <a:bodyPr/>
                  <a:lstStyle/>
                  <a:p>
                    <a:r>
                      <a:rPr lang="uk-UA" dirty="0"/>
                      <a:t>адміністративні видатки </a:t>
                    </a:r>
                    <a:endParaRPr lang="uk-UA" dirty="0" smtClean="0"/>
                  </a:p>
                  <a:p>
                    <a:r>
                      <a:rPr lang="uk-UA" dirty="0" smtClean="0">
                        <a:solidFill>
                          <a:srgbClr val="660033"/>
                        </a:solidFill>
                      </a:rPr>
                      <a:t> </a:t>
                    </a:r>
                    <a:r>
                      <a:rPr lang="uk-UA" dirty="0">
                        <a:solidFill>
                          <a:srgbClr val="660033"/>
                        </a:solidFill>
                      </a:rPr>
                      <a:t>1 086,9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25595049806150916"/>
                  <c:y val="0.10856133875707741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30789229881416658"/>
                  <c:y val="0.25569333715921089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rgbClr val="00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видатки на пенсійні виплати </c:v>
                </c:pt>
                <c:pt idx="1">
                  <c:v>сплата поштового збору та розрахунково касове обслуговування </c:v>
                </c:pt>
                <c:pt idx="2">
                  <c:v>видатки за рахунок коштів  фонду боротьби з гострою респіраторною хворобою COVID-19,  для надання одноразової м/д застрахованим особам</c:v>
                </c:pt>
                <c:pt idx="3">
                  <c:v>адміністративні видатки </c:v>
                </c:pt>
              </c:strCache>
            </c:strRef>
          </c:cat>
          <c:val>
            <c:numRef>
              <c:f>Sheet1!$B$2:$E$2</c:f>
              <c:numCache>
                <c:formatCode>#,##0.0</c:formatCode>
                <c:ptCount val="4"/>
                <c:pt idx="0">
                  <c:v>122214.8</c:v>
                </c:pt>
                <c:pt idx="1">
                  <c:v>594.5</c:v>
                </c:pt>
                <c:pt idx="2">
                  <c:v>201</c:v>
                </c:pt>
                <c:pt idx="3">
                  <c:v>1086.9000000000001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12653">
              <a:solidFill>
                <a:schemeClr val="tx1"/>
              </a:solidFill>
              <a:prstDash val="solid"/>
            </a:ln>
          </c:spPr>
          <c:explosion val="18"/>
          <c:dPt>
            <c:idx val="0"/>
            <c:bubble3D val="0"/>
            <c:spPr>
              <a:solidFill>
                <a:schemeClr val="accent1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</c:dPt>
          <c:dPt>
            <c:idx val="2"/>
            <c:bubble3D val="0"/>
            <c:spPr>
              <a:solidFill>
                <a:schemeClr val="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fol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Lbls>
            <c:spPr>
              <a:noFill/>
              <a:ln w="25389">
                <a:noFill/>
              </a:ln>
            </c:spPr>
            <c:txPr>
              <a:bodyPr/>
              <a:lstStyle/>
              <a:p>
                <a:pPr>
                  <a:defRPr sz="1967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видатки на пенсійні виплати </c:v>
                </c:pt>
                <c:pt idx="1">
                  <c:v>сплата поштового збору та розрахунково касове обслуговування </c:v>
                </c:pt>
                <c:pt idx="2">
                  <c:v>видатки за рахунок коштів  фонду боротьби з гострою респіраторною хворобою COVID-19,  для надання одноразової м/д застрахованим особам</c:v>
                </c:pt>
                <c:pt idx="3">
                  <c:v>адміністративні видатки 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96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9386307601550133E-2"/>
          <c:y val="0.192390600593568"/>
          <c:w val="0.91190550535939707"/>
          <c:h val="0.65076203304465974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січень -березень 2019 рік (оперативні дані)</c:v>
                </c:pt>
              </c:strCache>
            </c:strRef>
          </c:tx>
          <c:spPr>
            <a:solidFill>
              <a:schemeClr val="accent1"/>
            </a:solidFill>
            <a:ln w="15517">
              <a:solidFill>
                <a:schemeClr val="tx1"/>
              </a:solidFill>
              <a:prstDash val="solid"/>
            </a:ln>
          </c:spPr>
          <c:explosion val="33"/>
          <c:dPt>
            <c:idx val="0"/>
            <c:bubble3D val="0"/>
            <c:explosion val="13"/>
            <c:spPr>
              <a:gradFill rotWithShape="0">
                <a:gsLst>
                  <a:gs pos="0">
                    <a:srgbClr val="7030A0"/>
                  </a:gs>
                  <a:gs pos="31700">
                    <a:schemeClr val="bg1"/>
                  </a:gs>
                  <a:gs pos="100000">
                    <a:srgbClr val="FFFF00"/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  <c:explosion val="12"/>
            <c:spPr>
              <a:gradFill>
                <a:gsLst>
                  <a:gs pos="44200">
                    <a:schemeClr val="accent2">
                      <a:lumMod val="50000"/>
                    </a:schemeClr>
                  </a:gs>
                  <a:gs pos="0">
                    <a:srgbClr val="FF0066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6.9407783656232624E-2"/>
                  <c:y val="0.15942304860806361"/>
                </c:manualLayout>
              </c:layout>
              <c:tx>
                <c:rich>
                  <a:bodyPr/>
                  <a:lstStyle/>
                  <a:p>
                    <a:r>
                      <a:rPr lang="uk-UA" baseline="0" dirty="0" smtClean="0">
                        <a:solidFill>
                          <a:srgbClr val="002060"/>
                        </a:solidFill>
                      </a:rPr>
                      <a:t>власні </a:t>
                    </a:r>
                    <a:r>
                      <a:rPr lang="uk-UA" baseline="0" dirty="0" smtClean="0">
                        <a:solidFill>
                          <a:srgbClr val="002060"/>
                        </a:solidFill>
                      </a:rPr>
                      <a:t>доходи</a:t>
                    </a:r>
                  </a:p>
                  <a:p>
                    <a:r>
                      <a:rPr lang="uk-UA" baseline="0" dirty="0" smtClean="0">
                        <a:solidFill>
                          <a:srgbClr val="660033"/>
                        </a:solidFill>
                      </a:rPr>
                      <a:t> </a:t>
                    </a:r>
                    <a:r>
                      <a:rPr lang="uk-UA" baseline="0" dirty="0" smtClean="0">
                        <a:solidFill>
                          <a:srgbClr val="660033"/>
                        </a:solidFill>
                      </a:rPr>
                      <a:t>74 856,0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2.1356346224606488E-2"/>
                  <c:y val="-0.17961631154502111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кошти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Державного бюджету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України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на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фінансування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пенсійних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програм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та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інших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запланованих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виплат</a:t>
                    </a:r>
                    <a:endParaRPr lang="ru-RU" baseline="0" dirty="0" smtClean="0">
                      <a:solidFill>
                        <a:srgbClr val="002060"/>
                      </a:solidFill>
                    </a:endParaRPr>
                  </a:p>
                  <a:p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smtClean="0">
                        <a:solidFill>
                          <a:srgbClr val="660033"/>
                        </a:solidFill>
                      </a:rPr>
                      <a:t>41 784,8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6850628785988919"/>
                  <c:y val="5.7634669609758285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495917852560969"/>
                  <c:y val="0.1779797815595631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Mode val="edge"/>
                  <c:yMode val="edge"/>
                  <c:x val="0.69851116625310172"/>
                  <c:y val="0.59004739336492895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 w="25423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8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власні доходи</c:v>
                </c:pt>
                <c:pt idx="1">
                  <c:v>кошти Державного бюджету України на фінансування пенсійних програм та інших запланованих виплат</c:v>
                </c:pt>
              </c:strCache>
            </c:strRef>
          </c:cat>
          <c:val>
            <c:numRef>
              <c:f>Sheet1!$B$2:$C$2</c:f>
              <c:numCache>
                <c:formatCode>_-* #,##0.0\ _г_р_н_._-;\-* #,##0.0\ _г_р_н_._-;_-* "-"??\ _г_р_н_._-;_-@_-</c:formatCode>
                <c:ptCount val="2"/>
                <c:pt idx="0" formatCode="_-* #,##0.0\ _г_р_н_._-;\-* #,##0.0\ _г_р_н_._-;_-* &quot;-&quot;?\ _г_р_н_._-;_-@_-">
                  <c:v>74856</c:v>
                </c:pt>
                <c:pt idx="1">
                  <c:v>41784.800000000003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23">
          <a:noFill/>
        </a:ln>
        <a:effectLst>
          <a:outerShdw blurRad="50800" dist="50800" dir="5400000" algn="ctr" rotWithShape="0">
            <a:schemeClr val="bg1"/>
          </a:outerShdw>
        </a:effectLst>
      </c:spPr>
    </c:plotArea>
    <c:plotVisOnly val="1"/>
    <c:dispBlanksAs val="zero"/>
    <c:showDLblsOverMax val="0"/>
  </c:chart>
  <c:spPr>
    <a:noFill/>
    <a:ln w="9534" cap="flat" cmpd="sng" algn="ctr">
      <a:noFill/>
      <a:prstDash val="solid"/>
      <a:miter lim="800000"/>
      <a:headEnd type="none" w="med" len="med"/>
      <a:tailEnd type="none" w="med" len="med"/>
    </a:ln>
  </c:spPr>
  <c:txPr>
    <a:bodyPr/>
    <a:lstStyle/>
    <a:p>
      <a:pPr>
        <a:defRPr sz="219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uk-UA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991714725299883E-2"/>
          <c:y val="8.5958098151695889E-2"/>
          <c:w val="0.88049044634771234"/>
          <c:h val="0.6446299327175029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частина єдиного внеску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2262004558416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0083930068376241E-3"/>
                  <c:y val="1.3923891497435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 b="1" i="0">
                    <a:solidFill>
                      <a:schemeClr val="tx1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січень-березень 2020 року</c:v>
                </c:pt>
                <c:pt idx="1">
                  <c:v>січень-березень 2021 року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59959.3</c:v>
                </c:pt>
                <c:pt idx="1">
                  <c:v>66214.3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 коштів ДБУ за деякі категорії застрахованих осіб та покриття недоотриманої суми коштів від застосування розміру ЄВ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1.336131002279208E-3"/>
                  <c:y val="6.05640701168704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336131002279208E-2"/>
                  <c:y val="-3.510788774147045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8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січень-березень 2020 року</c:v>
                </c:pt>
                <c:pt idx="1">
                  <c:v>січень-березень 2021 року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0">
                  <c:v>5383.5</c:v>
                </c:pt>
                <c:pt idx="1">
                  <c:v>7246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інші доходи, які адмініструє Пенсійний фонд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4050358041025746E-2"/>
                  <c:y val="-5.16202806734211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1378096036467328E-2"/>
                  <c:y val="-3.4413520448947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uk-UA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січень-березень 2020 року</c:v>
                </c:pt>
                <c:pt idx="1">
                  <c:v>січень-березень 2021 року</c:v>
                </c:pt>
              </c:strCache>
            </c:strRef>
          </c:cat>
          <c:val>
            <c:numRef>
              <c:f>Лист1!$D$2:$D$3</c:f>
              <c:numCache>
                <c:formatCode>_-* #,##0.0\ _₴_-;\-* #,##0.0\ _₴_-;_-* "-"??\ _₴_-;_-@_-</c:formatCode>
                <c:ptCount val="2"/>
                <c:pt idx="0">
                  <c:v>1238.2</c:v>
                </c:pt>
                <c:pt idx="1">
                  <c:v>1395.7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7851392"/>
        <c:axId val="150897024"/>
        <c:axId val="0"/>
      </c:bar3DChart>
      <c:catAx>
        <c:axId val="1978513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endParaRPr lang="uk-UA"/>
          </a:p>
        </c:txPr>
        <c:crossAx val="150897024"/>
        <c:crosses val="autoZero"/>
        <c:auto val="1"/>
        <c:lblAlgn val="ctr"/>
        <c:lblOffset val="100"/>
        <c:noMultiLvlLbl val="0"/>
      </c:catAx>
      <c:valAx>
        <c:axId val="150897024"/>
        <c:scaling>
          <c:orientation val="minMax"/>
          <c:max val="100000"/>
          <c:min val="5000"/>
        </c:scaling>
        <c:delete val="1"/>
        <c:axPos val="l"/>
        <c:numFmt formatCode="_-* #,##0.0\ _₴_-;\-* #,##0.0\ _₴_-;_-* &quot;-&quot;??\ _₴_-;_-@_-" sourceLinked="1"/>
        <c:majorTickMark val="out"/>
        <c:minorTickMark val="none"/>
        <c:tickLblPos val="nextTo"/>
        <c:crossAx val="19785139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200" b="1">
                <a:solidFill>
                  <a:schemeClr val="accent2">
                    <a:lumMod val="50000"/>
                  </a:schemeClr>
                </a:solidFill>
              </a:defRPr>
            </a:pPr>
            <a:endParaRPr lang="uk-UA"/>
          </a:p>
        </c:txPr>
      </c:legendEntry>
      <c:legendEntry>
        <c:idx val="2"/>
        <c:txPr>
          <a:bodyPr/>
          <a:lstStyle/>
          <a:p>
            <a:pPr>
              <a:defRPr sz="1200" b="1">
                <a:solidFill>
                  <a:srgbClr val="003300"/>
                </a:solidFill>
              </a:defRPr>
            </a:pPr>
            <a:endParaRPr lang="uk-UA"/>
          </a:p>
        </c:txPr>
      </c:legendEntry>
      <c:layout>
        <c:manualLayout>
          <c:xMode val="edge"/>
          <c:yMode val="edge"/>
          <c:x val="6.7476719758410644E-3"/>
          <c:y val="0.85318179416379214"/>
          <c:w val="0.97060764292183022"/>
          <c:h val="0.14681820583620789"/>
        </c:manualLayout>
      </c:layout>
      <c:overlay val="0"/>
      <c:txPr>
        <a:bodyPr/>
        <a:lstStyle/>
        <a:p>
          <a:pPr>
            <a:defRPr sz="1200" b="1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0.28267</cdr:x>
      <cdr:y>0.48954</cdr:y>
    </cdr:from>
    <cdr:to>
      <cdr:x>0.37349</cdr:x>
      <cdr:y>0.60548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89575" y="2736304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/>
            <a:t>64,2%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0.65351</cdr:x>
      <cdr:y>0.41224</cdr:y>
    </cdr:from>
    <cdr:to>
      <cdr:x>0.74432</cdr:x>
      <cdr:y>0.52818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17967" y="2304256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 smtClean="0"/>
            <a:t>35,8</a:t>
          </a:r>
          <a:r>
            <a:rPr lang="uk-UA" sz="1100" b="1" dirty="0" smtClean="0"/>
            <a:t>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0.46165</cdr:x>
      <cdr:y>0.45089</cdr:y>
    </cdr:from>
    <cdr:to>
      <cdr:x>0.4667</cdr:x>
      <cdr:y>0.5926</cdr:y>
    </cdr:to>
    <cdr:cxnSp macro="">
      <cdr:nvCxnSpPr>
        <cdr:cNvPr id="7" name="Прямая соединительная линия 6"/>
        <cdr:cNvCxnSpPr/>
      </cdr:nvCxnSpPr>
      <cdr:spPr>
        <a:xfrm xmlns:a="http://schemas.openxmlformats.org/drawingml/2006/main" flipH="1">
          <a:off x="4392501" y="2520280"/>
          <a:ext cx="48044" cy="792109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0.46165</cdr:x>
      <cdr:y>0.5926</cdr:y>
    </cdr:from>
    <cdr:to>
      <cdr:x>0.48435</cdr:x>
      <cdr:y>0.72142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>
          <a:off x="4392488" y="3312368"/>
          <a:ext cx="216024" cy="72008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0.59787</cdr:x>
      <cdr:y>0.69566</cdr:y>
    </cdr:from>
    <cdr:to>
      <cdr:x>0.74923</cdr:x>
      <cdr:y>0.78583</cdr:y>
    </cdr:to>
    <cdr:sp macro="" textlink="">
      <cdr:nvSpPr>
        <cdr:cNvPr id="24" name="Левая фигурная скобка 23"/>
        <cdr:cNvSpPr/>
      </cdr:nvSpPr>
      <cdr:spPr>
        <a:xfrm xmlns:a="http://schemas.openxmlformats.org/drawingml/2006/main" rot="15931775">
          <a:off x="6156684" y="3420380"/>
          <a:ext cx="504056" cy="1440160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9900CC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0.61301</cdr:x>
      <cdr:y>0.77295</cdr:y>
    </cdr:from>
    <cdr:to>
      <cdr:x>0.7568</cdr:x>
      <cdr:y>0.95331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5832648" y="4320480"/>
          <a:ext cx="1368152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разом з Державного бюджету України</a:t>
          </a:r>
        </a:p>
        <a:p xmlns:a="http://schemas.openxmlformats.org/drawingml/2006/main">
          <a:pPr algn="ctr"/>
          <a:r>
            <a:rPr lang="uk-UA" b="1" i="1" dirty="0" smtClean="0">
              <a:solidFill>
                <a:srgbClr val="660033"/>
              </a:solidFill>
            </a:rPr>
            <a:t>49 030,8</a:t>
          </a:r>
          <a:endParaRPr lang="uk-UA" b="1" i="1" dirty="0" smtClean="0">
            <a:solidFill>
              <a:srgbClr val="660033"/>
            </a:solidFill>
          </a:endParaRPr>
        </a:p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(</a:t>
          </a:r>
          <a:r>
            <a:rPr lang="uk-UA" sz="1100" b="1" i="1" dirty="0" smtClean="0">
              <a:solidFill>
                <a:srgbClr val="002060"/>
              </a:solidFill>
            </a:rPr>
            <a:t>42,0%)</a:t>
          </a:r>
          <a:endParaRPr lang="uk-UA" sz="1100" b="1" i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0.47678</cdr:x>
      <cdr:y>0.5926</cdr:y>
    </cdr:from>
    <cdr:to>
      <cdr:x>0.62815</cdr:x>
      <cdr:y>0.70854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4536504" y="3312368"/>
          <a:ext cx="144016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в т. ч. з коштів ДБУ за деякі категорії </a:t>
          </a:r>
        </a:p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7 246,0</a:t>
          </a:r>
          <a:endParaRPr lang="uk-UA" sz="900" b="1" i="1" dirty="0" smtClean="0">
            <a:solidFill>
              <a:srgbClr val="7030A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0.24167</cdr:x>
      <cdr:y>0.02439</cdr:y>
    </cdr:from>
    <cdr:to>
      <cdr:x>0.40728</cdr:x>
      <cdr:y>0.15853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297055" y="144016"/>
          <a:ext cx="1574133" cy="792050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66 581,0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0.62281</cdr:x>
      <cdr:y>0.03659</cdr:y>
    </cdr:from>
    <cdr:to>
      <cdr:x>0.77654</cdr:x>
      <cdr:y>0.17073</cdr:y>
    </cdr:to>
    <cdr:sp macro="" textlink="">
      <cdr:nvSpPr>
        <cdr:cNvPr id="6" name="Скругленная прямоугольная выноска 5"/>
        <cdr:cNvSpPr/>
      </cdr:nvSpPr>
      <cdr:spPr>
        <a:xfrm xmlns:a="http://schemas.openxmlformats.org/drawingml/2006/main">
          <a:off x="5919861" y="216024"/>
          <a:ext cx="1461212" cy="792050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74 856,0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0.33652</cdr:x>
      <cdr:y>0.15854</cdr:y>
    </cdr:from>
    <cdr:to>
      <cdr:x>0.67914</cdr:x>
      <cdr:y>0.2439</cdr:y>
    </cdr:to>
    <cdr:sp macro="" textlink="">
      <cdr:nvSpPr>
        <cdr:cNvPr id="8" name="Выгнутая вверх стрелка 7"/>
        <cdr:cNvSpPr/>
      </cdr:nvSpPr>
      <cdr:spPr>
        <a:xfrm xmlns:a="http://schemas.openxmlformats.org/drawingml/2006/main">
          <a:off x="3198650" y="936104"/>
          <a:ext cx="3256622" cy="504021"/>
        </a:xfrm>
        <a:prstGeom xmlns:a="http://schemas.openxmlformats.org/drawingml/2006/main" prst="curvedDownArrow">
          <a:avLst/>
        </a:prstGeom>
        <a:solidFill xmlns:a="http://schemas.openxmlformats.org/drawingml/2006/main">
          <a:schemeClr val="accent3">
            <a:lumMod val="60000"/>
            <a:lumOff val="40000"/>
          </a:schemeClr>
        </a:solidFill>
        <a:ln xmlns:a="http://schemas.openxmlformats.org/drawingml/2006/main">
          <a:solidFill>
            <a:schemeClr val="accent3">
              <a:lumMod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0.46825</cdr:x>
      <cdr:y>0.17073</cdr:y>
    </cdr:from>
    <cdr:to>
      <cdr:x>0.54742</cdr:x>
      <cdr:y>0.25609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450703" y="1008112"/>
          <a:ext cx="752515" cy="5040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dirty="0" smtClean="0">
              <a:solidFill>
                <a:schemeClr val="accent3">
                  <a:lumMod val="50000"/>
                </a:schemeClr>
              </a:solidFill>
            </a:rPr>
            <a:t>+157,5</a:t>
          </a:r>
          <a:endParaRPr lang="uk-UA" sz="900" b="1" dirty="0" smtClean="0">
            <a:solidFill>
              <a:schemeClr val="accent3">
                <a:lumMod val="50000"/>
              </a:schemeClr>
            </a:solidFill>
          </a:endParaRPr>
        </a:p>
        <a:p xmlns:a="http://schemas.openxmlformats.org/drawingml/2006/main">
          <a:pPr algn="ctr"/>
          <a:r>
            <a:rPr lang="uk-UA" sz="900" b="1" dirty="0" smtClean="0">
              <a:solidFill>
                <a:schemeClr val="accent3">
                  <a:lumMod val="50000"/>
                </a:schemeClr>
              </a:solidFill>
            </a:rPr>
            <a:t>112,7</a:t>
          </a:r>
          <a:r>
            <a:rPr lang="uk-UA" sz="900" b="1" dirty="0" smtClean="0">
              <a:solidFill>
                <a:schemeClr val="accent3">
                  <a:lumMod val="50000"/>
                </a:schemeClr>
              </a:solidFill>
            </a:rPr>
            <a:t>%</a:t>
          </a:r>
          <a:endParaRPr lang="uk-UA" sz="900" b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0.38796</cdr:x>
      <cdr:y>0.35366</cdr:y>
    </cdr:from>
    <cdr:to>
      <cdr:x>0.58493</cdr:x>
      <cdr:y>0.36585</cdr:y>
    </cdr:to>
    <cdr:cxnSp macro="">
      <cdr:nvCxnSpPr>
        <cdr:cNvPr id="4" name="Прямая со стрелкой 3"/>
        <cdr:cNvCxnSpPr/>
      </cdr:nvCxnSpPr>
      <cdr:spPr>
        <a:xfrm xmlns:a="http://schemas.openxmlformats.org/drawingml/2006/main" flipV="1">
          <a:off x="3687582" y="2088232"/>
          <a:ext cx="1872239" cy="71986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chemeClr val="accent2">
              <a:lumMod val="75000"/>
            </a:schemeClr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0.46825</cdr:x>
      <cdr:y>0.29268</cdr:y>
    </cdr:from>
    <cdr:to>
      <cdr:x>0.54742</cdr:x>
      <cdr:y>0.37804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450703" y="1728192"/>
          <a:ext cx="752515" cy="5040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dirty="0" smtClean="0">
              <a:solidFill>
                <a:srgbClr val="660033"/>
              </a:solidFill>
            </a:rPr>
            <a:t>+1 862,5</a:t>
          </a:r>
          <a:endParaRPr lang="uk-UA" sz="900" b="1" dirty="0" smtClean="0">
            <a:solidFill>
              <a:srgbClr val="660033"/>
            </a:solidFill>
          </a:endParaRPr>
        </a:p>
        <a:p xmlns:a="http://schemas.openxmlformats.org/drawingml/2006/main">
          <a:pPr algn="ctr"/>
          <a:r>
            <a:rPr lang="uk-UA" sz="900" b="1" dirty="0" smtClean="0">
              <a:solidFill>
                <a:srgbClr val="660033"/>
              </a:solidFill>
            </a:rPr>
            <a:t>134,6%</a:t>
          </a:r>
          <a:endParaRPr lang="uk-UA" sz="900" b="1" dirty="0">
            <a:solidFill>
              <a:srgbClr val="660033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9260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9913" y="503238"/>
            <a:ext cx="3649662" cy="252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5696" y="3199511"/>
            <a:ext cx="7894944" cy="303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9260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71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3" y="273057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4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6" y="609600"/>
            <a:ext cx="2105025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1" y="609600"/>
            <a:ext cx="6149975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71961-09B7-4AF0-8766-0A264733A6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Группа 6"/>
          <p:cNvGrpSpPr>
            <a:grpSpLocks/>
          </p:cNvGrpSpPr>
          <p:nvPr/>
        </p:nvGrpSpPr>
        <p:grpSpPr bwMode="auto">
          <a:xfrm>
            <a:off x="17" y="9629"/>
            <a:ext cx="9491726" cy="1258784"/>
            <a:chOff x="-39994" y="41106"/>
            <a:chExt cx="9534079" cy="125878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630389" y="41106"/>
              <a:ext cx="8863696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ВИДАТКИ ПЕНСІЙНОГО ФОНДУ УКРАЇНИ</a:t>
              </a:r>
              <a:b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за</a:t>
              </a:r>
              <a:r>
                <a:rPr lang="en-US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січень-березень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2021 року </a:t>
              </a: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млн грн(оперативні дані)</a:t>
              </a:r>
              <a:endParaRPr lang="uk-UA" sz="1800" b="1" i="1" dirty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-39994" y="188640"/>
              <a:ext cx="1340767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defRPr/>
              </a:pPr>
              <a:endParaRPr lang="en-US" sz="2200" b="1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5472533"/>
              </p:ext>
            </p:extLst>
          </p:nvPr>
        </p:nvGraphicFramePr>
        <p:xfrm>
          <a:off x="373988" y="1268413"/>
          <a:ext cx="9411187" cy="5332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7329264" y="1120879"/>
            <a:ext cx="2520280" cy="1011977"/>
          </a:xfrm>
          <a:prstGeom prst="flowChartPunchedTape">
            <a:avLst/>
          </a:prstGeom>
          <a:gradFill>
            <a:gsLst>
              <a:gs pos="98000">
                <a:schemeClr val="accent1">
                  <a:lumMod val="40000"/>
                  <a:lumOff val="60000"/>
                </a:schemeClr>
              </a:gs>
              <a:gs pos="59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5400000" scaled="0"/>
          </a:gradFill>
          <a:ln w="9525">
            <a:solidFill>
              <a:srgbClr val="33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defTabSz="957263">
              <a:defRPr/>
            </a:pPr>
            <a:r>
              <a:rPr lang="uk-UA" sz="1600" b="1" dirty="0" smtClean="0">
                <a:solidFill>
                  <a:srgbClr val="336600"/>
                </a:solidFill>
                <a:latin typeface="Times New Roman" pitchFamily="18" charset="0"/>
              </a:rPr>
              <a:t>Загальний обсяг видатків</a:t>
            </a:r>
          </a:p>
          <a:p>
            <a:pPr lvl="0" defTabSz="957263">
              <a:defRPr/>
            </a:pP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124 097,2 млн </a:t>
            </a: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грн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8601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9747680"/>
              </p:ext>
            </p:extLst>
          </p:nvPr>
        </p:nvGraphicFramePr>
        <p:xfrm>
          <a:off x="152415" y="1124744"/>
          <a:ext cx="9514783" cy="558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23" name="Oval 4"/>
          <p:cNvSpPr>
            <a:spLocks noChangeArrowheads="1"/>
          </p:cNvSpPr>
          <p:nvPr/>
        </p:nvSpPr>
        <p:spPr bwMode="auto">
          <a:xfrm>
            <a:off x="128464" y="1844824"/>
            <a:ext cx="2592288" cy="72008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317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uk-UA" sz="1300" b="1" dirty="0">
                <a:solidFill>
                  <a:srgbClr val="002060"/>
                </a:solidFill>
                <a:latin typeface="Times New Roman" pitchFamily="18" charset="0"/>
              </a:rPr>
              <a:t>Загальний обсяг </a:t>
            </a:r>
            <a:r>
              <a:rPr lang="uk-UA" sz="1300" b="1" dirty="0" smtClean="0">
                <a:solidFill>
                  <a:srgbClr val="002060"/>
                </a:solidFill>
                <a:latin typeface="Times New Roman" pitchFamily="18" charset="0"/>
              </a:rPr>
              <a:t>доходів</a:t>
            </a:r>
            <a:endParaRPr lang="en-US" sz="1200" b="1" dirty="0" smtClean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  <a:p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116 640,8 млн </a:t>
            </a:r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грн </a:t>
            </a:r>
            <a:endParaRPr lang="ru-RU" sz="1400" b="1" u="sng" dirty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428497" y="157163"/>
            <a:ext cx="8667750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0070C0"/>
                </a:solidFill>
                <a:cs typeface="Arial" charset="0"/>
              </a:rPr>
              <a:t>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СТРУКТУРА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ДОХОДІВ</a:t>
            </a:r>
            <a:endParaRPr lang="uk-UA" sz="2200" b="1" dirty="0" smtClean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ПЕНСІЙНОГО ФОНДУ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УКРАЇНИ</a:t>
            </a:r>
            <a:endParaRPr lang="en-US" sz="2200" b="1" dirty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              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 за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січень-березень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2021 року (оперативні дані) млн грн</a:t>
            </a: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</a:t>
            </a:r>
            <a:endParaRPr lang="uk-UA" sz="2200" b="1" i="1" dirty="0">
              <a:solidFill>
                <a:srgbClr val="00206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25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720080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ook Antiqua"/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Динаміка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доходів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Пенсійного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фонду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України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       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за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2020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2021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роки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млн </a:t>
            </a:r>
            <a:r>
              <a:rPr lang="ru-RU" sz="2000" i="1" dirty="0" err="1" smtClean="0">
                <a:solidFill>
                  <a:schemeClr val="accent2">
                    <a:lumMod val="50000"/>
                  </a:schemeClr>
                </a:solidFill>
              </a:rPr>
              <a:t>грн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</a:br>
            <a:endParaRPr lang="uk-UA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193225664"/>
              </p:ext>
            </p:extLst>
          </p:nvPr>
        </p:nvGraphicFramePr>
        <p:xfrm>
          <a:off x="185267" y="836712"/>
          <a:ext cx="9505056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V="1">
            <a:off x="4056455" y="4157181"/>
            <a:ext cx="1688633" cy="13053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76124" y="383671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b="1" dirty="0" smtClean="0">
                <a:solidFill>
                  <a:srgbClr val="003300"/>
                </a:solidFill>
                <a:latin typeface="+mn-lt"/>
              </a:rPr>
              <a:t>+6 255,0</a:t>
            </a:r>
            <a:endParaRPr lang="uk-UA" sz="900" b="1" dirty="0" smtClean="0">
              <a:solidFill>
                <a:srgbClr val="003300"/>
              </a:solidFill>
              <a:latin typeface="+mn-lt"/>
            </a:endParaRPr>
          </a:p>
          <a:p>
            <a:r>
              <a:rPr lang="uk-UA" sz="900" b="1" dirty="0" smtClean="0">
                <a:solidFill>
                  <a:srgbClr val="003300"/>
                </a:solidFill>
                <a:latin typeface="+mn-lt"/>
              </a:rPr>
              <a:t>110,4%</a:t>
            </a:r>
            <a:endParaRPr lang="uk-UA" sz="900" b="1" dirty="0">
              <a:solidFill>
                <a:srgbClr val="0033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449396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23793</TotalTime>
  <Words>171</Words>
  <Application>Microsoft Office PowerPoint</Application>
  <PresentationFormat>Лист A4 (210x297 мм)</PresentationFormat>
  <Paragraphs>44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3_Оформление по умолчанию</vt:lpstr>
      <vt:lpstr>Презентация PowerPoint</vt:lpstr>
      <vt:lpstr>Презентация PowerPoint</vt:lpstr>
      <vt:lpstr> Динаміка доходів Пенсійного фонду України           за 2020 – 2021 роки, млн грн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Diakonchuk</cp:lastModifiedBy>
  <cp:revision>1037</cp:revision>
  <cp:lastPrinted>2021-04-01T08:42:44Z</cp:lastPrinted>
  <dcterms:created xsi:type="dcterms:W3CDTF">2007-07-25T13:50:34Z</dcterms:created>
  <dcterms:modified xsi:type="dcterms:W3CDTF">2021-04-01T13:27:53Z</dcterms:modified>
</cp:coreProperties>
</file>