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9" r:id="rId2"/>
    <p:sldId id="370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88" d="100"/>
          <a:sy n="88" d="100"/>
        </p:scale>
        <p:origin x="1075" y="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864-4F81-AF4F-E5C5D97C0FCA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864-4F81-AF4F-E5C5D97C0FCA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864-4F81-AF4F-E5C5D97C0FCA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864-4F81-AF4F-E5C5D97C0FCA}"/>
              </c:ext>
            </c:extLst>
          </c:dPt>
          <c:dLbls>
            <c:dLbl>
              <c:idx val="0"/>
              <c:layout>
                <c:manualLayout>
                  <c:x val="0.16467479720634057"/>
                  <c:y val="-0.122834279326768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4 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043,0</a:t>
                    </a:r>
                    <a:endParaRPr lang="ru-RU" sz="12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53,0%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62577573328042"/>
                      <c:h val="0.106042033927884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864-4F81-AF4F-E5C5D97C0FCA}"/>
                </c:ext>
              </c:extLst>
            </c:dLbl>
            <c:dLbl>
              <c:idx val="1"/>
              <c:layout>
                <c:manualLayout>
                  <c:x val="-7.3973532161607305E-2"/>
                  <c:y val="0.27719964630088423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785,7</a:t>
                    </a:r>
                    <a:endParaRPr lang="ru-RU" sz="12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36,5%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864-4F81-AF4F-E5C5D97C0FCA}"/>
                </c:ext>
              </c:extLst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346,0 </a:t>
                    </a:r>
                    <a:endParaRPr lang="ru-RU" sz="1200" b="1" i="0" baseline="0" dirty="0">
                      <a:solidFill>
                        <a:srgbClr val="FF6600"/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4,5%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864-4F81-AF4F-E5C5D97C0FCA}"/>
                </c:ext>
              </c:extLst>
            </c:dLbl>
            <c:dLbl>
              <c:idx val="3"/>
              <c:layout>
                <c:manualLayout>
                  <c:x val="-2.0282364874801861E-3"/>
                  <c:y val="-0.16174945660697837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458,6</a:t>
                    </a:r>
                    <a:endParaRPr lang="uk-UA" sz="12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6,0%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864-4F81-AF4F-E5C5D97C0FCA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4043</c:v>
                </c:pt>
                <c:pt idx="1">
                  <c:v>2785.7</c:v>
                </c:pt>
                <c:pt idx="2">
                  <c:v>346</c:v>
                </c:pt>
                <c:pt idx="3">
                  <c:v>458.6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64-4F81-AF4F-E5C5D97C0F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935-498C-BA44-1D92CEFF0224}"/>
                </c:ext>
              </c:extLst>
            </c:dLbl>
            <c:dLbl>
              <c:idx val="1"/>
              <c:layout>
                <c:manualLayout>
                  <c:x val="-4.7074569687188782E-2"/>
                  <c:y val="4.0458760799220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935-498C-BA44-1D92CEFF0224}"/>
                </c:ext>
              </c:extLst>
            </c:dLbl>
            <c:dLbl>
              <c:idx val="2"/>
              <c:layout>
                <c:manualLayout>
                  <c:x val="-3.5814734035399576E-4"/>
                  <c:y val="-3.225609631235318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935-498C-BA44-1D92CEFF0224}"/>
                </c:ext>
              </c:extLst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935-498C-BA44-1D92CEFF0224}"/>
                </c:ext>
              </c:extLst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935-498C-BA44-1D92CEFF0224}"/>
                </c:ext>
              </c:extLst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935-498C-BA44-1D92CEFF0224}"/>
                </c:ext>
              </c:extLst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935-498C-BA44-1D92CEFF0224}"/>
                </c:ext>
              </c:extLst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935-498C-BA44-1D92CEFF0224}"/>
                </c:ext>
              </c:extLst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935-498C-BA44-1D92CEFF0224}"/>
                </c:ext>
              </c:extLst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935-498C-BA44-1D92CEFF0224}"/>
                </c:ext>
              </c:extLst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935-498C-BA44-1D92CEFF0224}"/>
                </c:ext>
              </c:extLst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25835.200000000001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  <c:pt idx="6">
                  <c:v>28064.799999999999</c:v>
                </c:pt>
                <c:pt idx="7">
                  <c:v>28216.2</c:v>
                </c:pt>
                <c:pt idx="8">
                  <c:v>28210.7</c:v>
                </c:pt>
                <c:pt idx="9">
                  <c:v>28436</c:v>
                </c:pt>
                <c:pt idx="10">
                  <c:v>28444.2</c:v>
                </c:pt>
                <c:pt idx="11">
                  <c:v>28544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935-498C-BA44-1D92CEFF02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935-498C-BA44-1D92CEFF0224}"/>
                </c:ext>
              </c:extLst>
            </c:dLbl>
            <c:dLbl>
              <c:idx val="1"/>
              <c:layout>
                <c:manualLayout>
                  <c:x val="-4.0353094295565627E-2"/>
                  <c:y val="-3.71111225338828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8935-498C-BA44-1D92CEFF0224}"/>
                </c:ext>
              </c:extLst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8935-498C-BA44-1D92CEFF0224}"/>
                </c:ext>
              </c:extLst>
            </c:dLbl>
            <c:dLbl>
              <c:idx val="3"/>
              <c:layout>
                <c:manualLayout>
                  <c:x val="7.0193224144685677E-3"/>
                  <c:y val="-5.58500401816889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8935-498C-BA44-1D92CEFF0224}"/>
                </c:ext>
              </c:extLst>
            </c:dLbl>
            <c:dLbl>
              <c:idx val="4"/>
              <c:layout>
                <c:manualLayout>
                  <c:x val="-4.6296408461762792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935-498C-BA44-1D92CEFF0224}"/>
                </c:ext>
              </c:extLst>
            </c:dLbl>
            <c:dLbl>
              <c:idx val="5"/>
              <c:layout>
                <c:manualLayout>
                  <c:x val="-4.7839580949817169E-2"/>
                  <c:y val="-5.11960862373316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935-498C-BA44-1D92CEFF0224}"/>
                </c:ext>
              </c:extLst>
            </c:dLbl>
            <c:dLbl>
              <c:idx val="6"/>
              <c:layout>
                <c:manualLayout>
                  <c:x val="-4.05982905982906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35-498C-BA44-1D92CEFF0224}"/>
                </c:ext>
              </c:extLst>
            </c:dLbl>
            <c:dLbl>
              <c:idx val="7"/>
              <c:layout>
                <c:manualLayout>
                  <c:x val="-3.3713125602889381E-2"/>
                  <c:y val="-5.1196279117135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935-498C-BA44-1D92CEFF0224}"/>
                </c:ext>
              </c:extLst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935-498C-BA44-1D92CEFF0224}"/>
                </c:ext>
              </c:extLst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935-498C-BA44-1D92CEFF0224}"/>
                </c:ext>
              </c:extLst>
            </c:dLbl>
            <c:dLbl>
              <c:idx val="10"/>
              <c:layout>
                <c:manualLayout>
                  <c:x val="-2.4869373967142994E-2"/>
                  <c:y val="-3.02726457611783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703703703703706E-2"/>
                      <c:h val="4.72359469610064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8935-498C-BA44-1D92CEFF0224}"/>
                </c:ext>
              </c:extLst>
            </c:dLbl>
            <c:dLbl>
              <c:idx val="11"/>
              <c:layout>
                <c:manualLayout>
                  <c:x val="-1.3425925925925925E-3"/>
                  <c:y val="-7.22217276997895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04938271604942E-2"/>
                      <c:h val="4.458224207555661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28801.1</c:v>
                </c:pt>
                <c:pt idx="1">
                  <c:v>28906.7</c:v>
                </c:pt>
                <c:pt idx="2">
                  <c:v>30845.599999999999</c:v>
                </c:pt>
                <c:pt idx="3">
                  <c:v>30874.5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8935-498C-BA44-1D92CEFF022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1041152"/>
        <c:axId val="131042688"/>
      </c:lineChart>
      <c:catAx>
        <c:axId val="13104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>
                <a:latin typeface="Times New Roman" pitchFamily="18" charset="0"/>
              </a:defRPr>
            </a:pPr>
            <a:endParaRPr lang="uk-UA"/>
          </a:p>
        </c:txPr>
        <c:crossAx val="131042688"/>
        <c:crosses val="autoZero"/>
        <c:auto val="0"/>
        <c:lblAlgn val="ctr"/>
        <c:lblOffset val="100"/>
        <c:tickLblSkip val="1"/>
        <c:noMultiLvlLbl val="0"/>
      </c:catAx>
      <c:valAx>
        <c:axId val="131042688"/>
        <c:scaling>
          <c:orientation val="minMax"/>
          <c:max val="35000"/>
          <c:min val="23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1041152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поточні рахунки у банках  </a:t>
          </a:r>
          <a:r>
            <a:rPr lang="en-US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633,3 </a:t>
          </a:r>
          <a:r>
            <a:rPr lang="uk-UA" sz="12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0.58772</cdr:x>
      <cdr:y>0.64005</cdr:y>
    </cdr:from>
    <cdr:to>
      <cdr:x>0.98936</cdr:x>
      <cdr:y>0.83449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824536" y="3063109"/>
          <a:ext cx="3297027" cy="930544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січень-квітень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2020 </a:t>
          </a:r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року </a:t>
          </a:r>
          <a:r>
            <a:rPr lang="en-US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108 927,2 </a:t>
          </a:r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млн грн</a:t>
          </a:r>
        </a:p>
        <a:p xmlns:a="http://schemas.openxmlformats.org/drawingml/2006/main"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січень-квітень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2021 </a:t>
          </a:r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року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119 427,9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млн грн</a:t>
          </a:r>
          <a:endParaRPr lang="ru-RU" sz="1050" b="1" u="sng" dirty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07.05.2021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‹№›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07.05.2021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927" y="263770"/>
            <a:ext cx="8229600" cy="1063503"/>
          </a:xfrm>
        </p:spPr>
        <p:txBody>
          <a:bodyPr/>
          <a:lstStyle/>
          <a:p>
            <a:pPr algn="ctr"/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662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01.05.2021</a:t>
            </a: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тис осіб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62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563472146"/>
              </p:ext>
            </p:extLst>
          </p:nvPr>
        </p:nvGraphicFramePr>
        <p:xfrm>
          <a:off x="433119" y="969650"/>
          <a:ext cx="8336306" cy="531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874932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3770"/>
            <a:ext cx="8229600" cy="1038225"/>
          </a:xfrm>
        </p:spPr>
        <p:txBody>
          <a:bodyPr/>
          <a:lstStyle/>
          <a:p>
            <a:pPr algn="ctr"/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у банках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впродовж </a:t>
            </a:r>
            <a:r>
              <a:rPr lang="uk-UA" sz="1846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2020-2021 </a:t>
            </a: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років, млн грн</a:t>
            </a:r>
            <a:endParaRPr lang="ru-RU" sz="1846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59813874"/>
              </p:ext>
            </p:extLst>
          </p:nvPr>
        </p:nvGraphicFramePr>
        <p:xfrm>
          <a:off x="704528" y="1301995"/>
          <a:ext cx="8208912" cy="478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9372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11147</TotalTime>
  <Words>129</Words>
  <Application>Microsoft Office PowerPoint</Application>
  <PresentationFormat>Аркуш A4 (210x297 мм)</PresentationFormat>
  <Paragraphs>35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Cambria</vt:lpstr>
      <vt:lpstr>Times New Roman</vt:lpstr>
      <vt:lpstr>Соседство</vt:lpstr>
      <vt:lpstr>Розподіл банків, уповноважених на здійснення пенсійної виплати,  за чисельністю пенсіонерів, станом на 01.05.2021, тис осіб </vt:lpstr>
      <vt:lpstr>Динаміка зростання обсягів пенсійних виплат  через поточні рахунки у банках  впродовж 2020-2021 років, млн грн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Рибчинська</cp:lastModifiedBy>
  <cp:revision>631</cp:revision>
  <cp:lastPrinted>2021-03-09T12:03:43Z</cp:lastPrinted>
  <dcterms:created xsi:type="dcterms:W3CDTF">2007-07-25T13:50:34Z</dcterms:created>
  <dcterms:modified xsi:type="dcterms:W3CDTF">2021-05-07T07:12:04Z</dcterms:modified>
</cp:coreProperties>
</file>