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80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3300"/>
    <a:srgbClr val="9900CC"/>
    <a:srgbClr val="CC99FF"/>
    <a:srgbClr val="333300"/>
    <a:srgbClr val="FFFFCC"/>
    <a:srgbClr val="FFCC66"/>
    <a:srgbClr val="00CC00"/>
    <a:srgbClr val="FF00FF"/>
    <a:srgbClr val="E1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1" autoAdjust="0"/>
    <p:restoredTop sz="99822" autoAdjust="0"/>
  </p:normalViewPr>
  <p:slideViewPr>
    <p:cSldViewPr>
      <p:cViewPr>
        <p:scale>
          <a:sx n="80" d="100"/>
          <a:sy n="80" d="100"/>
        </p:scale>
        <p:origin x="-2310" y="-88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209248418929523E-2"/>
          <c:y val="8.2755982153406432E-2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7"/>
          <c:dPt>
            <c:idx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explosion val="43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val="FFC0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explosion val="31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explosion val="16"/>
            <c:spPr>
              <a:solidFill>
                <a:srgbClr val="FF00FF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explosion val="23"/>
          </c:dPt>
          <c:dLbls>
            <c:dLbl>
              <c:idx val="0"/>
              <c:layout>
                <c:manualLayout>
                  <c:x val="-3.1037530122395827E-2"/>
                  <c:y val="-0.18664993782948963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видатки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на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пенсійні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виплати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164 275,9</a:t>
                    </a: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4277106596649284E-2"/>
                  <c:y val="-6.3593774321985111E-2"/>
                </c:manualLayout>
              </c:layout>
              <c:tx>
                <c:rich>
                  <a:bodyPr/>
                  <a:lstStyle/>
                  <a:p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сплата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поштового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збору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та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розрахунково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касове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обслуговування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endParaRPr lang="ru-RU" sz="1050" baseline="0" dirty="0" smtClean="0">
                      <a:solidFill>
                        <a:srgbClr val="003300"/>
                      </a:solidFill>
                    </a:endParaRPr>
                  </a:p>
                  <a:p>
                    <a:r>
                      <a:rPr lang="ru-RU" sz="1050" baseline="0" dirty="0" smtClean="0">
                        <a:solidFill>
                          <a:srgbClr val="660033"/>
                        </a:solidFill>
                      </a:rPr>
                      <a:t> </a:t>
                    </a:r>
                    <a:r>
                      <a:rPr lang="ru-RU" sz="1050" baseline="0" dirty="0" smtClean="0">
                        <a:solidFill>
                          <a:srgbClr val="660033"/>
                        </a:solidFill>
                      </a:rPr>
                      <a:t>824,2</a:t>
                    </a:r>
                    <a:endParaRPr lang="ru-RU" sz="1050" baseline="0" dirty="0">
                      <a:solidFill>
                        <a:srgbClr val="660033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8.685939403818041E-2"/>
                  <c:y val="0.15240608314532145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видатки за рахунок коштів  фонду боротьби з гострою респіраторною хворобою COVID-19,  для завершення виплати одноразової м/д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застрахованим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особам</a:t>
                    </a:r>
                  </a:p>
                  <a:p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191,8</a:t>
                    </a:r>
                    <a:endParaRPr lang="ru-RU" dirty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0654670872016463"/>
                  <c:y val="0.26553390683988137"/>
                </c:manualLayout>
              </c:layout>
              <c:tx>
                <c:rich>
                  <a:bodyPr/>
                  <a:lstStyle/>
                  <a:p>
                    <a:r>
                      <a:rPr lang="uk-UA" sz="800" dirty="0"/>
                      <a:t>видатки за рахунок коштів Державного бюджету України для надання допомоги ЗО на період здійснення обмежувальних протиепідемічних заходів, запроваджених з метою запобігання поширенню на території України гострої респіраторної хвороби </a:t>
                    </a:r>
                    <a:endParaRPr lang="uk-UA" sz="800" dirty="0" smtClean="0"/>
                  </a:p>
                  <a:p>
                    <a:r>
                      <a:rPr lang="en-US" sz="800" dirty="0" smtClean="0"/>
                      <a:t>COVID-19</a:t>
                    </a:r>
                    <a:endParaRPr lang="uk-UA" sz="800" dirty="0" smtClean="0"/>
                  </a:p>
                  <a:p>
                    <a:r>
                      <a:rPr lang="en-US" dirty="0" smtClean="0"/>
                      <a:t> </a:t>
                    </a:r>
                    <a:r>
                      <a:rPr lang="en-US" dirty="0">
                        <a:solidFill>
                          <a:srgbClr val="660033"/>
                        </a:solidFill>
                      </a:rPr>
                      <a:t>398,4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27214409829493347"/>
                  <c:y val="0.14666989240657075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адміністративні видатки </a:t>
                    </a:r>
                    <a:endParaRPr lang="uk-UA" dirty="0" smtClean="0"/>
                  </a:p>
                  <a:p>
                    <a:r>
                      <a:rPr lang="uk-UA" dirty="0" smtClean="0">
                        <a:solidFill>
                          <a:srgbClr val="660033"/>
                        </a:solidFill>
                      </a:rPr>
                      <a:t> </a:t>
                    </a:r>
                    <a:r>
                      <a:rPr lang="uk-UA" dirty="0">
                        <a:solidFill>
                          <a:srgbClr val="660033"/>
                        </a:solidFill>
                      </a:rPr>
                      <a:t>1 488,6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30789229881416658"/>
                  <c:y val="0.2556933371592108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00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за рахунок коштів  фонду боротьби з гострою респіраторною хворобою COVID-19,  для завершення виплати одноразової м/д застрахованим особам</c:v>
                </c:pt>
                <c:pt idx="3">
                  <c:v>видатки за рахунок коштів Державного бюджету України для надання допомоги ЗО на період здійснення обмежувальних протиепідемічних заходів, запроваджених з метою запобігання поширенню на території України гострої респіраторної хвороби COVID-19</c:v>
                </c:pt>
                <c:pt idx="4">
                  <c:v>адміністративні видатки </c:v>
                </c:pt>
              </c:strCache>
            </c:strRef>
          </c:cat>
          <c:val>
            <c:numRef>
              <c:f>Sheet1!$B$2:$F$2</c:f>
              <c:numCache>
                <c:formatCode>#,##0.0</c:formatCode>
                <c:ptCount val="5"/>
                <c:pt idx="0">
                  <c:v>164275.9</c:v>
                </c:pt>
                <c:pt idx="1">
                  <c:v>824.19999999999993</c:v>
                </c:pt>
                <c:pt idx="2">
                  <c:v>191.8</c:v>
                </c:pt>
                <c:pt idx="3">
                  <c:v>398.4</c:v>
                </c:pt>
                <c:pt idx="4">
                  <c:v>1488.6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за рахунок коштів  фонду боротьби з гострою респіраторною хворобою COVID-19,  для завершення виплати одноразової м/д застрахованим особам</c:v>
                </c:pt>
                <c:pt idx="3">
                  <c:v>видатки за рахунок коштів Державного бюджету України для надання допомоги ЗО на період здійснення обмежувальних протиепідемічних заходів, запроваджених з метою запобігання поширенню на території України гострої респіраторної хвороби COVID-19</c:v>
                </c:pt>
                <c:pt idx="4">
                  <c:v>адміністративні видатки 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047247320301471E-2"/>
          <c:y val="0.192390600593568"/>
          <c:w val="0.91190550535939707"/>
          <c:h val="0.6507620330446597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7030A0"/>
                  </a:gs>
                  <a:gs pos="31700">
                    <a:schemeClr val="bg1"/>
                  </a:gs>
                  <a:gs pos="100000">
                    <a:srgbClr val="FFFF0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12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9407783656232624E-2"/>
                  <c:y val="0.15942304860806361"/>
                </c:manualLayout>
              </c:layout>
              <c:tx>
                <c:rich>
                  <a:bodyPr/>
                  <a:lstStyle/>
                  <a:p>
                    <a:r>
                      <a:rPr lang="uk-UA" baseline="0" dirty="0" smtClean="0">
                        <a:solidFill>
                          <a:srgbClr val="002060"/>
                        </a:solidFill>
                      </a:rPr>
                      <a:t>власні </a:t>
                    </a:r>
                    <a:r>
                      <a:rPr lang="uk-UA" baseline="0" dirty="0" smtClean="0">
                        <a:solidFill>
                          <a:srgbClr val="002060"/>
                        </a:solidFill>
                      </a:rPr>
                      <a:t>доходи</a:t>
                    </a:r>
                  </a:p>
                  <a:p>
                    <a:r>
                      <a:rPr lang="uk-UA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uk-UA" baseline="0" dirty="0" smtClean="0">
                        <a:solidFill>
                          <a:srgbClr val="660033"/>
                        </a:solidFill>
                      </a:rPr>
                      <a:t>103 475,2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2.1356346224606488E-2"/>
                  <c:y val="-0.17961631154502111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ошти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Державного бюджету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України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на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фінансування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пенсійних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програм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та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інших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запланованих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виплат</a:t>
                    </a:r>
                    <a:endParaRPr lang="ru-RU" baseline="0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56 123,2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 та інших запланованих виплат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103475.2</c:v>
                </c:pt>
                <c:pt idx="1">
                  <c:v>56123.200000000004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991714725299883E-2"/>
          <c:y val="8.5958098151695889E-2"/>
          <c:w val="0.88049044634771234"/>
          <c:h val="0.6446299327175029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січень-квітень 2020 року</c:v>
                </c:pt>
                <c:pt idx="1">
                  <c:v>січень-квітень 2021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79487.7</c:v>
                </c:pt>
                <c:pt idx="1">
                  <c:v>91958.7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336131002279208E-3"/>
                  <c:y val="6.05640701168704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36131002279208E-2"/>
                  <c:y val="-3.510788774147045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січень-квітень 2020 року</c:v>
                </c:pt>
                <c:pt idx="1">
                  <c:v>січень-квітень 2021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7182.5</c:v>
                </c:pt>
                <c:pt idx="1">
                  <c:v>9571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4050358041025746E-2"/>
                  <c:y val="-5.1620280673421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378096036467328E-2"/>
                  <c:y val="-3.441352044894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січень-квітень 2020 року</c:v>
                </c:pt>
                <c:pt idx="1">
                  <c:v>січень-квітень 2021 року</c:v>
                </c:pt>
              </c:strCache>
            </c:strRef>
          </c:cat>
          <c:val>
            <c:numRef>
              <c:f>Лист1!$D$2:$D$3</c:f>
              <c:numCache>
                <c:formatCode>_-* #,##0.0\ _₴_-;\-* #,##0.0\ _₴_-;_-* "-"??\ _₴_-;_-@_-</c:formatCode>
                <c:ptCount val="2"/>
                <c:pt idx="0">
                  <c:v>1610.7</c:v>
                </c:pt>
                <c:pt idx="1">
                  <c:v>1945.5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2831488"/>
        <c:axId val="152833024"/>
        <c:axId val="0"/>
      </c:bar3DChart>
      <c:catAx>
        <c:axId val="1528314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152833024"/>
        <c:crosses val="autoZero"/>
        <c:auto val="1"/>
        <c:lblAlgn val="ctr"/>
        <c:lblOffset val="100"/>
        <c:noMultiLvlLbl val="0"/>
      </c:catAx>
      <c:valAx>
        <c:axId val="152833024"/>
        <c:scaling>
          <c:orientation val="minMax"/>
          <c:max val="15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15283148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1"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97060764292183022"/>
          <c:h val="0.14681820583620789"/>
        </c:manualLayout>
      </c:layout>
      <c:overlay val="0"/>
      <c:txPr>
        <a:bodyPr/>
        <a:lstStyle/>
        <a:p>
          <a:pPr>
            <a:defRPr sz="12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0.28267</cdr:x>
      <cdr:y>0.48954</cdr:y>
    </cdr:from>
    <cdr:to>
      <cdr:x>0.37349</cdr:x>
      <cdr:y>0.60548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9575" y="2736304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64,8%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 smtClean="0"/>
            <a:t>35,2</a:t>
          </a:r>
          <a:r>
            <a:rPr lang="uk-UA" sz="1100" b="1" dirty="0" smtClean="0"/>
            <a:t>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0.46165</cdr:x>
      <cdr:y>0.45089</cdr:y>
    </cdr:from>
    <cdr:to>
      <cdr:x>0.4667</cdr:x>
      <cdr:y>0.5926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 flipH="1">
          <a:off x="4392501" y="2520280"/>
          <a:ext cx="48044" cy="79210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0.46165</cdr:x>
      <cdr:y>0.5926</cdr:y>
    </cdr:from>
    <cdr:to>
      <cdr:x>0.48435</cdr:x>
      <cdr:y>0.72142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4392488" y="3312368"/>
          <a:ext cx="216024" cy="7200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0.59787</cdr:x>
      <cdr:y>0.69566</cdr:y>
    </cdr:from>
    <cdr:to>
      <cdr:x>0.74923</cdr:x>
      <cdr:y>0.78583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5931775">
          <a:off x="6156684" y="3420380"/>
          <a:ext cx="504056" cy="144016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9900CC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0.61301</cdr:x>
      <cdr:y>0.77295</cdr:y>
    </cdr:from>
    <cdr:to>
      <cdr:x>0.7568</cdr:x>
      <cdr:y>0.95331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832648" y="4320480"/>
          <a:ext cx="1368152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i="1" dirty="0" smtClean="0">
              <a:solidFill>
                <a:srgbClr val="660033"/>
              </a:solidFill>
            </a:rPr>
            <a:t>65 694,2</a:t>
          </a:r>
          <a:endParaRPr lang="uk-UA" b="1" i="1" dirty="0" smtClean="0">
            <a:solidFill>
              <a:srgbClr val="660033"/>
            </a:solidFill>
          </a:endParaRPr>
        </a:p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(</a:t>
          </a:r>
          <a:r>
            <a:rPr lang="uk-UA" sz="1100" b="1" i="1" dirty="0" smtClean="0">
              <a:solidFill>
                <a:srgbClr val="002060"/>
              </a:solidFill>
            </a:rPr>
            <a:t>41,2%)</a:t>
          </a:r>
          <a:endParaRPr lang="uk-UA" sz="1100" b="1" i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в т. ч. з коштів ДБУ за деякі категорії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9 571,0</a:t>
          </a:r>
          <a:endParaRPr lang="uk-UA" sz="900" b="1" i="1" dirty="0" smtClean="0">
            <a:solidFill>
              <a:srgbClr val="7030A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0.24608</cdr:x>
      <cdr:y>0.06098</cdr:y>
    </cdr:from>
    <cdr:to>
      <cdr:x>0.41169</cdr:x>
      <cdr:y>0.19512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338976" y="360040"/>
          <a:ext cx="1574132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88 280,9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0.62281</cdr:x>
      <cdr:y>0.06098</cdr:y>
    </cdr:from>
    <cdr:to>
      <cdr:x>0.77654</cdr:x>
      <cdr:y>0.19512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5919861" y="360040"/>
          <a:ext cx="1461212" cy="792051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103 475,2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0.35008</cdr:x>
      <cdr:y>0.20732</cdr:y>
    </cdr:from>
    <cdr:to>
      <cdr:x>0.6927</cdr:x>
      <cdr:y>0.29268</cdr:y>
    </cdr:to>
    <cdr:sp macro="" textlink="">
      <cdr:nvSpPr>
        <cdr:cNvPr id="8" name="Выгнутая вверх стрелка 7"/>
        <cdr:cNvSpPr/>
      </cdr:nvSpPr>
      <cdr:spPr>
        <a:xfrm xmlns:a="http://schemas.openxmlformats.org/drawingml/2006/main">
          <a:off x="3327573" y="1224136"/>
          <a:ext cx="3256623" cy="504022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0.46825</cdr:x>
      <cdr:y>0.21951</cdr:y>
    </cdr:from>
    <cdr:to>
      <cdr:x>0.54742</cdr:x>
      <cdr:y>0.30487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450703" y="1296144"/>
          <a:ext cx="752516" cy="504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chemeClr val="accent3">
                  <a:lumMod val="50000"/>
                </a:schemeClr>
              </a:solidFill>
            </a:rPr>
            <a:t>+334,8</a:t>
          </a:r>
          <a:endParaRPr lang="uk-UA" sz="900" b="1" dirty="0" smtClean="0">
            <a:solidFill>
              <a:schemeClr val="accent3">
                <a:lumMod val="50000"/>
              </a:schemeClr>
            </a:solidFill>
          </a:endParaRPr>
        </a:p>
        <a:p xmlns:a="http://schemas.openxmlformats.org/drawingml/2006/main">
          <a:pPr algn="ctr"/>
          <a:r>
            <a:rPr lang="uk-UA" sz="900" b="1" dirty="0" smtClean="0">
              <a:solidFill>
                <a:schemeClr val="accent3">
                  <a:lumMod val="50000"/>
                </a:schemeClr>
              </a:solidFill>
            </a:rPr>
            <a:t>120,8%</a:t>
          </a:r>
          <a:endParaRPr lang="uk-UA" sz="900" b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0.39554</cdr:x>
      <cdr:y>0.36585</cdr:y>
    </cdr:from>
    <cdr:to>
      <cdr:x>0.58493</cdr:x>
      <cdr:y>0.40244</cdr:y>
    </cdr:to>
    <cdr:cxnSp macro="">
      <cdr:nvCxnSpPr>
        <cdr:cNvPr id="4" name="Прямая со стрелкой 3"/>
        <cdr:cNvCxnSpPr/>
      </cdr:nvCxnSpPr>
      <cdr:spPr>
        <a:xfrm xmlns:a="http://schemas.openxmlformats.org/drawingml/2006/main" flipV="1">
          <a:off x="3759621" y="2160240"/>
          <a:ext cx="1800200" cy="216024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chemeClr val="accent2">
              <a:lumMod val="75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0.46825</cdr:x>
      <cdr:y>0.31707</cdr:y>
    </cdr:from>
    <cdr:to>
      <cdr:x>0.54742</cdr:x>
      <cdr:y>0.40243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450703" y="1872208"/>
          <a:ext cx="752516" cy="504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660033"/>
              </a:solidFill>
            </a:rPr>
            <a:t>+2 388,5</a:t>
          </a:r>
          <a:endParaRPr lang="uk-UA" sz="900" b="1" dirty="0" smtClean="0">
            <a:solidFill>
              <a:srgbClr val="660033"/>
            </a:solidFill>
          </a:endParaRPr>
        </a:p>
        <a:p xmlns:a="http://schemas.openxmlformats.org/drawingml/2006/main">
          <a:pPr algn="ctr"/>
          <a:r>
            <a:rPr lang="uk-UA" sz="900" b="1" dirty="0" smtClean="0">
              <a:solidFill>
                <a:srgbClr val="660033"/>
              </a:solidFill>
            </a:rPr>
            <a:t>133,3%</a:t>
          </a:r>
          <a:endParaRPr lang="uk-UA" sz="900" b="1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січень-квітень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2021 року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 грн(оперативні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0582209"/>
              </p:ext>
            </p:extLst>
          </p:nvPr>
        </p:nvGraphicFramePr>
        <p:xfrm>
          <a:off x="373988" y="1268413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167 178,9 </a:t>
            </a: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601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6618848"/>
              </p:ext>
            </p:extLst>
          </p:nvPr>
        </p:nvGraphicFramePr>
        <p:xfrm>
          <a:off x="152415" y="1124744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28464" y="1844824"/>
            <a:ext cx="2592288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3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</a:rPr>
              <a:t>доходів</a:t>
            </a:r>
            <a:endParaRPr lang="en-US" sz="12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159 598,4 млн </a:t>
            </a:r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грн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ДОХОДІВ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січень-квітень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2021 року (оперативні дані) млн грн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доходів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2020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2021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млн </a:t>
            </a:r>
            <a:r>
              <a:rPr lang="ru-RU" sz="2000" i="1" dirty="0" err="1" smtClean="0">
                <a:solidFill>
                  <a:schemeClr val="accent2">
                    <a:lumMod val="50000"/>
                  </a:schemeClr>
                </a:solidFill>
              </a:rPr>
              <a:t>грн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4214986799"/>
              </p:ext>
            </p:extLst>
          </p:nvPr>
        </p:nvGraphicFramePr>
        <p:xfrm>
          <a:off x="185267" y="836712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056455" y="4157181"/>
            <a:ext cx="1688633" cy="13053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6124" y="383671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b="1" dirty="0" smtClean="0">
                <a:solidFill>
                  <a:srgbClr val="003300"/>
                </a:solidFill>
                <a:latin typeface="+mn-lt"/>
              </a:rPr>
              <a:t>+12 471,0</a:t>
            </a:r>
            <a:endParaRPr lang="uk-UA" sz="900" b="1" dirty="0" smtClean="0">
              <a:solidFill>
                <a:srgbClr val="003300"/>
              </a:solidFill>
              <a:latin typeface="+mn-lt"/>
            </a:endParaRPr>
          </a:p>
          <a:p>
            <a:r>
              <a:rPr lang="uk-UA" sz="900" b="1" dirty="0" smtClean="0">
                <a:solidFill>
                  <a:srgbClr val="003300"/>
                </a:solidFill>
                <a:latin typeface="+mn-lt"/>
              </a:rPr>
              <a:t>115,7%</a:t>
            </a:r>
            <a:endParaRPr lang="uk-UA" sz="9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23819</TotalTime>
  <Words>208</Words>
  <Application>Microsoft Office PowerPoint</Application>
  <PresentationFormat>Лист A4 (210x297 мм)</PresentationFormat>
  <Paragraphs>48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доходів Пенсійного фонду України           за 2020 – 2021 роки, млн грн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1041</cp:revision>
  <cp:lastPrinted>2021-04-01T08:42:44Z</cp:lastPrinted>
  <dcterms:created xsi:type="dcterms:W3CDTF">2007-07-25T13:50:34Z</dcterms:created>
  <dcterms:modified xsi:type="dcterms:W3CDTF">2021-05-06T05:45:51Z</dcterms:modified>
</cp:coreProperties>
</file>