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4"/>
  </p:notesMasterIdLst>
  <p:sldIdLst>
    <p:sldId id="369" r:id="rId2"/>
    <p:sldId id="370" r:id="rId3"/>
  </p:sldIdLst>
  <p:sldSz cx="9906000" cy="6858000" type="A4"/>
  <p:notesSz cx="9942513" cy="67611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FF66"/>
    <a:srgbClr val="003300"/>
    <a:srgbClr val="0000FF"/>
    <a:srgbClr val="FF0066"/>
    <a:srgbClr val="A50021"/>
    <a:srgbClr val="006600"/>
    <a:srgbClr val="FF6600"/>
    <a:srgbClr val="CCFF99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1" autoAdjust="0"/>
    <p:restoredTop sz="94660" autoAdjust="0"/>
  </p:normalViewPr>
  <p:slideViewPr>
    <p:cSldViewPr>
      <p:cViewPr varScale="1">
        <p:scale>
          <a:sx n="88" d="100"/>
          <a:sy n="88" d="100"/>
        </p:scale>
        <p:origin x="1075" y="6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23831586796359"/>
          <c:y val="0.12509530191089879"/>
          <c:w val="0.49229850727648433"/>
          <c:h val="0.7124123361293189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0">
                    <a:schemeClr val="accent1"/>
                  </a:gs>
                  <a:gs pos="50000">
                    <a:schemeClr val="tx2">
                      <a:lumMod val="9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n>
                <a:solidFill>
                  <a:schemeClr val="accent2">
                    <a:lumMod val="1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A864-4F81-AF4F-E5C5D97C0FCA}"/>
              </c:ext>
            </c:extLst>
          </c:dPt>
          <c:dPt>
            <c:idx val="1"/>
            <c:bubble3D val="0"/>
            <c:spPr>
              <a:gradFill>
                <a:gsLst>
                  <a:gs pos="0">
                    <a:srgbClr val="006600"/>
                  </a:gs>
                  <a:gs pos="50000">
                    <a:srgbClr val="92D050"/>
                  </a:gs>
                  <a:gs pos="100000">
                    <a:srgbClr val="006600"/>
                  </a:gs>
                </a:gsLst>
                <a:lin ang="5400000" scaled="0"/>
              </a:gradFill>
              <a:ln>
                <a:solidFill>
                  <a:srgbClr val="0033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A864-4F81-AF4F-E5C5D97C0FCA}"/>
              </c:ext>
            </c:extLst>
          </c:dPt>
          <c:dPt>
            <c:idx val="2"/>
            <c:bubble3D val="0"/>
            <c:spPr>
              <a:gradFill>
                <a:gsLst>
                  <a:gs pos="0">
                    <a:srgbClr val="FF6600"/>
                  </a:gs>
                  <a:gs pos="50000">
                    <a:srgbClr val="FFFF66"/>
                  </a:gs>
                  <a:gs pos="100000">
                    <a:srgbClr val="FF6600"/>
                  </a:gs>
                </a:gsLst>
                <a:lin ang="5400000" scaled="0"/>
              </a:gradFill>
              <a:ln>
                <a:solidFill>
                  <a:srgbClr val="FF66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A864-4F81-AF4F-E5C5D97C0FCA}"/>
              </c:ext>
            </c:extLst>
          </c:dPt>
          <c:dPt>
            <c:idx val="3"/>
            <c:bubble3D val="0"/>
            <c:spPr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 scaled="0"/>
              </a:gradFill>
              <a:ln>
                <a:solidFill>
                  <a:schemeClr val="accent6">
                    <a:lumMod val="7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7-A864-4F81-AF4F-E5C5D97C0FCA}"/>
              </c:ext>
            </c:extLst>
          </c:dPt>
          <c:dLbls>
            <c:dLbl>
              <c:idx val="0"/>
              <c:layout>
                <c:manualLayout>
                  <c:x val="0.16467479720634057"/>
                  <c:y val="-0.1228342793267681"/>
                </c:manualLayout>
              </c:layout>
              <c:tx>
                <c:rich>
                  <a:bodyPr/>
                  <a:lstStyle/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КБ "</a:t>
                    </a:r>
                    <a:r>
                      <a:rPr lang="ru-RU" sz="1200" b="1" i="0" baseline="0" dirty="0" err="1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ПриватБанк</a:t>
                    </a:r>
                    <a:r>
                      <a:rPr lang="ru-RU" sz="1200" b="1" i="0" baseline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 4 </a:t>
                    </a: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049,7</a:t>
                    </a:r>
                    <a:endParaRPr lang="ru-RU" sz="1200" b="1" i="0" baseline="0" dirty="0">
                      <a:solidFill>
                        <a:schemeClr val="accent2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53,0%</a:t>
                    </a:r>
                    <a:endParaRPr lang="ru-RU" sz="1400" b="1" i="0" baseline="0" dirty="0">
                      <a:solidFill>
                        <a:schemeClr val="accent2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762577573328042"/>
                      <c:h val="0.1060420339278843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864-4F81-AF4F-E5C5D97C0FCA}"/>
                </c:ext>
              </c:extLst>
            </c:dLbl>
            <c:dLbl>
              <c:idx val="1"/>
              <c:layout>
                <c:manualLayout>
                  <c:x val="-7.3973532161607305E-2"/>
                  <c:y val="0.27719964630088423"/>
                </c:manualLayout>
              </c:layout>
              <c:tx>
                <c:rich>
                  <a:bodyPr/>
                  <a:lstStyle/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"</a:t>
                    </a:r>
                    <a:r>
                      <a:rPr lang="ru-RU" sz="1200" b="1" baseline="0" dirty="0" err="1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Ощадбанк</a:t>
                    </a:r>
                    <a:r>
                      <a:rPr lang="ru-RU" sz="1200" b="1" baseline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2 </a:t>
                    </a: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786,5</a:t>
                    </a:r>
                    <a:endParaRPr lang="ru-RU" sz="1200" b="1" baseline="0" dirty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36,5%</a:t>
                    </a:r>
                    <a:endParaRPr lang="ru-RU" sz="1400" b="1" baseline="0" dirty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numFmt formatCode="0.00%" sourceLinked="0"/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864-4F81-AF4F-E5C5D97C0FCA}"/>
                </c:ext>
              </c:extLst>
            </c:dLbl>
            <c:dLbl>
              <c:idx val="2"/>
              <c:layout>
                <c:manualLayout>
                  <c:x val="-0.17746889329638332"/>
                  <c:y val="-0.12687288217975778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i="0" baseline="0" dirty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АТ "Райффайзен Банк Аваль" </a:t>
                    </a:r>
                  </a:p>
                  <a:p>
                    <a:r>
                      <a:rPr lang="ru-RU" sz="12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345,1 </a:t>
                    </a:r>
                    <a:endParaRPr lang="ru-RU" sz="1200" b="1" i="0" baseline="0" dirty="0">
                      <a:solidFill>
                        <a:srgbClr val="FF6600"/>
                      </a:solidFill>
                      <a:latin typeface="Times New Roman" pitchFamily="18" charset="0"/>
                      <a:cs typeface="Times New Roman" panose="02020603050405020304" pitchFamily="18" charset="0"/>
                    </a:endParaRPr>
                  </a:p>
                  <a:p>
                    <a:r>
                      <a:rPr lang="ru-RU" sz="12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4,5%</a:t>
                    </a:r>
                    <a:endParaRPr lang="ru-RU" sz="1400" b="1" i="0" baseline="0" dirty="0">
                      <a:solidFill>
                        <a:srgbClr val="FF6600"/>
                      </a:solidFill>
                      <a:latin typeface="Times New Roman" pitchFamily="18" charset="0"/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A864-4F81-AF4F-E5C5D97C0FCA}"/>
                </c:ext>
              </c:extLst>
            </c:dLbl>
            <c:dLbl>
              <c:idx val="3"/>
              <c:layout>
                <c:manualLayout>
                  <c:x val="-2.0282364874801861E-3"/>
                  <c:y val="-0.16174945660697837"/>
                </c:manualLayout>
              </c:layout>
              <c:tx>
                <c:rich>
                  <a:bodyPr/>
                  <a:lstStyle/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Інші банки</a:t>
                    </a:r>
                  </a:p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457,8</a:t>
                    </a:r>
                    <a:endParaRPr lang="uk-UA" sz="1200" b="1" i="0" baseline="0" dirty="0">
                      <a:solidFill>
                        <a:schemeClr val="accent6">
                          <a:lumMod val="50000"/>
                        </a:schemeClr>
                      </a:solidFill>
                      <a:latin typeface="Times New Roman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6,0%</a:t>
                    </a:r>
                    <a:endParaRPr lang="uk-UA" sz="1400" b="1" i="0" baseline="0" dirty="0">
                      <a:solidFill>
                        <a:schemeClr val="accent6">
                          <a:lumMod val="50000"/>
                        </a:schemeClr>
                      </a:solidFill>
                      <a:latin typeface="Times New Roman" pitchFamily="18" charset="0"/>
                    </a:endParaRPr>
                  </a:p>
                </c:rich>
              </c:tx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A864-4F81-AF4F-E5C5D97C0FCA}"/>
                </c:ext>
              </c:extLst>
            </c:dLbl>
            <c:spPr>
              <a:noFill/>
            </c:spPr>
            <c:txPr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ПАТ КБ "ПриватБанк"</c:v>
                </c:pt>
                <c:pt idx="1">
                  <c:v>АТ "Ощадбанк"</c:v>
                </c:pt>
                <c:pt idx="2">
                  <c:v>ПАТ "Райффайзен Банк Аваль"</c:v>
                </c:pt>
                <c:pt idx="3">
                  <c:v>Інші банки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4049.7</c:v>
                </c:pt>
                <c:pt idx="1">
                  <c:v>2786.5</c:v>
                </c:pt>
                <c:pt idx="2">
                  <c:v>345.1</c:v>
                </c:pt>
                <c:pt idx="3">
                  <c:v>457.8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864-4F81-AF4F-E5C5D97C0FC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64672364672366"/>
          <c:y val="3.9940392425532961E-2"/>
          <c:w val="0.8821082621082621"/>
          <c:h val="0.7987389904208174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 рік</c:v>
                </c:pt>
              </c:strCache>
            </c:strRef>
          </c:tx>
          <c:spPr>
            <a:ln w="44450" cmpd="sng">
              <a:solidFill>
                <a:srgbClr val="7030A0"/>
              </a:solidFill>
            </a:ln>
          </c:spPr>
          <c:marker>
            <c:symbol val="square"/>
            <c:size val="7"/>
            <c:spPr>
              <a:solidFill>
                <a:srgbClr val="FF99FF"/>
              </a:solidFill>
              <a:ln cmpd="sng"/>
            </c:spPr>
          </c:marker>
          <c:dLbls>
            <c:dLbl>
              <c:idx val="0"/>
              <c:layout>
                <c:manualLayout>
                  <c:x val="-4.487180421891708E-2"/>
                  <c:y val="-3.64986452122603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935-498C-BA44-1D92CEFF0224}"/>
                </c:ext>
              </c:extLst>
            </c:dLbl>
            <c:dLbl>
              <c:idx val="1"/>
              <c:layout>
                <c:manualLayout>
                  <c:x val="-4.7074569687188782E-2"/>
                  <c:y val="4.04587607992206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5-498C-BA44-1D92CEFF0224}"/>
                </c:ext>
              </c:extLst>
            </c:dLbl>
            <c:dLbl>
              <c:idx val="2"/>
              <c:layout>
                <c:manualLayout>
                  <c:x val="-3.5814734035399576E-4"/>
                  <c:y val="-3.2256096312353183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935-498C-BA44-1D92CEFF0224}"/>
                </c:ext>
              </c:extLst>
            </c:dLbl>
            <c:dLbl>
              <c:idx val="3"/>
              <c:layout>
                <c:manualLayout>
                  <c:x val="-4.5346675415573051E-2"/>
                  <c:y val="-4.13977922206174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935-498C-BA44-1D92CEFF0224}"/>
                </c:ext>
              </c:extLst>
            </c:dLbl>
            <c:dLbl>
              <c:idx val="4"/>
              <c:layout>
                <c:manualLayout>
                  <c:x val="-5.7455161854768157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935-498C-BA44-1D92CEFF0224}"/>
                </c:ext>
              </c:extLst>
            </c:dLbl>
            <c:dLbl>
              <c:idx val="5"/>
              <c:layout>
                <c:manualLayout>
                  <c:x val="-4.0835744890863002E-2"/>
                  <c:y val="2.71902658963818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935-498C-BA44-1D92CEFF0224}"/>
                </c:ext>
              </c:extLst>
            </c:dLbl>
            <c:dLbl>
              <c:idx val="6"/>
              <c:layout>
                <c:manualLayout>
                  <c:x val="-4.0954415954415957E-2"/>
                  <c:y val="2.96396465207569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935-498C-BA44-1D92CEFF0224}"/>
                </c:ext>
              </c:extLst>
            </c:dLbl>
            <c:dLbl>
              <c:idx val="7"/>
              <c:layout>
                <c:manualLayout>
                  <c:x val="-4.9501312335958003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935-498C-BA44-1D92CEFF0224}"/>
                </c:ext>
              </c:extLst>
            </c:dLbl>
            <c:dLbl>
              <c:idx val="8"/>
              <c:layout>
                <c:manualLayout>
                  <c:x val="-4.297238486214864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935-498C-BA44-1D92CEFF0224}"/>
                </c:ext>
              </c:extLst>
            </c:dLbl>
            <c:dLbl>
              <c:idx val="9"/>
              <c:layout>
                <c:manualLayout>
                  <c:x val="-4.3927025147497481E-2"/>
                  <c:y val="-5.60952332456887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935-498C-BA44-1D92CEFF0224}"/>
                </c:ext>
              </c:extLst>
            </c:dLbl>
            <c:dLbl>
              <c:idx val="10"/>
              <c:layout>
                <c:manualLayout>
                  <c:x val="-3.7274603495075935E-2"/>
                  <c:y val="-4.87465127331531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935-498C-BA44-1D92CEFF0224}"/>
                </c:ext>
              </c:extLst>
            </c:dLbl>
            <c:dLbl>
              <c:idx val="11"/>
              <c:layout>
                <c:manualLayout>
                  <c:x val="-3.1554389034702951E-3"/>
                  <c:y val="-6.83432936463849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935-498C-BA44-1D92CEFF0224}"/>
                </c:ext>
              </c:extLst>
            </c:dLbl>
            <c:spPr>
              <a:solidFill>
                <a:schemeClr val="bg1"/>
              </a:solidFill>
              <a:ln>
                <a:solidFill>
                  <a:srgbClr val="A50021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660033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#\ ##0.0</c:formatCode>
                <c:ptCount val="12"/>
                <c:pt idx="0">
                  <c:v>25518.400000000001</c:v>
                </c:pt>
                <c:pt idx="1">
                  <c:v>25609.599999999999</c:v>
                </c:pt>
                <c:pt idx="2">
                  <c:v>25835.200000000001</c:v>
                </c:pt>
                <c:pt idx="3">
                  <c:v>31964</c:v>
                </c:pt>
                <c:pt idx="4">
                  <c:v>27622.6</c:v>
                </c:pt>
                <c:pt idx="5">
                  <c:v>27801.599999999999</c:v>
                </c:pt>
                <c:pt idx="6">
                  <c:v>28064.799999999999</c:v>
                </c:pt>
                <c:pt idx="7">
                  <c:v>28216.2</c:v>
                </c:pt>
                <c:pt idx="8">
                  <c:v>28210.7</c:v>
                </c:pt>
                <c:pt idx="9">
                  <c:v>28436</c:v>
                </c:pt>
                <c:pt idx="10">
                  <c:v>28444.2</c:v>
                </c:pt>
                <c:pt idx="11">
                  <c:v>28544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935-498C-BA44-1D92CEFF022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 рік</c:v>
                </c:pt>
              </c:strCache>
            </c:strRef>
          </c:tx>
          <c:spPr>
            <a:ln w="44450" cmpd="sng">
              <a:solidFill>
                <a:srgbClr val="00800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</c:spPr>
          </c:marker>
          <c:dLbls>
            <c:dLbl>
              <c:idx val="0"/>
              <c:layout>
                <c:manualLayout>
                  <c:x val="-4.344729344729345E-2"/>
                  <c:y val="3.69885599130960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935-498C-BA44-1D92CEFF0224}"/>
                </c:ext>
              </c:extLst>
            </c:dLbl>
            <c:dLbl>
              <c:idx val="1"/>
              <c:layout>
                <c:manualLayout>
                  <c:x val="-4.0353094295565627E-2"/>
                  <c:y val="-3.71111225338828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935-498C-BA44-1D92CEFF0224}"/>
                </c:ext>
              </c:extLst>
            </c:dLbl>
            <c:dLbl>
              <c:idx val="2"/>
              <c:layout>
                <c:manualLayout>
                  <c:x val="-3.7749287749287749E-2"/>
                  <c:y val="-4.384755860459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935-498C-BA44-1D92CEFF0224}"/>
                </c:ext>
              </c:extLst>
            </c:dLbl>
            <c:dLbl>
              <c:idx val="3"/>
              <c:layout>
                <c:manualLayout>
                  <c:x val="7.0193224144685677E-3"/>
                  <c:y val="-5.58500401816889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935-498C-BA44-1D92CEFF0224}"/>
                </c:ext>
              </c:extLst>
            </c:dLbl>
            <c:dLbl>
              <c:idx val="4"/>
              <c:layout>
                <c:manualLayout>
                  <c:x val="1.1658061384992311E-4"/>
                  <c:y val="-5.2666639084852111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935-498C-BA44-1D92CEFF0224}"/>
                </c:ext>
              </c:extLst>
            </c:dLbl>
            <c:dLbl>
              <c:idx val="5"/>
              <c:layout>
                <c:manualLayout>
                  <c:x val="-4.7839580949817169E-2"/>
                  <c:y val="-5.11960862373316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935-498C-BA44-1D92CEFF0224}"/>
                </c:ext>
              </c:extLst>
            </c:dLbl>
            <c:dLbl>
              <c:idx val="6"/>
              <c:layout>
                <c:manualLayout>
                  <c:x val="-4.05982905982906E-2"/>
                  <c:y val="-4.62969392289745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935-498C-BA44-1D92CEFF0224}"/>
                </c:ext>
              </c:extLst>
            </c:dLbl>
            <c:dLbl>
              <c:idx val="7"/>
              <c:layout>
                <c:manualLayout>
                  <c:x val="-3.3713125602889381E-2"/>
                  <c:y val="-5.11962791171351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935-498C-BA44-1D92CEFF0224}"/>
                </c:ext>
              </c:extLst>
            </c:dLbl>
            <c:dLbl>
              <c:idx val="8"/>
              <c:layout>
                <c:manualLayout>
                  <c:x val="-2.8964834256829008E-2"/>
                  <c:y val="-3.89482187164389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935-498C-BA44-1D92CEFF0224}"/>
                </c:ext>
              </c:extLst>
            </c:dLbl>
            <c:dLbl>
              <c:idx val="9"/>
              <c:layout>
                <c:manualLayout>
                  <c:x val="-4.1429231068338679E-2"/>
                  <c:y val="-6.71406880716957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935-498C-BA44-1D92CEFF0224}"/>
                </c:ext>
              </c:extLst>
            </c:dLbl>
            <c:dLbl>
              <c:idx val="10"/>
              <c:layout>
                <c:manualLayout>
                  <c:x val="-2.4869373967142994E-2"/>
                  <c:y val="-3.02726457611783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8703703703703706E-2"/>
                      <c:h val="4.723594696100642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7-8935-498C-BA44-1D92CEFF0224}"/>
                </c:ext>
              </c:extLst>
            </c:dLbl>
            <c:dLbl>
              <c:idx val="11"/>
              <c:layout>
                <c:manualLayout>
                  <c:x val="-1.3425925925925925E-3"/>
                  <c:y val="-7.22217276997895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9104938271604942E-2"/>
                      <c:h val="4.458224207555661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8-8935-498C-BA44-1D92CEFF0224}"/>
                </c:ext>
              </c:extLst>
            </c:dLbl>
            <c:spPr>
              <a:solidFill>
                <a:schemeClr val="bg1"/>
              </a:solidFill>
              <a:ln>
                <a:solidFill>
                  <a:srgbClr val="006600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006600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#\ ##0.0</c:formatCode>
                <c:ptCount val="12"/>
                <c:pt idx="0">
                  <c:v>28801.1</c:v>
                </c:pt>
                <c:pt idx="1">
                  <c:v>28906.7</c:v>
                </c:pt>
                <c:pt idx="2">
                  <c:v>30845.599999999999</c:v>
                </c:pt>
                <c:pt idx="3">
                  <c:v>30874.5</c:v>
                </c:pt>
                <c:pt idx="4">
                  <c:v>30730.2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8935-498C-BA44-1D92CEFF0224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31041152"/>
        <c:axId val="131042688"/>
      </c:lineChart>
      <c:catAx>
        <c:axId val="1310411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aseline="0">
                <a:latin typeface="Times New Roman" pitchFamily="18" charset="0"/>
              </a:defRPr>
            </a:pPr>
            <a:endParaRPr lang="uk-UA"/>
          </a:p>
        </c:txPr>
        <c:crossAx val="131042688"/>
        <c:crosses val="autoZero"/>
        <c:auto val="0"/>
        <c:lblAlgn val="ctr"/>
        <c:lblOffset val="100"/>
        <c:tickLblSkip val="1"/>
        <c:noMultiLvlLbl val="0"/>
      </c:catAx>
      <c:valAx>
        <c:axId val="131042688"/>
        <c:scaling>
          <c:orientation val="minMax"/>
          <c:max val="35000"/>
          <c:min val="23000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31041152"/>
        <c:crosses val="autoZero"/>
        <c:crossBetween val="between"/>
        <c:majorUnit val="1500"/>
      </c:valAx>
      <c:spPr>
        <a:noFill/>
      </c:spPr>
    </c:plotArea>
    <c:legend>
      <c:legendPos val="r"/>
      <c:layout>
        <c:manualLayout>
          <c:xMode val="edge"/>
          <c:yMode val="edge"/>
          <c:x val="0.45167373309105596"/>
          <c:y val="0.69328716562357273"/>
          <c:w val="0.13005698005698008"/>
          <c:h val="0.12627995037588416"/>
        </c:manualLayout>
      </c:layout>
      <c:overlay val="1"/>
      <c:spPr>
        <a:solidFill>
          <a:schemeClr val="bg1"/>
        </a:solidFill>
      </c:spPr>
      <c:txPr>
        <a:bodyPr/>
        <a:lstStyle/>
        <a:p>
          <a:pPr>
            <a:defRPr sz="1200" baseline="0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0.56811</cdr:x>
      <cdr:y>0.77632</cdr:y>
    </cdr:from>
    <cdr:to>
      <cdr:x>0.98803</cdr:x>
      <cdr:y>1</cdr:y>
    </cdr:to>
    <cdr:sp macro="" textlink="">
      <cdr:nvSpPr>
        <cdr:cNvPr id="2" name="Овал 1"/>
        <cdr:cNvSpPr/>
      </cdr:nvSpPr>
      <cdr:spPr bwMode="auto">
        <a:xfrm xmlns:a="http://schemas.openxmlformats.org/drawingml/2006/main">
          <a:off x="4735905" y="4248472"/>
          <a:ext cx="3500652" cy="122413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/>
        </a:solidFill>
        <a:ln xmlns:a="http://schemas.openxmlformats.org/drawingml/2006/main"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pPr algn="ctr"/>
          <a:r>
            <a:rPr lang="uk-UA" sz="1200" b="1" i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загальна чисельність пенсіонерів – одержувачів виплат через поточні рахунки у банках  </a:t>
          </a:r>
          <a:r>
            <a:rPr lang="en-US" sz="1200" b="1" i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uk-UA" sz="1200" b="1" i="1" dirty="0">
            <a:solidFill>
              <a:schemeClr val="accent3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r>
            <a:rPr lang="uk-UA" sz="1200" b="1" i="1" dirty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7  </a:t>
          </a:r>
          <a:r>
            <a:rPr lang="uk-UA" sz="12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639,1 </a:t>
          </a:r>
          <a:r>
            <a:rPr lang="uk-UA" sz="12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тис осіб</a:t>
          </a:r>
          <a:endParaRPr lang="ru-RU" sz="1200" b="1" i="1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0.58772</cdr:x>
      <cdr:y>0.64005</cdr:y>
    </cdr:from>
    <cdr:to>
      <cdr:x>0.98936</cdr:x>
      <cdr:y>0.83449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4824536" y="3063109"/>
          <a:ext cx="3297027" cy="930544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336600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50" dirty="0">
              <a:solidFill>
                <a:srgbClr val="660033"/>
              </a:solidFill>
              <a:latin typeface="Bookman Old Style" pitchFamily="18" charset="0"/>
            </a:rPr>
            <a:t>Сума перерахування коштів  за </a:t>
          </a:r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січень-</a:t>
          </a:r>
          <a:r>
            <a:rPr lang="uk-UA" sz="1050" dirty="0">
              <a:solidFill>
                <a:srgbClr val="660033"/>
              </a:solidFill>
              <a:latin typeface="Bookman Old Style" pitchFamily="18" charset="0"/>
            </a:rPr>
            <a:t>т</a:t>
          </a:r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равень 2020 </a:t>
          </a:r>
          <a:r>
            <a:rPr lang="uk-UA" sz="1050" dirty="0">
              <a:solidFill>
                <a:srgbClr val="660033"/>
              </a:solidFill>
              <a:latin typeface="Bookman Old Style" pitchFamily="18" charset="0"/>
            </a:rPr>
            <a:t>року </a:t>
          </a:r>
          <a:r>
            <a:rPr lang="en-US" sz="1050" b="1" u="sng" dirty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136 549,8 </a:t>
          </a:r>
          <a:r>
            <a:rPr lang="uk-UA" sz="1050" b="1" u="sng" dirty="0">
              <a:solidFill>
                <a:srgbClr val="660033"/>
              </a:solidFill>
              <a:latin typeface="Bookman Old Style" pitchFamily="18" charset="0"/>
            </a:rPr>
            <a:t>млн грн</a:t>
          </a:r>
        </a:p>
        <a:p xmlns:a="http://schemas.openxmlformats.org/drawingml/2006/main">
          <a:r>
            <a:rPr lang="uk-UA" sz="1050" b="1" u="sng" dirty="0">
              <a:solidFill>
                <a:srgbClr val="660033"/>
              </a:solidFill>
              <a:latin typeface="Bookman Old Style" pitchFamily="18" charset="0"/>
            </a:rPr>
            <a:t> </a:t>
          </a:r>
        </a:p>
        <a:p xmlns:a="http://schemas.openxmlformats.org/drawingml/2006/main">
          <a:r>
            <a:rPr lang="uk-UA" sz="1050" dirty="0">
              <a:solidFill>
                <a:srgbClr val="003300"/>
              </a:solidFill>
              <a:latin typeface="Bookman Old Style" pitchFamily="18" charset="0"/>
            </a:rPr>
            <a:t>Сума перерахування коштів  за </a:t>
          </a:r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січень-травень 2021 </a:t>
          </a:r>
          <a:r>
            <a:rPr lang="uk-UA" sz="1050">
              <a:solidFill>
                <a:srgbClr val="003300"/>
              </a:solidFill>
              <a:latin typeface="Bookman Old Style" pitchFamily="18" charset="0"/>
            </a:rPr>
            <a:t>року </a:t>
          </a:r>
          <a:r>
            <a:rPr lang="uk-UA" sz="1050" b="1" u="sng">
              <a:solidFill>
                <a:srgbClr val="003300"/>
              </a:solidFill>
              <a:latin typeface="Bookman Old Style" pitchFamily="18" charset="0"/>
            </a:rPr>
            <a:t> </a:t>
          </a:r>
          <a:r>
            <a:rPr lang="uk-UA" sz="1050" b="1" u="sng" smtClean="0">
              <a:solidFill>
                <a:srgbClr val="003300"/>
              </a:solidFill>
              <a:latin typeface="Bookman Old Style" pitchFamily="18" charset="0"/>
            </a:rPr>
            <a:t>150 158,1 </a:t>
          </a:r>
          <a:r>
            <a:rPr lang="uk-UA" sz="1050" b="1" u="sng" dirty="0">
              <a:solidFill>
                <a:srgbClr val="003300"/>
              </a:solidFill>
              <a:latin typeface="Bookman Old Style" pitchFamily="18" charset="0"/>
            </a:rPr>
            <a:t>млн грн</a:t>
          </a:r>
          <a:endParaRPr lang="ru-RU" sz="1050" b="1" u="sng" dirty="0">
            <a:solidFill>
              <a:srgbClr val="003300"/>
            </a:solidFill>
            <a:latin typeface="Bookman Old Style" pitchFamily="18" charset="0"/>
          </a:endParaRPr>
        </a:p>
        <a:p xmlns:a="http://schemas.openxmlformats.org/drawingml/2006/main">
          <a:endParaRPr lang="ru-RU" sz="1200" b="1" u="sng" dirty="0">
            <a:solidFill>
              <a:srgbClr val="660033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399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1663" y="506413"/>
            <a:ext cx="3662362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301" y="3211557"/>
            <a:ext cx="7955918" cy="304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/>
              <a:t>Образец текста</a:t>
            </a:r>
          </a:p>
          <a:p>
            <a:pPr lvl="1"/>
            <a:r>
              <a:rPr lang="uk-UA" noProof="0"/>
              <a:t>Второй уровень</a:t>
            </a:r>
          </a:p>
          <a:p>
            <a:pPr lvl="2"/>
            <a:r>
              <a:rPr lang="uk-UA" noProof="0"/>
              <a:t>Третий уровень</a:t>
            </a:r>
          </a:p>
          <a:p>
            <a:pPr lvl="3"/>
            <a:r>
              <a:rPr lang="uk-UA" noProof="0"/>
              <a:t>Четвертый уровень</a:t>
            </a:r>
          </a:p>
          <a:p>
            <a:pPr lvl="4"/>
            <a:r>
              <a:rPr lang="uk-UA" noProof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399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70BA2E-059C-44EF-8180-A74765CCAA73}" type="slidenum">
              <a:rPr lang="uk-UA"/>
              <a:pPr>
                <a:defRPr/>
              </a:pPr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68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9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08.06.2021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442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08.06.2021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383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14" y="5486401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15" y="3852864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08.06.2021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803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08.06.2021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786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08.06.2021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54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08.06.2021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149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08.06.2021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3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20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08.06.2021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442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08.06.2021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180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08.06.2021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486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54"/>
            <a:ext cx="189865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54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08.06.2021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978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68823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‹№›</a:t>
            </a:fld>
            <a:endParaRPr lang="ru-RU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813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EAEBDE"/>
              </a:solidFill>
              <a:latin typeface="Calibri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54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srgbClr val="EAEBDE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08.06.2021</a:t>
            </a:fld>
            <a:endParaRPr lang="ru-RU">
              <a:solidFill>
                <a:srgbClr val="EAEBD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926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927" y="263770"/>
            <a:ext cx="8229600" cy="1063503"/>
          </a:xfrm>
        </p:spPr>
        <p:txBody>
          <a:bodyPr/>
          <a:lstStyle/>
          <a:p>
            <a:pPr algn="ctr"/>
            <a: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банків, уповноважених на здійснення пенсійної виплати, </a:t>
            </a:r>
            <a:b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чисельністю пенсіонерів, станом на </a:t>
            </a:r>
            <a:r>
              <a:rPr lang="uk-UA" sz="1662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01.06.2021</a:t>
            </a:r>
            <a: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тис осіб</a:t>
            </a:r>
            <a:b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62" b="1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748163647"/>
              </p:ext>
            </p:extLst>
          </p:nvPr>
        </p:nvGraphicFramePr>
        <p:xfrm>
          <a:off x="433119" y="969650"/>
          <a:ext cx="8336306" cy="5317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0874932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63770"/>
            <a:ext cx="8229600" cy="1038225"/>
          </a:xfrm>
        </p:spPr>
        <p:txBody>
          <a:bodyPr/>
          <a:lstStyle/>
          <a:p>
            <a:pPr algn="ctr"/>
            <a: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Динаміка зростання обсягів пенсійних виплат </a:t>
            </a:r>
            <a:b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через поточні рахунки у банках </a:t>
            </a:r>
            <a:b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впродовж </a:t>
            </a:r>
            <a:r>
              <a:rPr lang="uk-UA" sz="1846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2020-2021 </a:t>
            </a:r>
            <a: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років, млн грн</a:t>
            </a:r>
            <a:endParaRPr lang="ru-RU" sz="1846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</a:endParaRPr>
          </a:p>
        </p:txBody>
      </p:sp>
      <p:graphicFrame>
        <p:nvGraphicFramePr>
          <p:cNvPr id="4" name="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852161628"/>
              </p:ext>
            </p:extLst>
          </p:nvPr>
        </p:nvGraphicFramePr>
        <p:xfrm>
          <a:off x="704528" y="1301995"/>
          <a:ext cx="8208912" cy="478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593726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11160</TotalTime>
  <Words>113</Words>
  <Application>Microsoft Office PowerPoint</Application>
  <PresentationFormat>Аркуш A4 (210x297 мм)</PresentationFormat>
  <Paragraphs>19</Paragraphs>
  <Slides>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</vt:i4>
      </vt:variant>
    </vt:vector>
  </HeadingPairs>
  <TitlesOfParts>
    <vt:vector size="8" baseType="lpstr">
      <vt:lpstr>Arial</vt:lpstr>
      <vt:lpstr>Bookman Old Style</vt:lpstr>
      <vt:lpstr>Calibri</vt:lpstr>
      <vt:lpstr>Cambria</vt:lpstr>
      <vt:lpstr>Times New Roman</vt:lpstr>
      <vt:lpstr>Соседство</vt:lpstr>
      <vt:lpstr>Розподіл банків, уповноважених на здійснення пенсійної виплати,  за чисельністю пенсіонерів, станом на 01.06.2021, тис осіб </vt:lpstr>
      <vt:lpstr>Динаміка зростання обсягів пенсійних виплат  через поточні рахунки у банках  впродовж 2020-2021 років, млн грн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Рибчинська</cp:lastModifiedBy>
  <cp:revision>634</cp:revision>
  <cp:lastPrinted>2021-06-08T05:58:43Z</cp:lastPrinted>
  <dcterms:created xsi:type="dcterms:W3CDTF">2007-07-25T13:50:34Z</dcterms:created>
  <dcterms:modified xsi:type="dcterms:W3CDTF">2021-06-08T07:06:25Z</dcterms:modified>
</cp:coreProperties>
</file>