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5"/>
  </p:notesMasterIdLst>
  <p:sldIdLst>
    <p:sldId id="380" r:id="rId2"/>
    <p:sldId id="377" r:id="rId3"/>
    <p:sldId id="379" r:id="rId4"/>
  </p:sldIdLst>
  <p:sldSz cx="9906000" cy="6858000" type="A4"/>
  <p:notesSz cx="9866313" cy="67357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3300"/>
    <a:srgbClr val="9900CC"/>
    <a:srgbClr val="CC99FF"/>
    <a:srgbClr val="333300"/>
    <a:srgbClr val="FFFFCC"/>
    <a:srgbClr val="FFCC66"/>
    <a:srgbClr val="00CC00"/>
    <a:srgbClr val="FF00FF"/>
    <a:srgbClr val="E1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9822" autoAdjust="0"/>
  </p:normalViewPr>
  <p:slideViewPr>
    <p:cSldViewPr>
      <p:cViewPr>
        <p:scale>
          <a:sx n="80" d="100"/>
          <a:sy n="80" d="100"/>
        </p:scale>
        <p:origin x="-2310" y="-88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209248418929523E-2"/>
          <c:y val="8.2755982153406432E-2"/>
          <c:w val="0.82100812575501891"/>
          <c:h val="0.5819596745003384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Видатки на пенсійні виплати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8000" mc:Ignorable="a14" a14:legacySpreadsheetColorIndex="17"/>
                </a:gs>
                <a:gs pos="100000">
                  <a:srgbClr xmlns:mc="http://schemas.openxmlformats.org/markup-compatibility/2006" xmlns:a14="http://schemas.microsoft.com/office/drawing/2010/main" val="CCFFFF" mc:Ignorable="a14" a14:legacySpreadsheetColorIndex="41"/>
                </a:gs>
              </a:gsLst>
              <a:path path="rect">
                <a:fillToRect l="50000" t="50000" r="50000" b="50000"/>
              </a:path>
            </a:gradFill>
            <a:ln w="12653">
              <a:solidFill>
                <a:schemeClr val="tx1"/>
              </a:solidFill>
              <a:prstDash val="solid"/>
            </a:ln>
          </c:spPr>
          <c:explosion val="37"/>
          <c:dPt>
            <c:idx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99" mc:Ignorable="a14" a14:legacySpreadsheetColorIndex="43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rgbClr val="002060"/>
                </a:solidFill>
                <a:prstDash val="solid"/>
              </a:ln>
            </c:spPr>
          </c:dPt>
          <c:dPt>
            <c:idx val="1"/>
            <c:bubble3D val="0"/>
            <c:explosion val="43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FF0000" mc:Ignorable="a14" a14:legacySpreadsheetColorIndex="10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gradFill rotWithShape="0">
                <a:gsLst>
                  <a:gs pos="0">
                    <a:srgbClr val="FFC000"/>
                  </a:gs>
                  <a:gs pos="10000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explosion val="31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2">
                      <a:gamma/>
                      <a:shade val="46275"/>
                      <a:invGamma/>
                    </a:srgbClr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path path="rect">
                  <a:fillToRect l="50000" t="50000" r="50000" b="50000"/>
                </a:path>
              </a:gra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explosion val="16"/>
            <c:spPr>
              <a:solidFill>
                <a:srgbClr val="FF00FF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explosion val="23"/>
          </c:dPt>
          <c:dLbls>
            <c:dLbl>
              <c:idx val="0"/>
              <c:layout>
                <c:manualLayout>
                  <c:x val="-3.1037530122395827E-2"/>
                  <c:y val="-0.18664993782948963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видатки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пенсійні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виплати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206 584,3</a:t>
                    </a: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4277106596649284E-2"/>
                  <c:y val="-6.3593774321985111E-2"/>
                </c:manualLayout>
              </c:layout>
              <c:tx>
                <c:rich>
                  <a:bodyPr/>
                  <a:lstStyle/>
                  <a:p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сплата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поштового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збору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та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розрахунково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касове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  <a:r>
                      <a:rPr lang="ru-RU" sz="1050" baseline="0" dirty="0" err="1" smtClean="0">
                        <a:solidFill>
                          <a:srgbClr val="003300"/>
                        </a:solidFill>
                      </a:rPr>
                      <a:t>обслуговування</a:t>
                    </a:r>
                    <a:r>
                      <a:rPr lang="ru-RU" sz="1050" baseline="0" dirty="0" smtClean="0">
                        <a:solidFill>
                          <a:srgbClr val="003300"/>
                        </a:solidFill>
                      </a:rPr>
                      <a:t> </a:t>
                    </a:r>
                  </a:p>
                  <a:p>
                    <a:r>
                      <a:rPr lang="ru-RU" sz="1050" baseline="0" dirty="0" smtClean="0">
                        <a:solidFill>
                          <a:srgbClr val="660033"/>
                        </a:solidFill>
                      </a:rPr>
                      <a:t> 1 049,8</a:t>
                    </a:r>
                    <a:endParaRPr lang="ru-RU" sz="1050" baseline="0" dirty="0">
                      <a:solidFill>
                        <a:srgbClr val="660033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685939403818041E-2"/>
                  <c:y val="0.15240608314532145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видатки за рахунок коштів  фонду боротьби з гострою респіраторною хворобою COVID-19,  для завершення виплати одноразової м/д </a:t>
                    </a:r>
                    <a:r>
                      <a:rPr lang="ru-RU" baseline="0" dirty="0" err="1" smtClean="0">
                        <a:solidFill>
                          <a:srgbClr val="003300"/>
                        </a:solidFill>
                      </a:rPr>
                      <a:t>застрахованим</a:t>
                    </a:r>
                    <a:r>
                      <a:rPr lang="ru-RU" baseline="0" dirty="0" smtClean="0">
                        <a:solidFill>
                          <a:srgbClr val="003300"/>
                        </a:solidFill>
                      </a:rPr>
                      <a:t> особам</a:t>
                    </a:r>
                  </a:p>
                  <a:p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 191,8</a:t>
                    </a:r>
                    <a:endParaRPr lang="ru-RU" dirty="0">
                      <a:solidFill>
                        <a:srgbClr val="660033"/>
                      </a:solidFill>
                    </a:endParaRP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0789616655157315"/>
                  <c:y val="0.30482773236111033"/>
                </c:manualLayout>
              </c:layout>
              <c:tx>
                <c:rich>
                  <a:bodyPr/>
                  <a:lstStyle/>
                  <a:p>
                    <a:r>
                      <a:rPr lang="uk-UA" sz="750" dirty="0"/>
                      <a:t>видатки за рахунок коштів Державного бюджету України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</a:t>
                    </a:r>
                    <a:r>
                      <a:rPr lang="en-US" sz="750" dirty="0" smtClean="0"/>
                      <a:t>COVID-19</a:t>
                    </a:r>
                    <a:endParaRPr lang="uk-UA" sz="750" dirty="0" smtClean="0"/>
                  </a:p>
                  <a:p>
                    <a:r>
                      <a:rPr lang="en-US" sz="800" dirty="0" smtClean="0">
                        <a:solidFill>
                          <a:srgbClr val="660033"/>
                        </a:solidFill>
                      </a:rPr>
                      <a:t> </a:t>
                    </a:r>
                    <a:r>
                      <a:rPr lang="en-US" sz="1050" dirty="0">
                        <a:solidFill>
                          <a:srgbClr val="660033"/>
                        </a:solidFill>
                      </a:rPr>
                      <a:t>1 392,9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27214409829493347"/>
                  <c:y val="0.14666989240657075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адміністративні видатки </a:t>
                    </a:r>
                    <a:endParaRPr lang="uk-UA" dirty="0" smtClean="0"/>
                  </a:p>
                  <a:p>
                    <a:r>
                      <a:rPr lang="uk-UA" dirty="0" smtClean="0"/>
                      <a:t> </a:t>
                    </a:r>
                    <a:r>
                      <a:rPr lang="uk-UA" dirty="0">
                        <a:solidFill>
                          <a:srgbClr val="660033"/>
                        </a:solidFill>
                      </a:rPr>
                      <a:t>1 931,0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30789229881416658"/>
                  <c:y val="0.2556933371592108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00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 фонду боротьби з гострою респіраторною хворобою COVID-19,  для завершення виплати одноразової м/д застрахованим особам</c:v>
                </c:pt>
                <c:pt idx="3">
                  <c:v>видатки за рахунок коштів Державного бюджету України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COVID-19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Sheet1!$B$2:$F$2</c:f>
              <c:numCache>
                <c:formatCode>#,##0.0</c:formatCode>
                <c:ptCount val="5"/>
                <c:pt idx="0">
                  <c:v>206584.3</c:v>
                </c:pt>
                <c:pt idx="1">
                  <c:v>1049.8</c:v>
                </c:pt>
                <c:pt idx="2">
                  <c:v>191.8</c:v>
                </c:pt>
                <c:pt idx="3">
                  <c:v>1392.9</c:v>
                </c:pt>
                <c:pt idx="4">
                  <c:v>1931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653">
              <a:solidFill>
                <a:schemeClr val="tx1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12653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967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видатки за рахунок коштів  фонду боротьби з гострою респіраторною хворобою COVID-19,  для завершення виплати одноразової м/д застрахованим особам</c:v>
                </c:pt>
                <c:pt idx="3">
                  <c:v>видатки за рахунок коштів Державного бюджету України для надання допомоги ЗО на період здійснення обмежувальних протиепідемічних заходів, запроваджених з метою запобігання поширенню на території України гострої респіраторної хвороби COVID-19</c:v>
                </c:pt>
                <c:pt idx="4">
                  <c:v>адміністративні видатки 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6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047247320301471E-2"/>
          <c:y val="0.192390600593568"/>
          <c:w val="0.91190550535939707"/>
          <c:h val="0.65076203304465974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explosion val="33"/>
          <c:dPt>
            <c:idx val="0"/>
            <c:bubble3D val="0"/>
            <c:explosion val="13"/>
            <c:spPr>
              <a:gradFill rotWithShape="0">
                <a:gsLst>
                  <a:gs pos="0">
                    <a:srgbClr val="7030A0"/>
                  </a:gs>
                  <a:gs pos="31700">
                    <a:schemeClr val="bg1"/>
                  </a:gs>
                  <a:gs pos="100000">
                    <a:srgbClr val="FFFF00"/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explosion val="12"/>
            <c:spPr>
              <a:gradFill>
                <a:gsLst>
                  <a:gs pos="44200">
                    <a:schemeClr val="accent2">
                      <a:lumMod val="50000"/>
                    </a:schemeClr>
                  </a:gs>
                  <a:gs pos="0">
                    <a:srgbClr val="FF0066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5517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9407783656232624E-2"/>
                  <c:y val="0.15942304860806361"/>
                </c:manualLayout>
              </c:layout>
              <c:tx>
                <c:rich>
                  <a:bodyPr/>
                  <a:lstStyle/>
                  <a:p>
                    <a:r>
                      <a:rPr lang="uk-UA" baseline="0" dirty="0" smtClean="0">
                        <a:solidFill>
                          <a:srgbClr val="002060"/>
                        </a:solidFill>
                      </a:rPr>
                      <a:t>власні доходи</a:t>
                    </a:r>
                  </a:p>
                  <a:p>
                    <a:r>
                      <a:rPr lang="uk-UA" baseline="0" dirty="0" smtClean="0">
                        <a:solidFill>
                          <a:srgbClr val="660033"/>
                        </a:solidFill>
                      </a:rPr>
                      <a:t> 129 037,4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1356346224606488E-2"/>
                  <c:y val="-0.17961631154502111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кошти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Державного бюджету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України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на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фінансування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пенсійних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програм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та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інших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запланованих</a:t>
                    </a:r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2060"/>
                        </a:solidFill>
                      </a:rPr>
                      <a:t>виплат</a:t>
                    </a:r>
                    <a:endParaRPr lang="ru-RU" baseline="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baseline="0" dirty="0" smtClean="0">
                        <a:solidFill>
                          <a:srgbClr val="002060"/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rgbClr val="660033"/>
                        </a:solidFill>
                      </a:rPr>
                      <a:t>71 055,3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#,##0.0\ _г_р_н_._-;\-* #,##0.0\ _г_р_н_._-;_-* "-"??\ _г_р_н_._-;_-@_-</c:formatCode>
                <c:ptCount val="2"/>
                <c:pt idx="0" formatCode="_-* #,##0.0\ _г_р_н_._-;\-* #,##0.0\ _г_р_н_._-;_-* &quot;-&quot;?\ _г_р_н_._-;_-@_-">
                  <c:v>129037.4</c:v>
                </c:pt>
                <c:pt idx="1">
                  <c:v>71055.3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23"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991714725299883E-2"/>
          <c:y val="8.5958098151695889E-2"/>
          <c:w val="0.88049044634771234"/>
          <c:h val="0.644629932717502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частина єдиного внеску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січень-травень 2020 року</c:v>
                </c:pt>
                <c:pt idx="1">
                  <c:v>січень-травень 2021 року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97649.7</c:v>
                </c:pt>
                <c:pt idx="1">
                  <c:v>114690.5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336131002279208E-3"/>
                  <c:y val="6.05640701168704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36131002279208E-2"/>
                  <c:y val="-3.510788774147045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січень-травень 2020 року</c:v>
                </c:pt>
                <c:pt idx="1">
                  <c:v>січень-травень 2021 року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8816</c:v>
                </c:pt>
                <c:pt idx="1">
                  <c:v>11915.5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050358041025746E-2"/>
                  <c:y val="-5.1620280673421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378096036467328E-2"/>
                  <c:y val="-3.441352044894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січень-травень 2020 року</c:v>
                </c:pt>
                <c:pt idx="1">
                  <c:v>січень-травень 2021 року</c:v>
                </c:pt>
              </c:strCache>
            </c:strRef>
          </c:cat>
          <c:val>
            <c:numRef>
              <c:f>Лист1!$D$2:$D$3</c:f>
              <c:numCache>
                <c:formatCode>_-* #,##0.0\ _₴_-;\-* #,##0.0\ _₴_-;_-* "-"??\ _₴_-;_-@_-</c:formatCode>
                <c:ptCount val="2"/>
                <c:pt idx="0">
                  <c:v>2052.6999999999998</c:v>
                </c:pt>
                <c:pt idx="1">
                  <c:v>2431.4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3631104"/>
        <c:axId val="233841792"/>
        <c:axId val="0"/>
      </c:bar3DChart>
      <c:catAx>
        <c:axId val="233631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uk-UA"/>
          </a:p>
        </c:txPr>
        <c:crossAx val="233841792"/>
        <c:crosses val="autoZero"/>
        <c:auto val="1"/>
        <c:lblAlgn val="ctr"/>
        <c:lblOffset val="100"/>
        <c:noMultiLvlLbl val="0"/>
      </c:catAx>
      <c:valAx>
        <c:axId val="233841792"/>
        <c:scaling>
          <c:orientation val="minMax"/>
          <c:max val="150000"/>
          <c:min val="5000"/>
        </c:scaling>
        <c:delete val="1"/>
        <c:axPos val="l"/>
        <c:numFmt formatCode="_-* #,##0.0\ _₴_-;\-* #,##0.0\ _₴_-;_-* &quot;-&quot;??\ _₴_-;_-@_-" sourceLinked="1"/>
        <c:majorTickMark val="out"/>
        <c:minorTickMark val="none"/>
        <c:tickLblPos val="nextTo"/>
        <c:crossAx val="2336311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solidFill>
                  <a:schemeClr val="accent2">
                    <a:lumMod val="50000"/>
                  </a:schemeClr>
                </a:solidFill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solidFill>
                  <a:srgbClr val="003300"/>
                </a:solidFill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97060764292183022"/>
          <c:h val="0.14681820583620789"/>
        </c:manualLayout>
      </c:layout>
      <c:overlay val="0"/>
      <c:txPr>
        <a:bodyPr/>
        <a:lstStyle/>
        <a:p>
          <a:pPr>
            <a:defRPr sz="1200" b="1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0.28267</cdr:x>
      <cdr:y>0.48954</cdr:y>
    </cdr:from>
    <cdr:to>
      <cdr:x>0.37349</cdr:x>
      <cdr:y>0.60548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9575" y="2736304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64,5%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35,5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0.46165</cdr:x>
      <cdr:y>0.45089</cdr:y>
    </cdr:from>
    <cdr:to>
      <cdr:x>0.4667</cdr:x>
      <cdr:y>0.5926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 flipH="1">
          <a:off x="4392501" y="2520280"/>
          <a:ext cx="48044" cy="79210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0.46165</cdr:x>
      <cdr:y>0.5926</cdr:y>
    </cdr:from>
    <cdr:to>
      <cdr:x>0.48435</cdr:x>
      <cdr:y>0.72142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4392488" y="3312368"/>
          <a:ext cx="216024" cy="7200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0.59787</cdr:x>
      <cdr:y>0.69566</cdr:y>
    </cdr:from>
    <cdr:to>
      <cdr:x>0.74923</cdr:x>
      <cdr:y>0.78583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5931775">
          <a:off x="6156684" y="3420380"/>
          <a:ext cx="504056" cy="1440160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9900CC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0.61301</cdr:x>
      <cdr:y>0.77295</cdr:y>
    </cdr:from>
    <cdr:to>
      <cdr:x>0.7568</cdr:x>
      <cdr:y>0.95331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832648" y="4320480"/>
          <a:ext cx="1368152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i="1" dirty="0" smtClean="0">
              <a:solidFill>
                <a:srgbClr val="660033"/>
              </a:solidFill>
            </a:rPr>
            <a:t>82 970,8</a:t>
          </a:r>
        </a:p>
        <a:p xmlns:a="http://schemas.openxmlformats.org/drawingml/2006/main">
          <a:pPr algn="ctr"/>
          <a:r>
            <a:rPr lang="uk-UA" sz="1100" b="1" i="1" dirty="0" smtClean="0">
              <a:solidFill>
                <a:srgbClr val="002060"/>
              </a:solidFill>
            </a:rPr>
            <a:t>(41,5%)</a:t>
          </a:r>
          <a:endParaRPr lang="uk-UA" sz="11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rgbClr val="7030A0"/>
              </a:solidFill>
            </a:rPr>
            <a:t>11 915,5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0.25918</cdr:x>
      <cdr:y>0.0122</cdr:y>
    </cdr:from>
    <cdr:to>
      <cdr:x>0.42479</cdr:x>
      <cdr:y>0.14634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463477" y="72008"/>
          <a:ext cx="1574133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108 518,4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0.63796</cdr:x>
      <cdr:y>0.0122</cdr:y>
    </cdr:from>
    <cdr:to>
      <cdr:x>0.79169</cdr:x>
      <cdr:y>0.14634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6063877" y="72008"/>
          <a:ext cx="1461212" cy="792050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</a:rPr>
            <a:t>Загальна сума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C00000"/>
              </a:solidFill>
              <a:effectLst/>
            </a:rPr>
            <a:t>129 037,4</a:t>
          </a:r>
          <a:endParaRPr lang="uk-UA" sz="1600" b="1" dirty="0">
            <a:solidFill>
              <a:srgbClr val="C00000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0.35008</cdr:x>
      <cdr:y>0.13415</cdr:y>
    </cdr:from>
    <cdr:to>
      <cdr:x>0.68342</cdr:x>
      <cdr:y>0.20732</cdr:y>
    </cdr:to>
    <cdr:sp macro="" textlink="">
      <cdr:nvSpPr>
        <cdr:cNvPr id="8" name="Выгнутая вверх стрелка 7"/>
        <cdr:cNvSpPr/>
      </cdr:nvSpPr>
      <cdr:spPr>
        <a:xfrm xmlns:a="http://schemas.openxmlformats.org/drawingml/2006/main">
          <a:off x="3327573" y="792088"/>
          <a:ext cx="3168352" cy="432048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0.46825</cdr:x>
      <cdr:y>0.14634</cdr:y>
    </cdr:from>
    <cdr:to>
      <cdr:x>0.54742</cdr:x>
      <cdr:y>0.2317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450703" y="864096"/>
          <a:ext cx="752516" cy="504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+378,7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chemeClr val="accent3">
                  <a:lumMod val="50000"/>
                </a:schemeClr>
              </a:solidFill>
            </a:rPr>
            <a:t>118,4%</a:t>
          </a:r>
          <a:endParaRPr lang="uk-UA" sz="9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0.39554</cdr:x>
      <cdr:y>0.29268</cdr:y>
    </cdr:from>
    <cdr:to>
      <cdr:x>0.58493</cdr:x>
      <cdr:y>0.32927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3759659" y="1728192"/>
          <a:ext cx="1800162" cy="216052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accent2">
              <a:lumMod val="7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0.46825</cdr:x>
      <cdr:y>0.2439</cdr:y>
    </cdr:from>
    <cdr:to>
      <cdr:x>0.54742</cdr:x>
      <cdr:y>0.32926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450703" y="1440160"/>
          <a:ext cx="752516" cy="504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660033"/>
              </a:solidFill>
            </a:rPr>
            <a:t>+3 099,5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rgbClr val="660033"/>
              </a:solidFill>
            </a:rPr>
            <a:t>135,2%</a:t>
          </a:r>
          <a:endParaRPr lang="uk-UA" sz="900" b="1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60" y="25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3238"/>
            <a:ext cx="3649662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5696" y="3199511"/>
            <a:ext cx="7894944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60" y="6397433"/>
            <a:ext cx="4275508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44" tIns="45269" rIns="90544" bIns="45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71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6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1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71961-09B7-4AF0-8766-0A264733A6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6"/>
          <p:cNvGrpSpPr>
            <a:grpSpLocks/>
          </p:cNvGrpSpPr>
          <p:nvPr/>
        </p:nvGrpSpPr>
        <p:grpSpPr bwMode="auto">
          <a:xfrm>
            <a:off x="17" y="9629"/>
            <a:ext cx="9491726" cy="1258784"/>
            <a:chOff x="-39994" y="41106"/>
            <a:chExt cx="9534079" cy="12587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30389" y="41106"/>
              <a:ext cx="8863696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ВИДАТКИ ПЕНСІЙНОГО ФОНДУ УКРАЇНИ</a:t>
              </a:r>
              <a:br>
                <a:rPr lang="uk-UA" sz="2200" b="1" dirty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uk-UA" sz="2200" b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січень-травень 2021 року </a:t>
              </a:r>
              <a:r>
                <a:rPr lang="uk-UA" sz="1800" b="1" i="1" dirty="0" smtClean="0">
                  <a:solidFill>
                    <a:srgbClr val="336600"/>
                  </a:solidFill>
                  <a:latin typeface="Times New Roman" pitchFamily="18" charset="0"/>
                  <a:cs typeface="Times New Roman" pitchFamily="18" charset="0"/>
                </a:rPr>
                <a:t>млн грн(оперативні дані)</a:t>
              </a:r>
              <a:endParaRPr lang="uk-UA" sz="1800" b="1" i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-39994" y="188640"/>
              <a:ext cx="1340767" cy="111125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defRPr/>
              </a:pPr>
              <a:endParaRPr lang="en-US" sz="2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169062"/>
              </p:ext>
            </p:extLst>
          </p:nvPr>
        </p:nvGraphicFramePr>
        <p:xfrm>
          <a:off x="373988" y="1268413"/>
          <a:ext cx="9411187" cy="53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329264" y="1120879"/>
            <a:ext cx="2520280" cy="1011977"/>
          </a:xfrm>
          <a:prstGeom prst="flowChartPunchedTape">
            <a:avLst/>
          </a:prstGeom>
          <a:gradFill>
            <a:gsLst>
              <a:gs pos="98000">
                <a:schemeClr val="accent1">
                  <a:lumMod val="40000"/>
                  <a:lumOff val="60000"/>
                </a:schemeClr>
              </a:gs>
              <a:gs pos="59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 w="9525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defTabSz="957263">
              <a:defRPr/>
            </a:pPr>
            <a:r>
              <a:rPr lang="uk-UA" sz="1600" b="1" dirty="0" smtClean="0">
                <a:solidFill>
                  <a:srgbClr val="336600"/>
                </a:solidFill>
                <a:latin typeface="Times New Roman" pitchFamily="18" charset="0"/>
              </a:rPr>
              <a:t>Загальний обсяг видатків</a:t>
            </a:r>
          </a:p>
          <a:p>
            <a:pPr lvl="0" defTabSz="957263">
              <a:defRPr/>
            </a:pPr>
            <a:r>
              <a:rPr lang="uk-UA" sz="1600" b="1" dirty="0" smtClean="0">
                <a:solidFill>
                  <a:srgbClr val="660033"/>
                </a:solidFill>
                <a:latin typeface="Times New Roman" pitchFamily="18" charset="0"/>
              </a:rPr>
              <a:t>211 149,8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601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123649"/>
              </p:ext>
            </p:extLst>
          </p:nvPr>
        </p:nvGraphicFramePr>
        <p:xfrm>
          <a:off x="152415" y="1124744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28464" y="1844824"/>
            <a:ext cx="2592288" cy="720080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17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uk-UA" sz="1300" b="1" dirty="0">
                <a:solidFill>
                  <a:srgbClr val="002060"/>
                </a:solidFill>
                <a:latin typeface="Times New Roman" pitchFamily="18" charset="0"/>
              </a:rPr>
              <a:t>Загальний обсяг 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</a:rPr>
              <a:t>доходів</a:t>
            </a:r>
            <a:endParaRPr lang="en-US" sz="1200" b="1" dirty="0" smtClean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  <a:p>
            <a:r>
              <a:rPr lang="uk-UA" sz="1400" b="1" u="sng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</a:rPr>
              <a:t>200 092,7 млн грн </a:t>
            </a:r>
            <a:endParaRPr lang="ru-RU" sz="1400" b="1" u="sng" dirty="0">
              <a:solidFill>
                <a:srgbClr val="EA157A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28497" y="157163"/>
            <a:ext cx="8667750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dirty="0" smtClean="0">
                <a:solidFill>
                  <a:srgbClr val="0070C0"/>
                </a:solidFill>
                <a:cs typeface="Arial" charset="0"/>
              </a:rPr>
              <a:t>     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СТРУКТУРА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</a:rPr>
              <a:t> </a:t>
            </a: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</a:rPr>
              <a:t>ДОХОДІВ</a:t>
            </a:r>
            <a:endParaRPr lang="uk-UA" sz="2200" b="1" dirty="0" smtClean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 smtClean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ПЕНСІЙНОГО ФОНДУ </a:t>
            </a:r>
            <a:r>
              <a:rPr lang="uk-UA" sz="2200" b="1" dirty="0">
                <a:solidFill>
                  <a:srgbClr val="EA157A">
                    <a:lumMod val="50000"/>
                  </a:srgbClr>
                </a:solidFill>
                <a:cs typeface="Arial" charset="0"/>
              </a:rPr>
              <a:t>УКРАЇНИ</a:t>
            </a:r>
            <a:endParaRPr lang="en-US" sz="2200" b="1" dirty="0">
              <a:solidFill>
                <a:srgbClr val="EA157A">
                  <a:lumMod val="50000"/>
                </a:srgbClr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               </a:t>
            </a:r>
            <a:r>
              <a:rPr lang="uk-UA" sz="2200" b="1" i="1" dirty="0" smtClean="0">
                <a:solidFill>
                  <a:srgbClr val="002060"/>
                </a:solidFill>
                <a:cs typeface="Arial" charset="0"/>
              </a:rPr>
              <a:t> за січень-травень 2021 року (оперативні дані) млн грн</a:t>
            </a:r>
            <a:r>
              <a:rPr lang="en-US" sz="2200" b="1" i="1" dirty="0" smtClean="0">
                <a:solidFill>
                  <a:srgbClr val="002060"/>
                </a:solidFill>
                <a:cs typeface="Arial" charset="0"/>
              </a:rPr>
              <a:t> </a:t>
            </a:r>
            <a:endParaRPr lang="uk-UA" sz="2200" b="1" i="1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ook Antiqua"/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Динаміка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власних</a:t>
            </a:r>
            <a:r>
              <a:rPr lang="ru-RU" sz="2000" b="1" smtClean="0">
                <a:solidFill>
                  <a:schemeClr val="accent2">
                    <a:lumMod val="50000"/>
                  </a:schemeClr>
                </a:solidFill>
              </a:rPr>
              <a:t> доходів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Пенсійного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фонду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2020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2021 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роки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млн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грн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uk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05555035"/>
              </p:ext>
            </p:extLst>
          </p:nvPr>
        </p:nvGraphicFramePr>
        <p:xfrm>
          <a:off x="185267" y="836712"/>
          <a:ext cx="9505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4056455" y="4157181"/>
            <a:ext cx="1688633" cy="13053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76124" y="383671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b="1" dirty="0" smtClean="0">
                <a:solidFill>
                  <a:srgbClr val="003300"/>
                </a:solidFill>
                <a:latin typeface="+mn-lt"/>
              </a:rPr>
              <a:t>+17 040,8</a:t>
            </a:r>
          </a:p>
          <a:p>
            <a:r>
              <a:rPr lang="uk-UA" sz="900" b="1" smtClean="0">
                <a:solidFill>
                  <a:srgbClr val="003300"/>
                </a:solidFill>
                <a:latin typeface="+mn-lt"/>
              </a:rPr>
              <a:t>117,5%</a:t>
            </a:r>
            <a:endParaRPr lang="uk-UA" sz="900" b="1" dirty="0">
              <a:solidFill>
                <a:srgbClr val="00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4939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23852</TotalTime>
  <Words>206</Words>
  <Application>Microsoft Office PowerPoint</Application>
  <PresentationFormat>Лист A4 (210x297 мм)</PresentationFormat>
  <Paragraphs>46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3_Оформление по умолчанию</vt:lpstr>
      <vt:lpstr>Презентация PowerPoint</vt:lpstr>
      <vt:lpstr>Презентация PowerPoint</vt:lpstr>
      <vt:lpstr> Динаміка власних доходів Пенсійного фонду України           за 2020 – 2021 роки, млн грн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Diakonchuk</cp:lastModifiedBy>
  <cp:revision>1046</cp:revision>
  <cp:lastPrinted>2021-04-01T08:42:44Z</cp:lastPrinted>
  <dcterms:created xsi:type="dcterms:W3CDTF">2007-07-25T13:50:34Z</dcterms:created>
  <dcterms:modified xsi:type="dcterms:W3CDTF">2021-06-01T12:00:47Z</dcterms:modified>
</cp:coreProperties>
</file>