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</p:sldMasterIdLst>
  <p:notesMasterIdLst>
    <p:notesMasterId r:id="rId7"/>
  </p:notesMasterIdLst>
  <p:sldIdLst>
    <p:sldId id="499" r:id="rId2"/>
    <p:sldId id="500" r:id="rId3"/>
    <p:sldId id="501" r:id="rId4"/>
    <p:sldId id="494" r:id="rId5"/>
    <p:sldId id="498" r:id="rId6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B40732C-4849-4592-939F-35B6C6558A8F}">
          <p14:sldIdLst>
            <p14:sldId id="499"/>
            <p14:sldId id="500"/>
            <p14:sldId id="501"/>
            <p14:sldId id="494"/>
            <p14:sldId id="4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3366FF"/>
    <a:srgbClr val="008000"/>
    <a:srgbClr val="CC99FF"/>
    <a:srgbClr val="CCECFF"/>
    <a:srgbClr val="99CCFF"/>
    <a:srgbClr val="990000"/>
    <a:srgbClr val="FF9966"/>
    <a:srgbClr val="CC33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48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60769324757125E-2"/>
          <c:y val="1.558517063891748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96-46EA-A0A7-E6E2159EF9B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96-46EA-A0A7-E6E2159EF9B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96-46EA-A0A7-E6E2159EF9B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96-46EA-A0A7-E6E2159EF9B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96-46EA-A0A7-E6E2159EF9B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96-46EA-A0A7-E6E2159EF9B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96-46EA-A0A7-E6E2159EF9B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96-46EA-A0A7-E6E2159EF9B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96-46EA-A0A7-E6E2159EF9B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96-46EA-A0A7-E6E2159EF9B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F96-46EA-A0A7-E6E2159EF9B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96-46EA-A0A7-E6E2159EF9B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96-46EA-A0A7-E6E2159EF9B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rgbClr val="C00000"/>
                      </a:solidFill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0F96-46EA-A0A7-E6E2159EF9B5}"/>
                </c:ext>
              </c:extLst>
            </c:dLbl>
            <c:dLbl>
              <c:idx val="3"/>
              <c:layout>
                <c:manualLayout>
                  <c:x val="-4.9397526810187956E-2"/>
                  <c:y val="3.8546962977642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96-46EA-A0A7-E6E2159EF9B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96-46EA-A0A7-E6E2159EF9B5}"/>
                </c:ext>
              </c:extLst>
            </c:dLbl>
            <c:dLbl>
              <c:idx val="5"/>
              <c:layout>
                <c:manualLayout>
                  <c:x val="-4.336749579390109E-2"/>
                  <c:y val="2.6662020034939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96-46EA-A0A7-E6E2159EF9B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96-46EA-A0A7-E6E2159EF9B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AB-49F1-B17F-504925B8EDBC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AB-49F1-B17F-504925B8EDBC}"/>
                </c:ext>
              </c:extLst>
            </c:dLbl>
            <c:dLbl>
              <c:idx val="9"/>
              <c:layout>
                <c:manualLayout>
                  <c:x val="-3.84276822034781E-2"/>
                  <c:y val="4.95740806528404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rgbClr val="C00000"/>
                      </a:solidFill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0F96-46EA-A0A7-E6E2159EF9B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F96-46EA-A0A7-E6E2159EF9B5}"/>
                </c:ext>
              </c:extLst>
            </c:dLbl>
            <c:dLbl>
              <c:idx val="11"/>
              <c:layout>
                <c:manualLayout>
                  <c:x val="-3.2489076202902985E-2"/>
                  <c:y val="4.970113112453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  <c:pt idx="6">
                  <c:v>12812.2</c:v>
                </c:pt>
                <c:pt idx="7">
                  <c:v>12835.1</c:v>
                </c:pt>
                <c:pt idx="8">
                  <c:v>13034.1</c:v>
                </c:pt>
                <c:pt idx="9">
                  <c:v>13106</c:v>
                </c:pt>
                <c:pt idx="10">
                  <c:v>12935.7</c:v>
                </c:pt>
                <c:pt idx="11">
                  <c:v>12823.5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F96-46EA-A0A7-E6E2159EF9B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F96-46EA-A0A7-E6E2159EF9B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F96-46EA-A0A7-E6E2159EF9B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F96-46EA-A0A7-E6E2159EF9B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F96-46EA-A0A7-E6E2159EF9B5}"/>
                </c:ext>
              </c:extLst>
            </c:dLbl>
            <c:dLbl>
              <c:idx val="6"/>
              <c:layout>
                <c:manualLayout>
                  <c:x val="-4.4865867137342058E-2"/>
                  <c:y val="-1.9066954097246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4F-4384-9248-AD721290E763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F96-46EA-A0A7-E6E2159EF9B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F96-46EA-A0A7-E6E2159EF9B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F96-46EA-A0A7-E6E2159EF9B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F96-46EA-A0A7-E6E2159EF9B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11747.9</c:v>
                </c:pt>
                <c:pt idx="1">
                  <c:v>11750.8</c:v>
                </c:pt>
                <c:pt idx="2">
                  <c:v>11796.2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670336"/>
        <c:axId val="82671872"/>
      </c:lineChart>
      <c:catAx>
        <c:axId val="8267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82671872"/>
        <c:crosses val="autoZero"/>
        <c:auto val="1"/>
        <c:lblAlgn val="ctr"/>
        <c:lblOffset val="100"/>
        <c:noMultiLvlLbl val="0"/>
      </c:catAx>
      <c:valAx>
        <c:axId val="8267187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8267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6416897177599393E-2"/>
          <c:w val="0.99539906193997774"/>
          <c:h val="0.839113373431490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3340595006351949E-2"/>
                  <c:y val="-3.8066765211361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CA-4D0A-9902-7DE7BDDBCF70}"/>
                </c:ext>
              </c:extLst>
            </c:dLbl>
            <c:dLbl>
              <c:idx val="1"/>
              <c:layout>
                <c:manualLayout>
                  <c:x val="-3.144578138660923E-2"/>
                  <c:y val="2.8341204081902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CA-4D0A-9902-7DE7BDDBCF70}"/>
                </c:ext>
              </c:extLst>
            </c:dLbl>
            <c:dLbl>
              <c:idx val="2"/>
              <c:layout>
                <c:manualLayout>
                  <c:x val="-3.5817276341276093E-2"/>
                  <c:y val="2.7702916270768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CA-4D0A-9902-7DE7BDDBCF70}"/>
                </c:ext>
              </c:extLst>
            </c:dLbl>
            <c:dLbl>
              <c:idx val="3"/>
              <c:layout>
                <c:manualLayout>
                  <c:x val="-4.0852888326417841E-2"/>
                  <c:y val="-4.123513477655810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147814494041721E-2"/>
                      <c:h val="4.9126336379208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E2CA-4D0A-9902-7DE7BDDBCF70}"/>
                </c:ext>
              </c:extLst>
            </c:dLbl>
            <c:dLbl>
              <c:idx val="4"/>
              <c:layout>
                <c:manualLayout>
                  <c:x val="-2.8293957676200229E-2"/>
                  <c:y val="-3.30445084178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CA-4D0A-9902-7DE7BDDBCF70}"/>
                </c:ext>
              </c:extLst>
            </c:dLbl>
            <c:dLbl>
              <c:idx val="5"/>
              <c:layout>
                <c:manualLayout>
                  <c:x val="-4.953555885094893E-2"/>
                  <c:y val="3.0730284344392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CA-4D0A-9902-7DE7BDDBCF70}"/>
                </c:ext>
              </c:extLst>
            </c:dLbl>
            <c:dLbl>
              <c:idx val="6"/>
              <c:layout>
                <c:manualLayout>
                  <c:x val="-4.1637885645556288E-2"/>
                  <c:y val="-3.2246552929930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CA-4D0A-9902-7DE7BDDBCF70}"/>
                </c:ext>
              </c:extLst>
            </c:dLbl>
            <c:dLbl>
              <c:idx val="7"/>
              <c:layout>
                <c:manualLayout>
                  <c:x val="-5.8278548760282677E-2"/>
                  <c:y val="3.4039463953107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B4-45D2-B5D7-203FE4B25785}"/>
                </c:ext>
              </c:extLst>
            </c:dLbl>
            <c:dLbl>
              <c:idx val="8"/>
              <c:layout>
                <c:manualLayout>
                  <c:x val="-2.9139274380141449E-2"/>
                  <c:y val="2.18825125412833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6C-461A-8C00-1D51D2C3705F}"/>
                </c:ext>
              </c:extLst>
            </c:dLbl>
            <c:dLbl>
              <c:idx val="9"/>
              <c:layout>
                <c:manualLayout>
                  <c:x val="-4.4439506721475494E-2"/>
                  <c:y val="-2.586749620412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CA-4D0A-9902-7DE7BDDBCF70}"/>
                </c:ext>
              </c:extLst>
            </c:dLbl>
            <c:dLbl>
              <c:idx val="10"/>
              <c:layout>
                <c:manualLayout>
                  <c:x val="-3.8015099771522974E-2"/>
                  <c:y val="-2.81018940147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CA-4D0A-9902-7DE7BDDBCF70}"/>
                </c:ext>
              </c:extLst>
            </c:dLbl>
            <c:dLbl>
              <c:idx val="11"/>
              <c:layout>
                <c:manualLayout>
                  <c:x val="-7.6682301000371936E-3"/>
                  <c:y val="-2.8022060176335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10242.735000000001</c:v>
                </c:pt>
                <c:pt idx="1">
                  <c:v>10288.263999999999</c:v>
                </c:pt>
                <c:pt idx="2">
                  <c:v>10445.614</c:v>
                </c:pt>
                <c:pt idx="3">
                  <c:v>10600.166999999999</c:v>
                </c:pt>
                <c:pt idx="4">
                  <c:v>10345.162</c:v>
                </c:pt>
                <c:pt idx="5">
                  <c:v>10316.382</c:v>
                </c:pt>
                <c:pt idx="6">
                  <c:v>10484.971</c:v>
                </c:pt>
                <c:pt idx="7">
                  <c:v>10320.924999999999</c:v>
                </c:pt>
                <c:pt idx="8">
                  <c:v>10312.934999999999</c:v>
                </c:pt>
                <c:pt idx="9">
                  <c:v>10325.749</c:v>
                </c:pt>
                <c:pt idx="10">
                  <c:v>10308.987999999999</c:v>
                </c:pt>
                <c:pt idx="11">
                  <c:v>10263.133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6336542316554199E-2"/>
                  <c:y val="3.01343065531328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A-4D0A-9902-7DE7BDDBCF70}"/>
                </c:ext>
              </c:extLst>
            </c:dLbl>
            <c:dLbl>
              <c:idx val="1"/>
              <c:layout>
                <c:manualLayout>
                  <c:x val="-4.7712089961018826E-2"/>
                  <c:y val="4.23285903354342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A-4D0A-9902-7DE7BDDBCF70}"/>
                </c:ext>
              </c:extLst>
            </c:dLbl>
            <c:dLbl>
              <c:idx val="2"/>
              <c:layout>
                <c:manualLayout>
                  <c:x val="-3.8884568381291021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CA-4D0A-9902-7DE7BDDBCF70}"/>
                </c:ext>
              </c:extLst>
            </c:dLbl>
            <c:dLbl>
              <c:idx val="3"/>
              <c:layout>
                <c:manualLayout>
                  <c:x val="-4.1662037551383181E-2"/>
                  <c:y val="-2.1164315076102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CA-4D0A-9902-7DE7BDDBCF70}"/>
                </c:ext>
              </c:extLst>
            </c:dLbl>
            <c:dLbl>
              <c:idx val="5"/>
              <c:layout>
                <c:manualLayout>
                  <c:x val="-3.1940895456060436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CA-4D0A-9902-7DE7BDDBCF70}"/>
                </c:ext>
              </c:extLst>
            </c:dLbl>
            <c:dLbl>
              <c:idx val="6"/>
              <c:layout>
                <c:manualLayout>
                  <c:x val="-3.6107099211198757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CA-4D0A-9902-7DE7BDDBCF70}"/>
                </c:ext>
              </c:extLst>
            </c:dLbl>
            <c:dLbl>
              <c:idx val="7"/>
              <c:layout>
                <c:manualLayout>
                  <c:x val="-4.5828241306521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CA-4D0A-9902-7DE7BDDBCF70}"/>
                </c:ext>
              </c:extLst>
            </c:dLbl>
            <c:dLbl>
              <c:idx val="8"/>
              <c:layout>
                <c:manualLayout>
                  <c:x val="-5.6938117986890344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CA-4D0A-9902-7DE7BDDBCF70}"/>
                </c:ext>
              </c:extLst>
            </c:dLbl>
            <c:dLbl>
              <c:idx val="9"/>
              <c:layout>
                <c:manualLayout>
                  <c:x val="-4.443950672147539E-2"/>
                  <c:y val="5.6959433497551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2CA-4D0A-9902-7DE7BDDBCF70}"/>
                </c:ext>
              </c:extLst>
            </c:dLbl>
            <c:dLbl>
              <c:idx val="10"/>
              <c:layout>
                <c:manualLayout>
                  <c:x val="-2.4997222530830008E-2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CA-4D0A-9902-7DE7BDDBCF70}"/>
                </c:ext>
              </c:extLst>
            </c:dLbl>
            <c:dLbl>
              <c:idx val="11"/>
              <c:layout>
                <c:manualLayout>
                  <c:x val="-1.3887345850461059E-3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10109.879999999999</c:v>
                </c:pt>
                <c:pt idx="1">
                  <c:v>10151.286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  <c:pt idx="6">
                  <c:v>9920.6</c:v>
                </c:pt>
                <c:pt idx="7">
                  <c:v>9926.7999999999993</c:v>
                </c:pt>
                <c:pt idx="8">
                  <c:v>10022.5</c:v>
                </c:pt>
                <c:pt idx="9">
                  <c:v>10223.700000000001</c:v>
                </c:pt>
                <c:pt idx="10">
                  <c:v>10065.200000000001</c:v>
                </c:pt>
                <c:pt idx="11">
                  <c:v>9948.1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pPr>
              <a:solidFill>
                <a:schemeClr val="bg1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4.0273302966337084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CA-4D0A-9902-7DE7BDDBCF70}"/>
                </c:ext>
              </c:extLst>
            </c:dLbl>
            <c:dLbl>
              <c:idx val="1"/>
              <c:layout>
                <c:manualLayout>
                  <c:x val="-2.9308337720929559E-2"/>
                  <c:y val="-2.0009767679701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CA-4D0A-9902-7DE7BDDBCF70}"/>
                </c:ext>
              </c:extLst>
            </c:dLbl>
            <c:dLbl>
              <c:idx val="2"/>
              <c:layout>
                <c:manualLayout>
                  <c:x val="-4.2881708795641037E-2"/>
                  <c:y val="-4.9745096488861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CA-4D0A-9902-7DE7BDDBCF70}"/>
                </c:ext>
              </c:extLst>
            </c:dLbl>
            <c:dLbl>
              <c:idx val="3"/>
              <c:layout>
                <c:manualLayout>
                  <c:x val="-1.2269168160059509E-2"/>
                  <c:y val="-3.1608073670742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7F-464C-896D-A9A4315B3232}"/>
                </c:ext>
              </c:extLst>
            </c:dLbl>
            <c:dLbl>
              <c:idx val="4"/>
              <c:layout>
                <c:manualLayout>
                  <c:x val="-2.3608487945783803E-2"/>
                  <c:y val="-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CA-4D0A-9902-7DE7BDDBCF70}"/>
                </c:ext>
              </c:extLst>
            </c:dLbl>
            <c:dLbl>
              <c:idx val="5"/>
              <c:layout>
                <c:manualLayout>
                  <c:x val="-3.9874796520193406E-2"/>
                  <c:y val="-3.40394639531074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8C-4B0A-BB7F-E3F3DAA5997E}"/>
                </c:ext>
              </c:extLst>
            </c:dLbl>
            <c:dLbl>
              <c:idx val="6"/>
              <c:layout>
                <c:manualLayout>
                  <c:x val="-2.6071982340126573E-2"/>
                  <c:y val="5.1059195929661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8C-4B0A-BB7F-E3F3DAA5997E}"/>
                </c:ext>
              </c:extLst>
            </c:dLbl>
            <c:dLbl>
              <c:idx val="7"/>
              <c:layout>
                <c:manualLayout>
                  <c:x val="-2.2219753360737799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CA-4D0A-9902-7DE7BDDBCF70}"/>
                </c:ext>
              </c:extLst>
            </c:dLbl>
            <c:dLbl>
              <c:idx val="8"/>
              <c:layout>
                <c:manualLayout>
                  <c:x val="-3.3329630041106645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2CA-4D0A-9902-7DE7BDDBCF70}"/>
                </c:ext>
              </c:extLst>
            </c:dLbl>
            <c:dLbl>
              <c:idx val="9"/>
              <c:layout>
                <c:manualLayout>
                  <c:x val="-1.8427904145916153E-2"/>
                  <c:y val="3.95407237770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2CA-4D0A-9902-7DE7BDDBCF70}"/>
                </c:ext>
              </c:extLst>
            </c:dLbl>
            <c:dLbl>
              <c:idx val="10"/>
              <c:layout>
                <c:manualLayout>
                  <c:x val="-2.3608487945783903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2CA-4D0A-9902-7DE7BDDBCF70}"/>
                </c:ext>
              </c:extLst>
            </c:dLbl>
            <c:dLbl>
              <c:idx val="11"/>
              <c:layout>
                <c:manualLayout>
                  <c:x val="0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9476.6</c:v>
                </c:pt>
                <c:pt idx="1">
                  <c:v>9496.7999999999993</c:v>
                </c:pt>
                <c:pt idx="2">
                  <c:v>9529.4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8412416"/>
        <c:axId val="98413952"/>
      </c:lineChart>
      <c:catAx>
        <c:axId val="9841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98413952"/>
        <c:crosses val="autoZero"/>
        <c:auto val="1"/>
        <c:lblAlgn val="ctr"/>
        <c:lblOffset val="100"/>
        <c:noMultiLvlLbl val="0"/>
      </c:catAx>
      <c:valAx>
        <c:axId val="9841395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9841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08605324046121E-2"/>
          <c:y val="2.7715174504420143E-2"/>
          <c:w val="0.88037561043941981"/>
          <c:h val="0.67588341098527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січень-березень 2020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519-4969-81FA-AF37CCC7D0C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519-4969-81FA-AF37CCC7D0C4}"/>
              </c:ext>
            </c:extLst>
          </c:dPt>
          <c:dLbls>
            <c:dLbl>
              <c:idx val="0"/>
              <c:layout>
                <c:manualLayout>
                  <c:x val="1.993727750056757E-2"/>
                  <c:y val="-2.86401018733502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19-4969-81FA-AF37CCC7D0C4}"/>
                </c:ext>
              </c:extLst>
            </c:dLbl>
            <c:dLbl>
              <c:idx val="1"/>
              <c:layout>
                <c:manualLayout>
                  <c:x val="2.4538336320119019E-2"/>
                  <c:y val="-4.283254241592204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19-4969-81FA-AF37CCC7D0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1085.0999999999999</c:v>
                </c:pt>
                <c:pt idx="1">
                  <c:v>1047.4000000000001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19-4969-81FA-AF37CCC7D0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січень-березень 2021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9519-4969-81FA-AF37CCC7D0C4}"/>
              </c:ext>
            </c:extLst>
          </c:dPt>
          <c:dPt>
            <c:idx val="1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9519-4969-81FA-AF37CCC7D0C4}"/>
              </c:ext>
            </c:extLst>
          </c:dPt>
          <c:dLbls>
            <c:dLbl>
              <c:idx val="0"/>
              <c:layout>
                <c:manualLayout>
                  <c:x val="2.1471044280104143E-2"/>
                  <c:y val="-4.066373075284181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19-4969-81FA-AF37CCC7D0C4}"/>
                </c:ext>
              </c:extLst>
            </c:dLbl>
            <c:dLbl>
              <c:idx val="1"/>
              <c:layout>
                <c:manualLayout>
                  <c:x val="2.6071982340126459E-2"/>
                  <c:y val="-4.512877612754698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19-4969-81FA-AF37CCC7D0C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i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1155.8</c:v>
                </c:pt>
                <c:pt idx="1">
                  <c:v>824.5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19-4969-81FA-AF37CCC7D0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97928320"/>
        <c:axId val="97930624"/>
        <c:axId val="0"/>
      </c:bar3DChart>
      <c:catAx>
        <c:axId val="9792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  <c:crossAx val="97930624"/>
        <c:crosses val="autoZero"/>
        <c:auto val="1"/>
        <c:lblAlgn val="ctr"/>
        <c:lblOffset val="100"/>
        <c:noMultiLvlLbl val="0"/>
      </c:catAx>
      <c:valAx>
        <c:axId val="9793062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\ ##0.0\ _₴_-;\-* #\ ##0.0\ _₴_-;_-* &quot;-&quot;??\ _₴_-;_-@_-" sourceLinked="1"/>
        <c:majorTickMark val="out"/>
        <c:minorTickMark val="none"/>
        <c:tickLblPos val="nextTo"/>
        <c:crossAx val="97928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621713529414603E-2"/>
          <c:y val="0"/>
          <c:w val="0.82325587012071122"/>
          <c:h val="0.910187930507721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8-4761-993A-E6BAA320F1CC}"/>
                </c:ext>
              </c:extLst>
            </c:dLbl>
            <c:dLbl>
              <c:idx val="2"/>
              <c:layout>
                <c:manualLayout>
                  <c:x val="1.1013760262526423E-2"/>
                  <c:y val="-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грудень 2020</c:v>
                </c:pt>
                <c:pt idx="1">
                  <c:v>січень 2021 </c:v>
                </c:pt>
                <c:pt idx="2">
                  <c:v>лютий 2021</c:v>
                </c:pt>
                <c:pt idx="3">
                  <c:v>березень 2021</c:v>
                </c:pt>
              </c:strCache>
            </c:strRef>
          </c:cat>
          <c:val>
            <c:numRef>
              <c:f>Лист1!$B$2:$B$5</c:f>
              <c:numCache>
                <c:formatCode>_-* #\ ##0.0\ _₴_-;\-* #\ ##0.0\ _₴_-;_-* "-"??\ _₴_-;_-@_-</c:formatCode>
                <c:ptCount val="4"/>
                <c:pt idx="0">
                  <c:v>1127.5</c:v>
                </c:pt>
                <c:pt idx="1">
                  <c:v>1640.5</c:v>
                </c:pt>
                <c:pt idx="2">
                  <c:v>1296.5999999999999</c:v>
                </c:pt>
                <c:pt idx="3">
                  <c:v>1354.5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58-4761-993A-E6BAA320F1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5000,0/6000,0 грн</c:v>
                </c:pt>
              </c:strCache>
            </c:strRef>
          </c:tx>
          <c:spPr>
            <a:solidFill>
              <a:srgbClr val="CC3300"/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58-4761-993A-E6BAA320F1CC}"/>
                </c:ext>
              </c:extLst>
            </c:dLbl>
            <c:dLbl>
              <c:idx val="1"/>
              <c:layout>
                <c:manualLayout>
                  <c:x val="1.207667747061915E-2"/>
                  <c:y val="-1.130082768581268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58-4761-993A-E6BAA320F1CC}"/>
                </c:ext>
              </c:extLst>
            </c:dLbl>
            <c:dLbl>
              <c:idx val="2"/>
              <c:layout>
                <c:manualLayout>
                  <c:x val="1.3767200328158025E-2"/>
                  <c:y val="-4.5222895461757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грудень 2020</c:v>
                </c:pt>
                <c:pt idx="1">
                  <c:v>січень 2021 </c:v>
                </c:pt>
                <c:pt idx="2">
                  <c:v>лютий 2021</c:v>
                </c:pt>
                <c:pt idx="3">
                  <c:v>березень 2021</c:v>
                </c:pt>
              </c:strCache>
            </c:strRef>
          </c:cat>
          <c:val>
            <c:numRef>
              <c:f>Лист1!$C$2:$C$5</c:f>
              <c:numCache>
                <c:formatCode>_-* #\ ##0.0\ _₴_-;\-* #\ ##0.0\ _₴_-;_-* "-"??\ _₴_-;_-@_-</c:formatCode>
                <c:ptCount val="4"/>
                <c:pt idx="0">
                  <c:v>658.2</c:v>
                </c:pt>
                <c:pt idx="1">
                  <c:v>779.3</c:v>
                </c:pt>
                <c:pt idx="2">
                  <c:v>864.6</c:v>
                </c:pt>
                <c:pt idx="3">
                  <c:v>771.1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58-4761-993A-E6BAA320F1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5000,01/6000,01 грн до 3–х мін. з/п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112712114112895E-2"/>
                  <c:y val="-2.43073686257083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58-4761-993A-E6BAA320F1CC}"/>
                </c:ext>
              </c:extLst>
            </c:dLbl>
            <c:dLbl>
              <c:idx val="1"/>
              <c:layout>
                <c:manualLayout>
                  <c:x val="1.7112712114112926E-2"/>
                  <c:y val="-3.74784746139317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58-4761-993A-E6BAA320F1CC}"/>
                </c:ext>
              </c:extLst>
            </c:dLbl>
            <c:dLbl>
              <c:idx val="2"/>
              <c:layout>
                <c:manualLayout>
                  <c:x val="2.4937929602024896E-2"/>
                  <c:y val="1.0005485501610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58-4761-993A-E6BAA320F1C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грудень 2020</c:v>
                </c:pt>
                <c:pt idx="1">
                  <c:v>січень 2021 </c:v>
                </c:pt>
                <c:pt idx="2">
                  <c:v>лютий 2021</c:v>
                </c:pt>
                <c:pt idx="3">
                  <c:v>березень 2021</c:v>
                </c:pt>
              </c:strCache>
            </c:strRef>
          </c:cat>
          <c:val>
            <c:numRef>
              <c:f>Лист1!$D$2:$D$5</c:f>
              <c:numCache>
                <c:formatCode>_-* #\ ##0.0\ _₴_-;\-* #\ ##0.0\ _₴_-;_-* "-"??\ _₴_-;_-@_-</c:formatCode>
                <c:ptCount val="4"/>
                <c:pt idx="0">
                  <c:v>5504.7</c:v>
                </c:pt>
                <c:pt idx="1">
                  <c:v>5706.6</c:v>
                </c:pt>
                <c:pt idx="2">
                  <c:v>5948.1</c:v>
                </c:pt>
                <c:pt idx="3">
                  <c:v>5881.1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E58-4761-993A-E6BAA320F1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58-4761-993A-E6BAA320F1CC}"/>
                </c:ext>
              </c:extLst>
            </c:dLbl>
            <c:dLbl>
              <c:idx val="2"/>
              <c:layout>
                <c:manualLayout>
                  <c:x val="1.92740804594212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58-4761-993A-E6BAA320F1CC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грудень 2020</c:v>
                </c:pt>
                <c:pt idx="1">
                  <c:v>січень 2021 </c:v>
                </c:pt>
                <c:pt idx="2">
                  <c:v>лютий 2021</c:v>
                </c:pt>
                <c:pt idx="3">
                  <c:v>березень 2021</c:v>
                </c:pt>
              </c:strCache>
            </c:strRef>
          </c:cat>
          <c:val>
            <c:numRef>
              <c:f>Лист1!$E$2:$E$5</c:f>
              <c:numCache>
                <c:formatCode>_-* #\ ##0.0\ _₴_-;\-* #\ ##0.0\ _₴_-;_-* "-"??\ _₴_-;_-@_-</c:formatCode>
                <c:ptCount val="4"/>
                <c:pt idx="0">
                  <c:v>2657.7</c:v>
                </c:pt>
                <c:pt idx="1">
                  <c:v>1350.3</c:v>
                </c:pt>
                <c:pt idx="2">
                  <c:v>1387.4</c:v>
                </c:pt>
                <c:pt idx="3">
                  <c:v>1522.7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E58-4761-993A-E6BAA320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8480512"/>
        <c:axId val="98482048"/>
        <c:axId val="0"/>
      </c:bar3DChart>
      <c:catAx>
        <c:axId val="98480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98482048"/>
        <c:crosses val="autoZero"/>
        <c:auto val="1"/>
        <c:lblAlgn val="ctr"/>
        <c:lblOffset val="100"/>
        <c:noMultiLvlLbl val="0"/>
      </c:catAx>
      <c:valAx>
        <c:axId val="98482048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98480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54656245924368"/>
          <c:y val="7.5368014665037231E-2"/>
          <c:w val="0.23401389554966034"/>
          <c:h val="0.70497936126755134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46458279248549"/>
          <c:y val="9.1848592971979615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7854587045956369E-17"/>
                  <c:y val="0.16839397045844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1252370259053E-3"/>
                  <c:y val="0.15602878572157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308395114605E-3"/>
                  <c:y val="0.2087961389614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56076537394E-3"/>
                  <c:y val="0.174897463790632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170983946367081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1.4699495979680712E-3"/>
                  <c:y val="0.165854943059907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2.1644281050247705E-3"/>
                  <c:y val="0.141623980959813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-1.5440033784795324E-3"/>
                  <c:y val="0.144536817390275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6.0527899372994258E-3"/>
                  <c:y val="0.216831820087933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-2.6594758332246655E-4"/>
                  <c:y val="0.206182275106651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9.405667566717192E-4"/>
                  <c:y val="0.204367164450406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3.5213230623092578E-3"/>
                  <c:y val="0.187077330320466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-1.8446449785196183E-3"/>
                  <c:y val="0.129167536803766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1.1939527132515592E-3"/>
                  <c:y val="0.157032079458773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196345405173862E-7"/>
                  <c:y val="0.26835700012933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4.7207789644194914E-3"/>
                  <c:y val="0.22082036059227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866991514326E-3"/>
                  <c:y val="0.190429854259267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3.0387173263115835E-3"/>
                  <c:y val="0.148682869039374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1.9131955701722379E-3"/>
                  <c:y val="0.12749351432931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256403509213935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-1.0009821995768445E-3"/>
                  <c:y val="0.295062790772758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042434371481999E-2"/>
                      <c:h val="6.51786342477377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557951569545E-3"/>
                  <c:y val="0.3150868616109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dLbl>
              <c:idx val="23"/>
              <c:layout>
                <c:manualLayout>
                  <c:x val="1.0367529271581174E-3"/>
                  <c:y val="0.294656695688654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січень 2020</c:v>
                </c:pt>
                <c:pt idx="1">
                  <c:v>лютий 2020</c:v>
                </c:pt>
                <c:pt idx="2">
                  <c:v>березень 2020</c:v>
                </c:pt>
                <c:pt idx="3">
                  <c:v>квітень 2020</c:v>
                </c:pt>
                <c:pt idx="4">
                  <c:v>травень 2020</c:v>
                </c:pt>
                <c:pt idx="5">
                  <c:v>червень 2020</c:v>
                </c:pt>
                <c:pt idx="6">
                  <c:v>липень 2020</c:v>
                </c:pt>
                <c:pt idx="7">
                  <c:v>серпень 2020</c:v>
                </c:pt>
                <c:pt idx="8">
                  <c:v>вересень 2020</c:v>
                </c:pt>
                <c:pt idx="9">
                  <c:v>жовтень 2020</c:v>
                </c:pt>
                <c:pt idx="10">
                  <c:v>листопад 2020</c:v>
                </c:pt>
                <c:pt idx="11">
                  <c:v>грудень 2020</c:v>
                </c:pt>
                <c:pt idx="12">
                  <c:v>січень 2021</c:v>
                </c:pt>
                <c:pt idx="13">
                  <c:v>лютий 2021</c:v>
                </c:pt>
                <c:pt idx="14">
                  <c:v>березень 2021</c:v>
                </c:pt>
              </c:strCache>
            </c:strRef>
          </c:cat>
          <c:val>
            <c:numRef>
              <c:f>Лист1!$B$2:$B$16</c:f>
              <c:numCache>
                <c:formatCode>0.0</c:formatCode>
                <c:ptCount val="15"/>
                <c:pt idx="0">
                  <c:v>36.6</c:v>
                </c:pt>
                <c:pt idx="1">
                  <c:v>34.200000000000003</c:v>
                </c:pt>
                <c:pt idx="2">
                  <c:v>46.2</c:v>
                </c:pt>
                <c:pt idx="3">
                  <c:v>37.9</c:v>
                </c:pt>
                <c:pt idx="4">
                  <c:v>39.299999999999997</c:v>
                </c:pt>
                <c:pt idx="5">
                  <c:v>36.200000000000003</c:v>
                </c:pt>
                <c:pt idx="6">
                  <c:v>34.299999999999997</c:v>
                </c:pt>
                <c:pt idx="7">
                  <c:v>34.5</c:v>
                </c:pt>
                <c:pt idx="8">
                  <c:v>52.8</c:v>
                </c:pt>
                <c:pt idx="9">
                  <c:v>50.8</c:v>
                </c:pt>
                <c:pt idx="10">
                  <c:v>50.3</c:v>
                </c:pt>
                <c:pt idx="11">
                  <c:v>49.7</c:v>
                </c:pt>
                <c:pt idx="12">
                  <c:v>106.9</c:v>
                </c:pt>
                <c:pt idx="13">
                  <c:v>104.7</c:v>
                </c:pt>
                <c:pt idx="14">
                  <c:v>104.9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375552"/>
        <c:axId val="10038144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2.7634262853834135E-2"/>
                  <c:y val="-7.9298463277228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3.3640156051294508E-2"/>
                  <c:y val="-5.7197634122885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3.3640156051294508E-2"/>
                  <c:y val="-3.2543594101991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252203967320629E-2"/>
                  <c:y val="-5.3612016084799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924384988735E-2"/>
                  <c:y val="-3.8245908116134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4.0513040763076956E-2"/>
                  <c:y val="-7.1094633404941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3.8752379231922325E-2"/>
                  <c:y val="-2.4987351519152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6043362735515659E-2"/>
                  <c:y val="-4.6947465740859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2.5873481688139074E-2"/>
                  <c:y val="-4.4708717290076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3.0672920400148868E-2"/>
                  <c:y val="-4.790955553856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3.6508992330229723E-2"/>
                  <c:y val="-7.5135615416011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3.6437570509607366E-2"/>
                  <c:y val="-0.105177507035280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3.0914283048144527E-2"/>
                  <c:y val="-6.8217628893665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3.405145960121022E-2"/>
                  <c:y val="-4.7909702070655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3.1808072699517513E-2"/>
                  <c:y val="-7.858984975041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dLbl>
              <c:idx val="23"/>
              <c:layout>
                <c:manualLayout>
                  <c:x val="-2.2307774211339313E-2"/>
                  <c:y val="-4.13763488058173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січень 2020</c:v>
                </c:pt>
                <c:pt idx="1">
                  <c:v>лютий 2020</c:v>
                </c:pt>
                <c:pt idx="2">
                  <c:v>березень 2020</c:v>
                </c:pt>
                <c:pt idx="3">
                  <c:v>квітень 2020</c:v>
                </c:pt>
                <c:pt idx="4">
                  <c:v>травень 2020</c:v>
                </c:pt>
                <c:pt idx="5">
                  <c:v>червень 2020</c:v>
                </c:pt>
                <c:pt idx="6">
                  <c:v>липень 2020</c:v>
                </c:pt>
                <c:pt idx="7">
                  <c:v>серпень 2020</c:v>
                </c:pt>
                <c:pt idx="8">
                  <c:v>вересень 2020</c:v>
                </c:pt>
                <c:pt idx="9">
                  <c:v>жовтень 2020</c:v>
                </c:pt>
                <c:pt idx="10">
                  <c:v>листопад 2020</c:v>
                </c:pt>
                <c:pt idx="11">
                  <c:v>грудень 2020</c:v>
                </c:pt>
                <c:pt idx="12">
                  <c:v>січень 2021</c:v>
                </c:pt>
                <c:pt idx="13">
                  <c:v>лютий 2021</c:v>
                </c:pt>
                <c:pt idx="14">
                  <c:v>березень 2021</c:v>
                </c:pt>
              </c:strCache>
            </c:strRef>
          </c:cat>
          <c:val>
            <c:numRef>
              <c:f>Лист1!$C$2:$C$16</c:f>
              <c:numCache>
                <c:formatCode>0.0</c:formatCode>
                <c:ptCount val="15"/>
                <c:pt idx="0">
                  <c:v>129.30000000000001</c:v>
                </c:pt>
                <c:pt idx="1">
                  <c:v>93.442622950819683</c:v>
                </c:pt>
                <c:pt idx="2">
                  <c:v>135.08771929824562</c:v>
                </c:pt>
                <c:pt idx="3">
                  <c:v>82.034632034632025</c:v>
                </c:pt>
                <c:pt idx="4">
                  <c:v>103.69393139841688</c:v>
                </c:pt>
                <c:pt idx="5">
                  <c:v>92.111959287531818</c:v>
                </c:pt>
                <c:pt idx="6">
                  <c:v>94.751381215469593</c:v>
                </c:pt>
                <c:pt idx="7">
                  <c:v>100.58309037900874</c:v>
                </c:pt>
                <c:pt idx="8">
                  <c:v>153.04347826086953</c:v>
                </c:pt>
                <c:pt idx="9">
                  <c:v>96.212121212121218</c:v>
                </c:pt>
                <c:pt idx="10">
                  <c:v>99.015748031496059</c:v>
                </c:pt>
                <c:pt idx="11">
                  <c:v>98.807157057654081</c:v>
                </c:pt>
                <c:pt idx="12">
                  <c:v>215.09054325955734</c:v>
                </c:pt>
                <c:pt idx="13">
                  <c:v>97.94200187090739</c:v>
                </c:pt>
                <c:pt idx="14">
                  <c:v>100.19102196752627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435648"/>
        <c:axId val="100382976"/>
      </c:lineChart>
      <c:catAx>
        <c:axId val="10037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00381440"/>
        <c:crosses val="autoZero"/>
        <c:auto val="1"/>
        <c:lblAlgn val="ctr"/>
        <c:lblOffset val="100"/>
        <c:noMultiLvlLbl val="1"/>
      </c:catAx>
      <c:valAx>
        <c:axId val="10038144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00375552"/>
        <c:crosses val="autoZero"/>
        <c:crossBetween val="between"/>
      </c:valAx>
      <c:valAx>
        <c:axId val="100382976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97435648"/>
        <c:crosses val="max"/>
        <c:crossBetween val="between"/>
      </c:valAx>
      <c:catAx>
        <c:axId val="974356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0382976"/>
        <c:crosses val="autoZero"/>
        <c:auto val="1"/>
        <c:lblAlgn val="ctr"/>
        <c:lblOffset val="100"/>
        <c:noMultiLvlLbl val="1"/>
      </c:catAx>
    </c:plotArea>
    <c:legend>
      <c:legendPos val="b"/>
      <c:legendEntry>
        <c:idx val="0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21266343573651211"/>
          <c:y val="0.85366132229859526"/>
          <c:w val="0.53365032498722897"/>
          <c:h val="0.144510127525248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0.18261</cdr:x>
      <cdr:y>0.65823</cdr:y>
    </cdr:from>
    <cdr:to>
      <cdr:x>0.35652</cdr:x>
      <cdr:y>0.73418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5" y="3744428"/>
          <a:ext cx="1440160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–</a:t>
          </a:r>
          <a:r>
            <a:rPr lang="en-US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березень 2020</a:t>
          </a:r>
        </a:p>
      </cdr:txBody>
    </cdr:sp>
  </cdr:relSizeAnchor>
  <cdr:relSizeAnchor xmlns:cdr="http://schemas.openxmlformats.org/drawingml/2006/chartDrawing">
    <cdr:from>
      <cdr:x>0.33913</cdr:x>
      <cdr:y>0.65823</cdr:y>
    </cdr:from>
    <cdr:to>
      <cdr:x>0.50435</cdr:x>
      <cdr:y>0.72152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808308" y="3744428"/>
          <a:ext cx="1368153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</a:t>
          </a:r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березень 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</a:t>
          </a:r>
        </a:p>
      </cdr:txBody>
    </cdr:sp>
  </cdr:relSizeAnchor>
  <cdr:relSizeAnchor xmlns:cdr="http://schemas.openxmlformats.org/drawingml/2006/chartDrawing">
    <cdr:from>
      <cdr:x>0.54783</cdr:x>
      <cdr:y>0.65823</cdr:y>
    </cdr:from>
    <cdr:to>
      <cdr:x>0.72173</cdr:x>
      <cdr:y>0.73418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536504" y="3934020"/>
          <a:ext cx="1440084" cy="453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– березень 2020</a:t>
          </a:r>
        </a:p>
      </cdr:txBody>
    </cdr:sp>
  </cdr:relSizeAnchor>
  <cdr:relSizeAnchor xmlns:cdr="http://schemas.openxmlformats.org/drawingml/2006/chartDrawing">
    <cdr:from>
      <cdr:x>0.71304</cdr:x>
      <cdr:y>0.65823</cdr:y>
    </cdr:from>
    <cdr:to>
      <cdr:x>0.87826</cdr:x>
      <cdr:y>0.72152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904627" y="3744428"/>
          <a:ext cx="1368178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  березень 2021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0.29565</cdr:x>
      <cdr:y>0.09375</cdr:y>
    </cdr:from>
    <cdr:to>
      <cdr:x>0.3913</cdr:x>
      <cdr:y>0.15286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2448266" y="540059"/>
          <a:ext cx="792088" cy="340519"/>
        </a:xfrm>
        <a:prstGeom xmlns:a="http://schemas.openxmlformats.org/drawingml/2006/main" prst="wedgeRoundRectCallout">
          <a:avLst>
            <a:gd name="adj1" fmla="val -15544"/>
            <a:gd name="adj2" fmla="val 71956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9 476,7</a:t>
          </a:r>
        </a:p>
      </cdr:txBody>
    </cdr:sp>
  </cdr:relSizeAnchor>
  <cdr:relSizeAnchor xmlns:cdr="http://schemas.openxmlformats.org/drawingml/2006/chartDrawing">
    <cdr:from>
      <cdr:x>0.66087</cdr:x>
      <cdr:y>0.0875</cdr:y>
    </cdr:from>
    <cdr:to>
      <cdr:x>0.76234</cdr:x>
      <cdr:y>0.13688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472602" y="504055"/>
          <a:ext cx="840265" cy="284460"/>
        </a:xfrm>
        <a:prstGeom xmlns:a="http://schemas.openxmlformats.org/drawingml/2006/main" prst="wedgeRoundRectCallout">
          <a:avLst>
            <a:gd name="adj1" fmla="val -13644"/>
            <a:gd name="adj2" fmla="val 71081"/>
            <a:gd name="adj3" fmla="val 16667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9 529,4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0.47826</cdr:x>
      <cdr:y>0.1</cdr:y>
    </cdr:from>
    <cdr:to>
      <cdr:x>0.58261</cdr:x>
      <cdr:y>0.15</cdr:y>
    </cdr:to>
    <cdr:sp macro="" textlink="">
      <cdr:nvSpPr>
        <cdr:cNvPr id="2" name="Облачко с текстом: прямоугольное со скругленными углами 1">
          <a:extLst xmlns:a="http://schemas.openxmlformats.org/drawingml/2006/main">
            <a:ext uri="{FF2B5EF4-FFF2-40B4-BE49-F238E27FC236}">
              <a16:creationId xmlns:a16="http://schemas.microsoft.com/office/drawing/2014/main" id="{6AF88B62-78EE-4FDB-9DB9-CBE147D163DF}"/>
            </a:ext>
          </a:extLst>
        </cdr:cNvPr>
        <cdr:cNvSpPr/>
      </cdr:nvSpPr>
      <cdr:spPr>
        <a:xfrm xmlns:a="http://schemas.openxmlformats.org/drawingml/2006/main">
          <a:off x="3960434" y="576063"/>
          <a:ext cx="864096" cy="288032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9 496,7</a:t>
          </a:r>
          <a:endParaRPr lang="ru-UA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0.10435</cdr:x>
      <cdr:y>0.1</cdr:y>
    </cdr:from>
    <cdr:to>
      <cdr:x>0.2</cdr:x>
      <cdr:y>0.15</cdr:y>
    </cdr:to>
    <cdr:sp macro="" textlink="">
      <cdr:nvSpPr>
        <cdr:cNvPr id="3" name="Облачко с текстом: прямоугольное со скругленными углами 2">
          <a:extLst xmlns:a="http://schemas.openxmlformats.org/drawingml/2006/main">
            <a:ext uri="{FF2B5EF4-FFF2-40B4-BE49-F238E27FC236}">
              <a16:creationId xmlns:a16="http://schemas.microsoft.com/office/drawing/2014/main" id="{03811973-6945-41AA-A46A-323E87770732}"/>
            </a:ext>
          </a:extLst>
        </cdr:cNvPr>
        <cdr:cNvSpPr/>
      </cdr:nvSpPr>
      <cdr:spPr>
        <a:xfrm xmlns:a="http://schemas.openxmlformats.org/drawingml/2006/main">
          <a:off x="864090" y="576063"/>
          <a:ext cx="792088" cy="288032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6">
            <a:shade val="50000"/>
          </a:schemeClr>
        </a:lnRef>
        <a:fillRef xmlns:a="http://schemas.openxmlformats.org/drawingml/2006/main" idx="1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9 948,1</a:t>
          </a:r>
          <a:endParaRPr lang="ru-UA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0.05036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222916" y="1664918"/>
          <a:ext cx="937604" cy="350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0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76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r">
              <a:defRPr sz="1300"/>
            </a:lvl1pPr>
          </a:lstStyle>
          <a:p>
            <a:fld id="{53D36460-DB20-4259-B1A3-3D9C4F4B7588}" type="datetimeFigureOut">
              <a:rPr lang="uk-UA" smtClean="0"/>
              <a:pPr/>
              <a:t>16.06.2021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93" tIns="44796" rIns="89593" bIns="44796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957"/>
            <a:ext cx="5438140" cy="4443097"/>
          </a:xfrm>
          <a:prstGeom prst="rect">
            <a:avLst/>
          </a:prstGeom>
        </p:spPr>
        <p:txBody>
          <a:bodyPr vert="horz" lIns="89593" tIns="44796" rIns="89593" bIns="447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0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76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r">
              <a:defRPr sz="1300"/>
            </a:lvl1pPr>
          </a:lstStyle>
          <a:p>
            <a:fld id="{AFEC7B75-7F0D-4616-9FA0-08ECBB95574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09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8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20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21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8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3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3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31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72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16.06.2021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27" y="304961"/>
            <a:ext cx="8009505" cy="864096"/>
          </a:xfrm>
        </p:spPr>
        <p:txBody>
          <a:bodyPr/>
          <a:lstStyle/>
          <a:p>
            <a:pPr algn="ctr"/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тис. осіб</a:t>
            </a:r>
            <a:endParaRPr lang="x-none" sz="2585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/>
        </p:nvGraphicFramePr>
        <p:xfrm>
          <a:off x="179512" y="1268760"/>
          <a:ext cx="8208913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08BDB6B-453D-4843-97C2-F1970996721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№1</a:t>
            </a:r>
          </a:p>
        </p:txBody>
      </p:sp>
    </p:spTree>
    <p:extLst>
      <p:ext uri="{BB962C8B-B14F-4D97-AF65-F5344CB8AC3E}">
        <p14:creationId xmlns:p14="http://schemas.microsoft.com/office/powerpoint/2010/main" val="2718093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04961"/>
            <a:ext cx="7488832" cy="864096"/>
          </a:xfrm>
        </p:spPr>
        <p:txBody>
          <a:bodyPr/>
          <a:lstStyle/>
          <a:p>
            <a:pPr algn="ctr"/>
            <a: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найманих працівників </a:t>
            </a:r>
            <a:b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даними реєстру застрахованих осіб), тис. осіб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/>
        </p:nvGraphicFramePr>
        <p:xfrm>
          <a:off x="196453" y="836712"/>
          <a:ext cx="8280920" cy="5069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FCD6BC-4241-4451-BE9E-DF4FD8EABC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914205-D289-4934-BE19-EC7F30654998}"/>
              </a:ext>
            </a:extLst>
          </p:cNvPr>
          <p:cNvSpPr txBox="1"/>
          <p:nvPr/>
        </p:nvSpPr>
        <p:spPr>
          <a:xfrm>
            <a:off x="107504" y="5906708"/>
            <a:ext cx="83698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з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січня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2021 року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найманих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нараховано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військовослужбовців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строкової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запровадженням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01.01.2021 року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звітності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внеску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загальнообов'язкове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доходи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endParaRPr lang="ru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908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8251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2020 - 2021  роки,  </a:t>
            </a:r>
            <a:r>
              <a:rPr lang="uk-UA" sz="20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осіб</a:t>
            </a:r>
            <a:endParaRPr lang="uk-UA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395536" y="1268760"/>
          <a:ext cx="8280920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919C8BA-8627-4418-80D6-4522F0B7E04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№3</a:t>
            </a:r>
          </a:p>
        </p:txBody>
      </p:sp>
    </p:spTree>
    <p:extLst>
      <p:ext uri="{BB962C8B-B14F-4D97-AF65-F5344CB8AC3E}">
        <p14:creationId xmlns:p14="http://schemas.microsoft.com/office/powerpoint/2010/main" val="2920865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22418"/>
            <a:ext cx="8460432" cy="576064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18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07510" y="980729"/>
          <a:ext cx="82809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9EBDC27-A374-463F-9167-D61BAB48EF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№4</a:t>
            </a:r>
          </a:p>
        </p:txBody>
      </p:sp>
    </p:spTree>
    <p:extLst>
      <p:ext uri="{BB962C8B-B14F-4D97-AF65-F5344CB8AC3E}">
        <p14:creationId xmlns:p14="http://schemas.microsoft.com/office/powerpoint/2010/main" val="1507829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83" y="246221"/>
            <a:ext cx="819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18583" y="1166992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0DC1C0C-7AC0-4CB9-820B-C06E592C1CD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№5</a:t>
            </a:r>
          </a:p>
        </p:txBody>
      </p:sp>
    </p:spTree>
    <p:extLst>
      <p:ext uri="{BB962C8B-B14F-4D97-AF65-F5344CB8AC3E}">
        <p14:creationId xmlns:p14="http://schemas.microsoft.com/office/powerpoint/2010/main" val="3152709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20670</TotalTime>
  <Words>273</Words>
  <Application>Microsoft Office PowerPoint</Application>
  <PresentationFormat>Экран (4:3)</PresentationFormat>
  <Paragraphs>121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Cambria</vt:lpstr>
      <vt:lpstr>Times New Roman</vt:lpstr>
      <vt:lpstr>Соседство</vt:lpstr>
      <vt:lpstr>Чисельність застрахованих осіб  (за даними реєстру застрахованих осіб), тис. осіб</vt:lpstr>
      <vt:lpstr>Чисельність найманих працівників  (за даними реєстру застрахованих осіб), тис. осіб</vt:lpstr>
      <vt:lpstr>Інформація  про працевлаштування та звільнення найманих працівників за 2020 - 2021  роки,  тис. осіб</vt:lpstr>
      <vt:lpstr>Інформація  про чисельність найманих працівників та діапазони розмірів їх заробітної плати, тис. осіб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Динаміка платників ЄСВ у 2015-2017 роках</dc:title>
  <dc:creator>Diakonchuk</dc:creator>
  <cp:lastModifiedBy>Dubik Tetyana</cp:lastModifiedBy>
  <cp:revision>1009</cp:revision>
  <cp:lastPrinted>2020-12-09T10:13:25Z</cp:lastPrinted>
  <dcterms:created xsi:type="dcterms:W3CDTF">2018-04-19T14:24:12Z</dcterms:created>
  <dcterms:modified xsi:type="dcterms:W3CDTF">2021-06-16T06:47:43Z</dcterms:modified>
</cp:coreProperties>
</file>