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88" d="100"/>
          <a:sy n="88" d="100"/>
        </p:scale>
        <p:origin x="1075" y="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6467479720634057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4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077,7</a:t>
                    </a:r>
                    <a:endParaRPr lang="ru-RU" sz="12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53,1%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62577573328042"/>
                      <c:h val="0.106042033927884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799,9</a:t>
                    </a:r>
                    <a:endParaRPr lang="ru-RU" sz="12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36,4%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346,2 </a:t>
                    </a:r>
                    <a:endParaRPr lang="ru-RU" sz="1200" b="1" i="0" baseline="0" dirty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4,5%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461,4</a:t>
                    </a:r>
                    <a:endParaRPr lang="uk-UA" sz="12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6,0%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4077.7</c:v>
                </c:pt>
                <c:pt idx="1">
                  <c:v>2799.9</c:v>
                </c:pt>
                <c:pt idx="2">
                  <c:v>346.2</c:v>
                </c:pt>
                <c:pt idx="3">
                  <c:v>461.4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4.7074569687188782E-2"/>
                  <c:y val="4.0458760799220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3.5814734035399576E-4"/>
                  <c:y val="-3.225609631235318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  <c:pt idx="11">
                  <c:v>28544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0353094295565627E-2"/>
                  <c:y val="-3.7111122533882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7.0193224144685677E-3"/>
                  <c:y val="-5.5850040181688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-3.0825400491563317E-2"/>
                  <c:y val="3.85195711780067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26075465299177E-2"/>
                      <c:h val="4.72359469610064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4869373967142994E-2"/>
                  <c:y val="-3.0272645761178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703703703703706E-2"/>
                      <c:h val="4.7235946961006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3425925925925925E-3"/>
                  <c:y val="-7.2221727699789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04938271604942E-2"/>
                      <c:h val="4.45822420755566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28801.1</c:v>
                </c:pt>
                <c:pt idx="1">
                  <c:v>28906.7</c:v>
                </c:pt>
                <c:pt idx="2">
                  <c:v>30845.599999999999</c:v>
                </c:pt>
                <c:pt idx="3">
                  <c:v>30874.5</c:v>
                </c:pt>
                <c:pt idx="4">
                  <c:v>30730.2</c:v>
                </c:pt>
                <c:pt idx="5">
                  <c:v>31241.8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1041152"/>
        <c:axId val="131042688"/>
      </c:lineChart>
      <c:catAx>
        <c:axId val="13104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uk-UA"/>
          </a:p>
        </c:txPr>
        <c:crossAx val="131042688"/>
        <c:crosses val="autoZero"/>
        <c:auto val="0"/>
        <c:lblAlgn val="ctr"/>
        <c:lblOffset val="100"/>
        <c:tickLblSkip val="1"/>
        <c:noMultiLvlLbl val="0"/>
      </c:catAx>
      <c:valAx>
        <c:axId val="131042688"/>
        <c:scaling>
          <c:orientation val="minMax"/>
          <c:max val="35000"/>
          <c:min val="23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104115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685,2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0.58772</cdr:x>
      <cdr:y>0.64005</cdr:y>
    </cdr:from>
    <cdr:to>
      <cdr:x>0.98936</cdr:x>
      <cdr:y>0.83449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824536" y="3063109"/>
          <a:ext cx="3297027" cy="93054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січень-червень 2020 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164 351,4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січень-червень 2021 </a:t>
          </a:r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181 399,9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09.07.2021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662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01.07.2021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91674673"/>
              </p:ext>
            </p:extLst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у 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</a:t>
            </a:r>
            <a:r>
              <a:rPr lang="uk-UA" sz="1846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2020-2021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281201402"/>
              </p:ext>
            </p:extLst>
          </p:nvPr>
        </p:nvGraphicFramePr>
        <p:xfrm>
          <a:off x="704528" y="1301995"/>
          <a:ext cx="8208912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11166</TotalTime>
  <Words>131</Words>
  <Application>Microsoft Office PowerPoint</Application>
  <PresentationFormat>Аркуш A4 (210x297 мм)</PresentationFormat>
  <Paragraphs>37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01.07.2021, тис осіб </vt:lpstr>
      <vt:lpstr>Динаміка зростання обсягів пенсійних виплат  через поточні рахунки у банках  впродовж 2020-2021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Рибчинська</cp:lastModifiedBy>
  <cp:revision>638</cp:revision>
  <cp:lastPrinted>2021-07-09T08:45:44Z</cp:lastPrinted>
  <dcterms:created xsi:type="dcterms:W3CDTF">2007-07-25T13:50:34Z</dcterms:created>
  <dcterms:modified xsi:type="dcterms:W3CDTF">2021-07-09T08:46:34Z</dcterms:modified>
</cp:coreProperties>
</file>