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CC99FF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 varScale="1">
        <p:scale>
          <a:sx n="88" d="100"/>
          <a:sy n="88" d="100"/>
        </p:scale>
        <p:origin x="1075" y="6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209248418929523E-2"/>
          <c:y val="8.2755982153406432E-2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598-4D3E-90AE-61A50265EE9B}"/>
              </c:ext>
            </c:extLst>
          </c:dPt>
          <c:dPt>
            <c:idx val="1"/>
            <c:bubble3D val="0"/>
            <c:explosion val="43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598-4D3E-90AE-61A50265EE9B}"/>
              </c:ext>
            </c:extLst>
          </c:dPt>
          <c:dPt>
            <c:idx val="2"/>
            <c:bubble3D val="0"/>
            <c:spPr>
              <a:gradFill rotWithShape="0">
                <a:gsLst>
                  <a:gs pos="0">
                    <a:srgbClr val="FFC0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1598-4D3E-90AE-61A50265EE9B}"/>
              </c:ext>
            </c:extLst>
          </c:dPt>
          <c:dPt>
            <c:idx val="3"/>
            <c:bubble3D val="0"/>
            <c:explosion val="31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1598-4D3E-90AE-61A50265EE9B}"/>
              </c:ext>
            </c:extLst>
          </c:dPt>
          <c:dPt>
            <c:idx val="4"/>
            <c:bubble3D val="0"/>
            <c:explosion val="16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1598-4D3E-90AE-61A50265EE9B}"/>
              </c:ext>
            </c:extLst>
          </c:dPt>
          <c:dPt>
            <c:idx val="5"/>
            <c:bubble3D val="0"/>
            <c:explosion val="23"/>
            <c:extLst>
              <c:ext xmlns:c16="http://schemas.microsoft.com/office/drawing/2014/chart" uri="{C3380CC4-5D6E-409C-BE32-E72D297353CC}">
                <c16:uniqueId val="{0000000A-1598-4D3E-90AE-61A50265EE9B}"/>
              </c:ext>
            </c:extLst>
          </c:dPt>
          <c:dLbls>
            <c:dLbl>
              <c:idx val="0"/>
              <c:layout>
                <c:manualLayout>
                  <c:x val="-3.1037530122395827E-2"/>
                  <c:y val="-0.18664993782948963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видатки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пенсійні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виплати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248 905,3</a:t>
                    </a: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598-4D3E-90AE-61A50265EE9B}"/>
                </c:ext>
              </c:extLst>
            </c:dLbl>
            <c:dLbl>
              <c:idx val="1"/>
              <c:layout>
                <c:manualLayout>
                  <c:x val="5.4277106596649284E-2"/>
                  <c:y val="-6.3593774321985111E-2"/>
                </c:manualLayout>
              </c:layout>
              <c:tx>
                <c:rich>
                  <a:bodyPr/>
                  <a:lstStyle/>
                  <a:p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сплата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поштового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збору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та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розрахунково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касове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обслуговування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</a:p>
                  <a:p>
                    <a:r>
                      <a:rPr lang="ru-RU" sz="1050" baseline="0" dirty="0" smtClean="0">
                        <a:solidFill>
                          <a:srgbClr val="660033"/>
                        </a:solidFill>
                      </a:rPr>
                      <a:t> 1 247,1</a:t>
                    </a:r>
                    <a:endParaRPr lang="ru-RU" sz="1050" baseline="0" dirty="0">
                      <a:solidFill>
                        <a:srgbClr val="660033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598-4D3E-90AE-61A50265EE9B}"/>
                </c:ext>
              </c:extLst>
            </c:dLbl>
            <c:dLbl>
              <c:idx val="2"/>
              <c:layout>
                <c:manualLayout>
                  <c:x val="8.685939403818041E-2"/>
                  <c:y val="0.15240608314532145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видатки за рахунок коштів  фонду боротьби з гострою респіраторною хворобою COVID-19,  для завершення виплати одноразової м/д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застрахованим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особам</a:t>
                    </a:r>
                  </a:p>
                  <a:p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 191,8</a:t>
                    </a:r>
                    <a:endParaRPr lang="ru-RU" dirty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598-4D3E-90AE-61A50265EE9B}"/>
                </c:ext>
              </c:extLst>
            </c:dLbl>
            <c:dLbl>
              <c:idx val="3"/>
              <c:layout>
                <c:manualLayout>
                  <c:x val="-0.10789616655157315"/>
                  <c:y val="0.30482773236111033"/>
                </c:manualLayout>
              </c:layout>
              <c:tx>
                <c:rich>
                  <a:bodyPr/>
                  <a:lstStyle/>
                  <a:p>
                    <a:r>
                      <a:rPr lang="uk-UA" sz="750" dirty="0"/>
                      <a:t>видатки за рахунок коштів Державного бюджету України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</a:t>
                    </a:r>
                    <a:r>
                      <a:rPr lang="en-US" sz="750" dirty="0" smtClean="0"/>
                      <a:t>COVID-19</a:t>
                    </a:r>
                  </a:p>
                  <a:p>
                    <a:r>
                      <a:rPr lang="en-US" sz="1050" dirty="0" smtClean="0">
                        <a:solidFill>
                          <a:srgbClr val="660033"/>
                        </a:solidFill>
                      </a:rPr>
                      <a:t> 2 698,7</a:t>
                    </a:r>
                    <a:endParaRPr lang="en-US" sz="1050" dirty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598-4D3E-90AE-61A50265EE9B}"/>
                </c:ext>
              </c:extLst>
            </c:dLbl>
            <c:dLbl>
              <c:idx val="4"/>
              <c:layout>
                <c:manualLayout>
                  <c:x val="-0.27214409829493347"/>
                  <c:y val="0.14666989240657075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адміністративні видатки </a:t>
                    </a:r>
                    <a:endParaRPr lang="uk-UA" dirty="0" smtClean="0"/>
                  </a:p>
                  <a:p>
                    <a:r>
                      <a:rPr lang="uk-UA" dirty="0" smtClean="0"/>
                      <a:t> </a:t>
                    </a:r>
                    <a:r>
                      <a:rPr lang="uk-UA" sz="1050" dirty="0" smtClean="0">
                        <a:solidFill>
                          <a:srgbClr val="660033"/>
                        </a:solidFill>
                      </a:rPr>
                      <a:t>2 393,9</a:t>
                    </a:r>
                    <a:endParaRPr lang="uk-UA" sz="1050" dirty="0">
                      <a:solidFill>
                        <a:srgbClr val="660033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598-4D3E-90AE-61A50265EE9B}"/>
                </c:ext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598-4D3E-90AE-61A50265EE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 фонду боротьби з гострою респіраторною хворобою COVID-19,  для завершення виплати одноразової м/д застрахованим особам</c:v>
                </c:pt>
                <c:pt idx="3">
                  <c:v>видатки за рахунок коштів Державного бюджету України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COVID-19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Sheet1!$B$2:$F$2</c:f>
              <c:numCache>
                <c:formatCode>#,##0.0</c:formatCode>
                <c:ptCount val="5"/>
                <c:pt idx="0">
                  <c:v>248905.3</c:v>
                </c:pt>
                <c:pt idx="1">
                  <c:v>1247.1000000000001</c:v>
                </c:pt>
                <c:pt idx="2">
                  <c:v>191.8</c:v>
                </c:pt>
                <c:pt idx="3">
                  <c:v>2698.7</c:v>
                </c:pt>
                <c:pt idx="4">
                  <c:v>2393.9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598-4D3E-90AE-61A50265EE9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1598-4D3E-90AE-61A50265EE9B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E-1598-4D3E-90AE-61A50265EE9B}"/>
              </c:ext>
            </c:extLst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0-1598-4D3E-90AE-61A50265EE9B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2-1598-4D3E-90AE-61A50265EE9B}"/>
              </c:ext>
            </c:extLst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 фонду боротьби з гострою респіраторною хворобою COVID-19,  для завершення виплати одноразової м/д застрахованим особам</c:v>
                </c:pt>
                <c:pt idx="3">
                  <c:v>видатки за рахунок коштів Державного бюджету України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COVID-19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13-1598-4D3E-90AE-61A50265E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047247320301471E-2"/>
          <c:y val="0.192390600593568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D15-483E-80D3-24A5C46D2A1F}"/>
              </c:ext>
            </c:extLst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D15-483E-80D3-24A5C46D2A1F}"/>
              </c:ext>
            </c:extLst>
          </c:dPt>
          <c:dLbls>
            <c:dLbl>
              <c:idx val="0"/>
              <c:layout>
                <c:manualLayout>
                  <c:x val="6.9407783656232624E-2"/>
                  <c:y val="0.15942304860806361"/>
                </c:manualLayout>
              </c:layout>
              <c:tx>
                <c:rich>
                  <a:bodyPr/>
                  <a:lstStyle/>
                  <a:p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власні доходи</a:t>
                    </a:r>
                  </a:p>
                  <a:p>
                    <a:r>
                      <a:rPr lang="uk-UA" baseline="0" dirty="0" smtClean="0">
                        <a:solidFill>
                          <a:srgbClr val="660033"/>
                        </a:solidFill>
                      </a:rPr>
                      <a:t> 159 773,5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15-483E-80D3-24A5C46D2A1F}"/>
                </c:ext>
              </c:extLst>
            </c:dLbl>
            <c:dLbl>
              <c:idx val="1"/>
              <c:layout>
                <c:manualLayout>
                  <c:x val="-2.1356346224606488E-2"/>
                  <c:y val="-0.17961631154502111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кошти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Державного бюджету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України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фінансування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пенсійних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програм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та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інших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запланованих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виплат</a:t>
                    </a:r>
                    <a:endParaRPr lang="ru-RU" baseline="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 86 167,8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15-483E-80D3-24A5C46D2A1F}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15-483E-80D3-24A5C46D2A1F}"/>
                </c:ext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15-483E-80D3-24A5C46D2A1F}"/>
                </c:ext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15-483E-80D3-24A5C46D2A1F}"/>
                </c:ext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 та інших запланованих виплат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159773.5</c:v>
                </c:pt>
                <c:pt idx="1">
                  <c:v>86167.8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15-483E-80D3-24A5C46D2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0.16561894357417078"/>
          <c:w val="0.88049044634771234"/>
          <c:h val="0.6078796457458088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929-4BE3-A5F5-1669EA3C8B62}"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142 510,6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929-4BE3-A5F5-1669EA3C8B62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січень-червень 2020 року</c:v>
                </c:pt>
                <c:pt idx="1">
                  <c:v>січень-червень 2021 року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119401.5</c:v>
                </c:pt>
                <c:pt idx="1">
                  <c:v>130000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29-4BE3-A5F5-1669EA3C8B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4.0083930068376241E-3"/>
                  <c:y val="-2.54697310054980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929-4BE3-A5F5-1669EA3C8B62}"/>
                </c:ext>
              </c:extLst>
            </c:dLbl>
            <c:dLbl>
              <c:idx val="1"/>
              <c:layout>
                <c:manualLayout>
                  <c:x val="5.3445240091168321E-3"/>
                  <c:y val="3.92411817068332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929-4BE3-A5F5-1669EA3C8B62}"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січень-червень 2020 року</c:v>
                </c:pt>
                <c:pt idx="1">
                  <c:v>січень-червень 2021 року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10602.7</c:v>
                </c:pt>
                <c:pt idx="1">
                  <c:v>14378.3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29-4BE3-A5F5-1669EA3C8B6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050358041025746E-2"/>
                  <c:y val="-5.1620280673421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929-4BE3-A5F5-1669EA3C8B62}"/>
                </c:ext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929-4BE3-A5F5-1669EA3C8B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січень-червень 2020 року</c:v>
                </c:pt>
                <c:pt idx="1">
                  <c:v>січень-червень 2021 року</c:v>
                </c:pt>
              </c:strCache>
            </c:strRef>
          </c:cat>
          <c:val>
            <c:numRef>
              <c:f>Лист1!$D$2:$D$3</c:f>
              <c:numCache>
                <c:formatCode>_-* #\ ##0.0\ _₴_-;\-* #\ ##0.0\ _₴_-;_-* "-"??\ _₴_-;_-@_-</c:formatCode>
                <c:ptCount val="2"/>
                <c:pt idx="0">
                  <c:v>2542.8000000000002</c:v>
                </c:pt>
                <c:pt idx="1">
                  <c:v>2884.6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29-4BE3-A5F5-1669EA3C8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8243712"/>
        <c:axId val="38257792"/>
        <c:axId val="0"/>
      </c:bar3DChart>
      <c:catAx>
        <c:axId val="38243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38257792"/>
        <c:crosses val="autoZero"/>
        <c:auto val="1"/>
        <c:lblAlgn val="ctr"/>
        <c:lblOffset val="100"/>
        <c:noMultiLvlLbl val="0"/>
      </c:catAx>
      <c:valAx>
        <c:axId val="38257792"/>
        <c:scaling>
          <c:orientation val="minMax"/>
          <c:max val="150000"/>
          <c:min val="5000"/>
        </c:scaling>
        <c:delete val="1"/>
        <c:axPos val="l"/>
        <c:numFmt formatCode="_-* #\ ##0.0\ _₴_-;\-* #\ ##0.0\ _₴_-;_-* &quot;-&quot;??\ _₴_-;_-@_-" sourceLinked="1"/>
        <c:majorTickMark val="out"/>
        <c:minorTickMark val="none"/>
        <c:tickLblPos val="nextTo"/>
        <c:crossAx val="3824371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65,0%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/>
            <a:t>35,0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0.46165</cdr:x>
      <cdr:y>0.45089</cdr:y>
    </cdr:from>
    <cdr:to>
      <cdr:x>0.4667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 flipH="1">
          <a:off x="4392501" y="2520280"/>
          <a:ext cx="48044" cy="79210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100 546,1</a:t>
          </a: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(40,9%)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14 378,3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0.25918</cdr:x>
      <cdr:y>0.0122</cdr:y>
    </cdr:from>
    <cdr:to>
      <cdr:x>0.42479</cdr:x>
      <cdr:y>0.14634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463477" y="72008"/>
          <a:ext cx="1574133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132 547,0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0.63796</cdr:x>
      <cdr:y>0.0122</cdr:y>
    </cdr:from>
    <cdr:to>
      <cdr:x>0.79169</cdr:x>
      <cdr:y>0.14634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6063877" y="72008"/>
          <a:ext cx="1461212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159 773,5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0.35008</cdr:x>
      <cdr:y>0.13415</cdr:y>
    </cdr:from>
    <cdr:to>
      <cdr:x>0.68342</cdr:x>
      <cdr:y>0.20732</cdr:y>
    </cdr:to>
    <cdr:sp macro="" textlink="">
      <cdr:nvSpPr>
        <cdr:cNvPr id="8" name="Выгнутая вверх стрелка 7"/>
        <cdr:cNvSpPr/>
      </cdr:nvSpPr>
      <cdr:spPr>
        <a:xfrm xmlns:a="http://schemas.openxmlformats.org/drawingml/2006/main">
          <a:off x="3327573" y="792088"/>
          <a:ext cx="3168352" cy="432048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0.46825</cdr:x>
      <cdr:y>0.14634</cdr:y>
    </cdr:from>
    <cdr:to>
      <cdr:x>0.54742</cdr:x>
      <cdr:y>0.2317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450703" y="864096"/>
          <a:ext cx="752516" cy="504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chemeClr val="accent3">
                  <a:lumMod val="50000"/>
                </a:schemeClr>
              </a:solidFill>
            </a:rPr>
            <a:t>+341,8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chemeClr val="accent3">
                  <a:lumMod val="50000"/>
                </a:schemeClr>
              </a:solidFill>
            </a:rPr>
            <a:t>113,4%</a:t>
          </a:r>
          <a:endParaRPr lang="uk-UA" sz="90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0.39554</cdr:x>
      <cdr:y>0.32099</cdr:y>
    </cdr:from>
    <cdr:to>
      <cdr:x>0.58493</cdr:x>
      <cdr:y>0.35758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 flipV="1">
          <a:off x="3759659" y="1872208"/>
          <a:ext cx="1800162" cy="213417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accent2">
              <a:lumMod val="75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0.46825</cdr:x>
      <cdr:y>0.26395</cdr:y>
    </cdr:from>
    <cdr:to>
      <cdr:x>0.54742</cdr:x>
      <cdr:y>0.32926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450742" y="1539552"/>
          <a:ext cx="752516" cy="3809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660033"/>
              </a:solidFill>
            </a:rPr>
            <a:t>+3 775,6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rgbClr val="660033"/>
              </a:solidFill>
            </a:rPr>
            <a:t>135,6%</a:t>
          </a:r>
          <a:endParaRPr lang="uk-UA" sz="900" b="1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січень-червень 2021 року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 грн(оперативні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236553"/>
              </p:ext>
            </p:extLst>
          </p:nvPr>
        </p:nvGraphicFramePr>
        <p:xfrm>
          <a:off x="373988" y="1268413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255 436,8 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6177"/>
              </p:ext>
            </p:extLst>
          </p:nvPr>
        </p:nvGraphicFramePr>
        <p:xfrm>
          <a:off x="152415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доходів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245 941,3 млн грн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ДОХОДІВ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січень-червень 2021 року (оперативні дані) млн грн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власних</a:t>
            </a:r>
            <a:r>
              <a:rPr lang="ru-RU" sz="2000" b="1" smtClean="0">
                <a:solidFill>
                  <a:schemeClr val="accent2">
                    <a:lumMod val="50000"/>
                  </a:schemeClr>
                </a:solidFill>
              </a:rPr>
              <a:t> 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2021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млн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грн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221021312"/>
              </p:ext>
            </p:extLst>
          </p:nvPr>
        </p:nvGraphicFramePr>
        <p:xfrm>
          <a:off x="148243" y="1025352"/>
          <a:ext cx="9505056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4157181"/>
            <a:ext cx="1688633" cy="13053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6124" y="383671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b="1" dirty="0" smtClean="0">
                <a:solidFill>
                  <a:srgbClr val="003300"/>
                </a:solidFill>
                <a:latin typeface="+mn-lt"/>
              </a:rPr>
              <a:t>+23 109,1</a:t>
            </a:r>
          </a:p>
          <a:p>
            <a:r>
              <a:rPr lang="uk-UA" sz="900" b="1" dirty="0" smtClean="0">
                <a:solidFill>
                  <a:srgbClr val="003300"/>
                </a:solidFill>
                <a:latin typeface="+mn-lt"/>
              </a:rPr>
              <a:t>119,4%</a:t>
            </a:r>
            <a:endParaRPr lang="uk-UA" sz="9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23977</TotalTime>
  <Words>217</Words>
  <Application>Microsoft Office PowerPoint</Application>
  <PresentationFormat>Аркуш A4 (210x297 мм)</PresentationFormat>
  <Paragraphs>46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7" baseType="lpstr">
      <vt:lpstr>Arial</vt:lpstr>
      <vt:lpstr>Book Antiqua</vt:lpstr>
      <vt:lpstr>Times New Roman</vt:lpstr>
      <vt:lpstr>3_Оформление по умолчанию</vt:lpstr>
      <vt:lpstr>Презентація PowerPoint</vt:lpstr>
      <vt:lpstr>Презентація PowerPoint</vt:lpstr>
      <vt:lpstr> Динаміка власних доходів Пенсійного фонду України           за 2020 – 2021 роки, млн грн 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Рибчинська</cp:lastModifiedBy>
  <cp:revision>1059</cp:revision>
  <cp:lastPrinted>2021-07-01T12:44:05Z</cp:lastPrinted>
  <dcterms:created xsi:type="dcterms:W3CDTF">2007-07-25T13:50:34Z</dcterms:created>
  <dcterms:modified xsi:type="dcterms:W3CDTF">2021-07-01T13:42:02Z</dcterms:modified>
</cp:coreProperties>
</file>