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7" r:id="rId3"/>
    <p:sldId id="268" r:id="rId4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A94"/>
    <a:srgbClr val="D1EEFC"/>
    <a:srgbClr val="72EBB1"/>
    <a:srgbClr val="339966"/>
    <a:srgbClr val="134E84"/>
    <a:srgbClr val="339933"/>
    <a:srgbClr val="008000"/>
    <a:srgbClr val="00CC00"/>
    <a:srgbClr val="003300"/>
    <a:srgbClr val="D2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58504952492867"/>
          <c:y val="0.2838791091510855"/>
          <c:w val="0.40297499767925715"/>
          <c:h val="0.65214339020302237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72EBB1"/>
              </a:solidFill>
              <a:ln w="12653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598-4D3E-90AE-61A50265EE9B}"/>
              </c:ext>
            </c:extLst>
          </c:dPt>
          <c:dPt>
            <c:idx val="1"/>
            <c:bubble3D val="0"/>
            <c:spPr>
              <a:solidFill>
                <a:srgbClr val="002060"/>
              </a:solidFill>
              <a:ln w="12653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598-4D3E-90AE-61A50265EE9B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653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598-4D3E-90AE-61A50265EE9B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2653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598-4D3E-90AE-61A50265EE9B}"/>
              </c:ext>
            </c:extLst>
          </c:dPt>
          <c:dPt>
            <c:idx val="4"/>
            <c:bubble3D val="0"/>
            <c:explosion val="12"/>
            <c:spPr>
              <a:solidFill>
                <a:srgbClr val="D1EEFC"/>
              </a:solidFill>
              <a:ln w="12653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598-4D3E-90AE-61A50265EE9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A-1598-4D3E-90AE-61A50265EE9B}"/>
              </c:ext>
            </c:extLst>
          </c:dPt>
          <c:dLbls>
            <c:dLbl>
              <c:idx val="0"/>
              <c:layout>
                <c:manualLayout>
                  <c:x val="0.21473335360393286"/>
                  <c:y val="3.5811208080883679E-2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/>
                      <a:t>видатки</a:t>
                    </a:r>
                    <a:r>
                      <a:rPr lang="ru-RU" dirty="0"/>
                      <a:t> на </a:t>
                    </a:r>
                    <a:r>
                      <a:rPr lang="ru-RU" dirty="0" err="1"/>
                      <a:t>пенсійні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виплати</a:t>
                    </a:r>
                    <a:r>
                      <a:rPr lang="ru-RU" dirty="0"/>
                      <a:t> </a:t>
                    </a:r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rgbClr val="4FBA94"/>
                        </a:solidFill>
                      </a:rPr>
                      <a:t>291 024,7</a:t>
                    </a:r>
                  </a:p>
                </c:rich>
              </c:tx>
              <c:spPr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598-4D3E-90AE-61A50265EE9B}"/>
                </c:ext>
              </c:extLst>
            </c:dLbl>
            <c:dLbl>
              <c:idx val="1"/>
              <c:layout>
                <c:manualLayout>
                  <c:x val="-0.15406118867610932"/>
                  <c:y val="-6.4067097933073344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обслуговування</a:t>
                    </a:r>
                    <a:r>
                      <a:rPr lang="ru-RU" dirty="0"/>
                      <a:t>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rgbClr val="4FBA94"/>
                        </a:solidFill>
                      </a:rPr>
                      <a:t>1 489,1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598-4D3E-90AE-61A50265EE9B}"/>
                </c:ext>
              </c:extLst>
            </c:dLbl>
            <c:dLbl>
              <c:idx val="2"/>
              <c:layout>
                <c:manualLayout>
                  <c:x val="-1.7843315677164566E-4"/>
                  <c:y val="-0.23450074880303062"/>
                </c:manualLayout>
              </c:layout>
              <c:tx>
                <c:rich>
                  <a:bodyPr/>
                  <a:lstStyle/>
                  <a:p>
                    <a:r>
                      <a:rPr lang="ru-RU" sz="950" dirty="0"/>
                      <a:t>видатки за рахунок коштів ДБУ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</a:t>
                    </a:r>
                    <a:r>
                      <a:rPr lang="en-US" sz="950" dirty="0"/>
                      <a:t>COVID-19 </a:t>
                    </a:r>
                    <a:r>
                      <a:rPr lang="ru-RU" sz="950" dirty="0"/>
                      <a:t>в т.ч. за 2020 рік </a:t>
                    </a:r>
                    <a:r>
                      <a:rPr lang="ru-RU" sz="950" dirty="0" smtClean="0"/>
                      <a:t>191,8</a:t>
                    </a:r>
                  </a:p>
                  <a:p>
                    <a:r>
                      <a:rPr lang="ru-RU" sz="1050" dirty="0" smtClean="0"/>
                      <a:t> </a:t>
                    </a:r>
                    <a:r>
                      <a:rPr lang="ru-RU" sz="1050" dirty="0">
                        <a:solidFill>
                          <a:srgbClr val="4FBA94"/>
                        </a:solidFill>
                      </a:rPr>
                      <a:t>2 890,5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598-4D3E-90AE-61A50265EE9B}"/>
                </c:ext>
              </c:extLst>
            </c:dLbl>
            <c:dLbl>
              <c:idx val="3"/>
              <c:layout>
                <c:manualLayout>
                  <c:x val="0.19260808685748082"/>
                  <c:y val="-7.569351538734454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адміністративні </a:t>
                    </a:r>
                    <a:r>
                      <a:rPr lang="ru-RU" dirty="0"/>
                      <a:t>видатки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rgbClr val="4FBA94"/>
                        </a:solidFill>
                      </a:rPr>
                      <a:t>2 877,0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598-4D3E-90AE-61A50265EE9B}"/>
                </c:ext>
              </c:extLst>
            </c:dLbl>
            <c:dLbl>
              <c:idx val="4"/>
              <c:layout>
                <c:manualLayout>
                  <c:x val="4.9511699044965711E-2"/>
                  <c:y val="-8.9540254369936761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598-4D3E-90AE-61A50265EE9B}"/>
                </c:ext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598-4D3E-90AE-61A50265EE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tx1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ДБУ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 в т.ч. за 2020 рік 191,8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291024.7</c:v>
                </c:pt>
                <c:pt idx="1">
                  <c:v>1489.1</c:v>
                </c:pt>
                <c:pt idx="2">
                  <c:v>2890.5</c:v>
                </c:pt>
                <c:pt idx="3">
                  <c:v>2877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598-4D3E-90AE-61A50265E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85055392224919"/>
          <c:y val="9.0146910675153638E-2"/>
          <c:w val="0.91190550535939707"/>
          <c:h val="0.65076203304465974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4FBA94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spPr>
              <a:solidFill>
                <a:srgbClr val="D1EEFC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-0.10811597069528543"/>
                  <c:y val="0.1117093266461368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власні доходи</a:t>
                    </a: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4FBA94"/>
                        </a:solidFill>
                        <a:latin typeface="Arial Narrow" panose="020B0606020202030204" pitchFamily="34" charset="0"/>
                      </a:rPr>
                      <a:t>187 708,5</a:t>
                    </a:r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0.12680257658004393"/>
                  <c:y val="-0.16598381955589919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кошти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програм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інших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запланованих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rPr>
                      <a:t>виплат</a:t>
                    </a:r>
                    <a:endParaRPr lang="ru-RU" baseline="0" dirty="0" smtClean="0">
                      <a:solidFill>
                        <a:schemeClr val="tx1"/>
                      </a:solidFill>
                      <a:latin typeface="Arial Narrow" panose="020B0606020202030204" pitchFamily="34" charset="0"/>
                    </a:endParaRPr>
                  </a:p>
                  <a:p>
                    <a:r>
                      <a:rPr lang="ru-RU" baseline="0" dirty="0" smtClean="0">
                        <a:solidFill>
                          <a:srgbClr val="4FBA94"/>
                        </a:solidFill>
                        <a:latin typeface="Arial Narrow" panose="020B0606020202030204" pitchFamily="34" charset="0"/>
                      </a:rPr>
                      <a:t> 100 282,5</a:t>
                    </a:r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Arial Narrow" panose="020B0606020202030204" pitchFamily="34" charset="0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187708.5</c:v>
                </c:pt>
                <c:pt idx="1">
                  <c:v>100282.5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  <c:holeSize val="50"/>
      </c:doughnutChart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48182849433892E-2"/>
          <c:y val="0.16561886936420686"/>
          <c:w val="0.88049044634771234"/>
          <c:h val="0.607879645745808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сума єдиного внеску, розподілена на загальнообов'язкове державне пенсійне страхування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7C9-4E6D-85BE-7F3254E6A9BA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7C9-4E6D-85BE-7F3254E6A9BA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січень-липень 2020 року</c:v>
                </c:pt>
                <c:pt idx="1">
                  <c:v>січень-липень 2021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140505</c:v>
                </c:pt>
                <c:pt idx="1">
                  <c:v>167797.7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solidFill>
              <a:srgbClr val="D1EEFC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7C9-4E6D-85BE-7F3254E6A9BA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7C9-4E6D-85BE-7F3254E6A9BA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січень-липень 2020 року</c:v>
                </c:pt>
                <c:pt idx="1">
                  <c:v>січень-липень 2021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12399.7</c:v>
                </c:pt>
                <c:pt idx="1">
                  <c:v>16540.2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1892321869553583E-4"/>
                  <c:y val="-2.009464164530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7C9-4E6D-85BE-7F3254E6A9BA}"/>
                </c:ext>
              </c:extLst>
            </c:dLbl>
            <c:dLbl>
              <c:idx val="1"/>
              <c:layout>
                <c:manualLayout>
                  <c:x val="1.2056474446417647E-2"/>
                  <c:y val="-1.986321223261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7C9-4E6D-85BE-7F3254E6A9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січень-липень 2020 року</c:v>
                </c:pt>
                <c:pt idx="1">
                  <c:v>січень-липень 2021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3059.2</c:v>
                </c:pt>
                <c:pt idx="1">
                  <c:v>3370.6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43840"/>
        <c:axId val="176245376"/>
      </c:barChart>
      <c:catAx>
        <c:axId val="17624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ru-RU"/>
          </a:p>
        </c:txPr>
        <c:crossAx val="176245376"/>
        <c:crosses val="autoZero"/>
        <c:auto val="1"/>
        <c:lblAlgn val="ctr"/>
        <c:lblOffset val="100"/>
        <c:noMultiLvlLbl val="0"/>
      </c:catAx>
      <c:valAx>
        <c:axId val="176245376"/>
        <c:scaling>
          <c:orientation val="minMax"/>
          <c:max val="19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7624384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6.7476719758410644E-3"/>
          <c:y val="0.85318179416379214"/>
          <c:w val="0.78310236589777837"/>
          <c:h val="0.14681828475670697"/>
        </c:manualLayout>
      </c:layout>
      <c:overlay val="0"/>
      <c:txPr>
        <a:bodyPr/>
        <a:lstStyle/>
        <a:p>
          <a:pPr>
            <a:defRPr sz="1200" b="1"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0.34819</cdr:x>
      <cdr:y>0.44344</cdr:y>
    </cdr:from>
    <cdr:to>
      <cdr:x>0.43901</cdr:x>
      <cdr:y>0.55938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998" y="2478632"/>
          <a:ext cx="864132" cy="64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65,2%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34,8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0.45888</cdr:x>
      <cdr:y>0.55968</cdr:y>
    </cdr:from>
    <cdr:to>
      <cdr:x>0.49819</cdr:x>
      <cdr:y>0.7084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4366113" y="3128376"/>
          <a:ext cx="374072" cy="8312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0.55331</cdr:x>
      <cdr:y>0.68971</cdr:y>
    </cdr:from>
    <cdr:to>
      <cdr:x>0.70467</cdr:x>
      <cdr:y>0.77988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4789131">
          <a:off x="5732726" y="3387129"/>
          <a:ext cx="504013" cy="14401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0.56464</cdr:x>
      <cdr:y>0.76849</cdr:y>
    </cdr:from>
    <cdr:to>
      <cdr:x>0.70843</cdr:x>
      <cdr:y>0.94885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372458" y="4295532"/>
          <a:ext cx="1368131" cy="100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>
              <a:solidFill>
                <a:schemeClr val="tx1"/>
              </a:solidFill>
              <a:latin typeface="Arial Narrow" panose="020B0606020202030204" pitchFamily="34" charset="0"/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116 822,7</a:t>
          </a:r>
        </a:p>
        <a:p xmlns:a="http://schemas.openxmlformats.org/drawingml/2006/main">
          <a:pPr algn="ctr"/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(40,6%)</a:t>
          </a:r>
          <a:endParaRPr lang="uk-UA" sz="11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16 540,2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0.86795</cdr:x>
      <cdr:y>0.38683</cdr:y>
    </cdr:from>
    <cdr:to>
      <cdr:x>1</cdr:x>
      <cdr:y>0.55191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9460120" y="2025827"/>
          <a:ext cx="1439252" cy="864524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</a:rPr>
            <a:t>187 708,5</a:t>
          </a:r>
          <a:endParaRPr lang="uk-UA" sz="1600" b="1" dirty="0">
            <a:solidFill>
              <a:srgbClr val="4FBA94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0.47893</cdr:x>
      <cdr:y>0.28325</cdr:y>
    </cdr:from>
    <cdr:to>
      <cdr:x>0.5581</cdr:x>
      <cdr:y>0.36861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20008" y="1483361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+4 140,5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133,4%</a:t>
          </a:r>
          <a:endParaRPr lang="uk-UA" sz="9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0.3807</cdr:x>
      <cdr:y>0.61464</cdr:y>
    </cdr:from>
    <cdr:to>
      <cdr:x>0.64518</cdr:x>
      <cdr:y>0.6746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4149437" y="3218886"/>
          <a:ext cx="2882638" cy="314023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4FBA94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0.4652</cdr:x>
      <cdr:y>0.57226</cdr:y>
    </cdr:from>
    <cdr:to>
      <cdr:x>0.54437</cdr:x>
      <cdr:y>0.6619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070380" y="2996945"/>
          <a:ext cx="862903" cy="469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</a:rPr>
            <a:t>+27 292,7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</a:rPr>
            <a:t>119,4%</a:t>
          </a:r>
          <a:endParaRPr lang="uk-UA" sz="900" b="1" dirty="0">
            <a:solidFill>
              <a:srgbClr val="4FBA94"/>
            </a:solidFill>
          </a:endParaRPr>
        </a:p>
      </cdr:txBody>
    </cdr:sp>
  </cdr:relSizeAnchor>
  <cdr:relSizeAnchor xmlns:cdr="http://schemas.openxmlformats.org/drawingml/2006/chartDrawing">
    <cdr:from>
      <cdr:x>0.37994</cdr:x>
      <cdr:y>0.23562</cdr:y>
    </cdr:from>
    <cdr:to>
      <cdr:x>0.64764</cdr:x>
      <cdr:y>0.32698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4141123" y="1233958"/>
          <a:ext cx="2917769" cy="47846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D1EEFC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0.38147</cdr:x>
      <cdr:y>0.1753</cdr:y>
    </cdr:from>
    <cdr:to>
      <cdr:x>0.64917</cdr:x>
      <cdr:y>0.28007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4157750" y="918075"/>
          <a:ext cx="2917767" cy="548639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0.8226</cdr:x>
      <cdr:y>0.17554</cdr:y>
    </cdr:from>
    <cdr:to>
      <cdr:x>0.8734</cdr:x>
      <cdr:y>0.77054</cdr:y>
    </cdr:to>
    <cdr:sp macro="" textlink="">
      <cdr:nvSpPr>
        <cdr:cNvPr id="18" name="Левая фигурная скобка 17"/>
        <cdr:cNvSpPr/>
      </cdr:nvSpPr>
      <cdr:spPr>
        <a:xfrm xmlns:a="http://schemas.openxmlformats.org/drawingml/2006/main" rot="10800000">
          <a:off x="8965779" y="919323"/>
          <a:ext cx="553679" cy="3116023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0.15215</cdr:x>
      <cdr:y>0.27848</cdr:y>
    </cdr:from>
    <cdr:to>
      <cdr:x>0.20758</cdr:x>
      <cdr:y>0.76825</cdr:y>
    </cdr:to>
    <cdr:sp macro="" textlink="">
      <cdr:nvSpPr>
        <cdr:cNvPr id="19" name="Левая фигурная скобка 18"/>
        <cdr:cNvSpPr/>
      </cdr:nvSpPr>
      <cdr:spPr>
        <a:xfrm xmlns:a="http://schemas.openxmlformats.org/drawingml/2006/main">
          <a:off x="1658344" y="1458402"/>
          <a:ext cx="604104" cy="25649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0.00839</cdr:x>
      <cdr:y>0.42305</cdr:y>
    </cdr:from>
    <cdr:to>
      <cdr:x>0.20798</cdr:x>
      <cdr:y>0.58813</cdr:y>
    </cdr:to>
    <cdr:sp macro="" textlink="">
      <cdr:nvSpPr>
        <cdr:cNvPr id="20" name="Скругленная прямоугольная выноска 19"/>
        <cdr:cNvSpPr/>
      </cdr:nvSpPr>
      <cdr:spPr>
        <a:xfrm xmlns:a="http://schemas.openxmlformats.org/drawingml/2006/main">
          <a:off x="91440" y="2215505"/>
          <a:ext cx="2175398" cy="864524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</a:rPr>
            <a:t>155 963,9</a:t>
          </a:r>
          <a:endParaRPr lang="uk-UA" sz="1600" b="1" dirty="0">
            <a:solidFill>
              <a:srgbClr val="4FBA94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0.4713</cdr:x>
      <cdr:y>0.14832</cdr:y>
    </cdr:from>
    <cdr:to>
      <cdr:x>0.55047</cdr:x>
      <cdr:y>0.23368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136881" y="776779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</a:rPr>
            <a:t>+311,4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</a:rPr>
            <a:t>110,2%</a:t>
          </a:r>
          <a:endParaRPr lang="uk-UA" sz="900" b="1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12.08.2021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720274"/>
              </p:ext>
            </p:extLst>
          </p:nvPr>
        </p:nvGraphicFramePr>
        <p:xfrm>
          <a:off x="1536518" y="831273"/>
          <a:ext cx="9494471" cy="595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8575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ВИДАТКИ ПЕНСІЙНОГО ФОНДУ УКРАЇНИ</a:t>
            </a:r>
            <a:b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за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січень - липень 2021 року, </a:t>
            </a:r>
            <a:r>
              <a:rPr lang="uk-UA" sz="18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млн грн (оперативні дані)</a:t>
            </a:r>
            <a:endParaRPr lang="uk-UA" sz="1800" b="1" dirty="0">
              <a:solidFill>
                <a:srgbClr val="4FBA94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577" y="2074186"/>
            <a:ext cx="931024" cy="835267"/>
          </a:xfrm>
          <a:prstGeom prst="rect">
            <a:avLst/>
          </a:prstGeom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79466" y="2050335"/>
            <a:ext cx="1864459" cy="11106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видатків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298 281,3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2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1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СТРУКТУРА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ДОХОДІВ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ПЕНСІЙНОГО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ФОНДУ УКРАЇНИ</a:t>
            </a:r>
            <a:endParaRPr lang="en-US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               </a:t>
            </a:r>
            <a:r>
              <a:rPr lang="uk-UA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за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січень - липень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2021 року (оперативні дані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),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млн грн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565692"/>
              </p:ext>
            </p:extLst>
          </p:nvPr>
        </p:nvGraphicFramePr>
        <p:xfrm>
          <a:off x="1197031" y="1084973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05" y="1833120"/>
            <a:ext cx="922713" cy="760452"/>
          </a:xfrm>
          <a:prstGeom prst="rect">
            <a:avLst/>
          </a:prstGeom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13884" y="1744763"/>
            <a:ext cx="2520280" cy="10119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доходів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287 991,0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8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947582" y="80422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Динаміка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власних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доходів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Пенсійного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фонду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України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      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2020 – 2021 роки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>млн </a:t>
            </a:r>
            <a:r>
              <a:rPr lang="ru-RU" sz="2200" i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грн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486185"/>
              </p:ext>
            </p:extLst>
          </p:nvPr>
        </p:nvGraphicFramePr>
        <p:xfrm>
          <a:off x="198119" y="1392864"/>
          <a:ext cx="10899372" cy="523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676" y="3219829"/>
            <a:ext cx="630206" cy="5276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6140" y="3078285"/>
            <a:ext cx="630206" cy="527696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182</Words>
  <Application>Microsoft Office PowerPoint</Application>
  <PresentationFormat>Широкий екран</PresentationFormat>
  <Paragraphs>48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Peremetna Ludmila</cp:lastModifiedBy>
  <cp:revision>67</cp:revision>
  <cp:lastPrinted>2021-08-02T12:11:22Z</cp:lastPrinted>
  <dcterms:created xsi:type="dcterms:W3CDTF">2021-02-11T10:45:09Z</dcterms:created>
  <dcterms:modified xsi:type="dcterms:W3CDTF">2021-08-12T09:37:12Z</dcterms:modified>
</cp:coreProperties>
</file>