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" r:id="rId2"/>
    <p:sldId id="503" r:id="rId3"/>
    <p:sldId id="504" r:id="rId4"/>
    <p:sldId id="505" r:id="rId5"/>
    <p:sldId id="506" r:id="rId6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502"/>
            <p14:sldId id="503"/>
            <p14:sldId id="504"/>
            <p14:sldId id="505"/>
            <p14:sldId id="5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BA94"/>
    <a:srgbClr val="D2D3D4"/>
    <a:srgbClr val="D1EEFC"/>
    <a:srgbClr val="134E84"/>
    <a:srgbClr val="72EBB1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246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10242.700000000001</c:v>
                </c:pt>
                <c:pt idx="1">
                  <c:v>10288.299999999999</c:v>
                </c:pt>
                <c:pt idx="2">
                  <c:v>10445.6</c:v>
                </c:pt>
                <c:pt idx="3">
                  <c:v>10600.2</c:v>
                </c:pt>
                <c:pt idx="4">
                  <c:v>10345.200000000001</c:v>
                </c:pt>
                <c:pt idx="5">
                  <c:v>10316.4</c:v>
                </c:pt>
                <c:pt idx="6">
                  <c:v>10485</c:v>
                </c:pt>
                <c:pt idx="7">
                  <c:v>10320.9</c:v>
                </c:pt>
                <c:pt idx="8">
                  <c:v>10312.9</c:v>
                </c:pt>
                <c:pt idx="9">
                  <c:v>10325.700000000001</c:v>
                </c:pt>
                <c:pt idx="10">
                  <c:v>10309</c:v>
                </c:pt>
                <c:pt idx="11">
                  <c:v>10263.1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3.2367301644869832E-2"/>
                  <c:y val="-3.7720853411342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76530480254E-2"/>
                  <c:y val="-4.325027009954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9437388558014201E-2"/>
                  <c:y val="-3.2922211518955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січень-червень 2020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1800.7</c:v>
                </c:pt>
                <c:pt idx="1">
                  <c:v>1949.5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січень-червень 2021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2271.1</c:v>
                </c:pt>
                <c:pt idx="1">
                  <c:v>1806.4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7928320"/>
        <c:axId val="97930624"/>
      </c:barChart>
      <c:catAx>
        <c:axId val="9792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UA"/>
          </a:p>
        </c:txPr>
        <c:crossAx val="97930624"/>
        <c:crosses val="autoZero"/>
        <c:auto val="1"/>
        <c:lblAlgn val="ctr"/>
        <c:lblOffset val="100"/>
        <c:noMultiLvlLbl val="0"/>
      </c:catAx>
      <c:valAx>
        <c:axId val="979306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9792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3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5C-4338-AA5A-B42B7B159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квітень 2021</c:v>
                </c:pt>
                <c:pt idx="3">
                  <c:v>травень 2021</c:v>
                </c:pt>
                <c:pt idx="4">
                  <c:v>червень 2021</c:v>
                </c:pt>
              </c:strCache>
            </c:strRef>
          </c:cat>
          <c:val>
            <c:numRef>
              <c:f>Лист1!$B$2:$B$6</c:f>
              <c:numCache>
                <c:formatCode>_-* #\ ##0.0\ _₴_-;\-* #\ ##0.0\ _₴_-;_-* "-"??\ _₴_-;_-@_-</c:formatCode>
                <c:ptCount val="5"/>
                <c:pt idx="0">
                  <c:v>1127.5</c:v>
                </c:pt>
                <c:pt idx="1">
                  <c:v>1640.4</c:v>
                </c:pt>
                <c:pt idx="2">
                  <c:v>1433.4</c:v>
                </c:pt>
                <c:pt idx="3">
                  <c:v>1229.4000000000001</c:v>
                </c:pt>
                <c:pt idx="4">
                  <c:v>1236.3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5000,0/6000,0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3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5C-4338-AA5A-B42B7B159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квітень 2021</c:v>
                </c:pt>
                <c:pt idx="3">
                  <c:v>травень 2021</c:v>
                </c:pt>
                <c:pt idx="4">
                  <c:v>червень 2021</c:v>
                </c:pt>
              </c:strCache>
            </c:strRef>
          </c:cat>
          <c:val>
            <c:numRef>
              <c:f>Лист1!$C$2:$C$6</c:f>
              <c:numCache>
                <c:formatCode>_-* #\ ##0.0\ _₴_-;\-* #\ ##0.0\ _₴_-;_-* "-"??\ _₴_-;_-@_-</c:formatCode>
                <c:ptCount val="5"/>
                <c:pt idx="0">
                  <c:v>658.2</c:v>
                </c:pt>
                <c:pt idx="1">
                  <c:v>779.3</c:v>
                </c:pt>
                <c:pt idx="2">
                  <c:v>746.3</c:v>
                </c:pt>
                <c:pt idx="3">
                  <c:v>769.1</c:v>
                </c:pt>
                <c:pt idx="4">
                  <c:v>564.79999999999995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5000,01/6000,01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3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5C-4338-AA5A-B42B7B1593E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квітень 2021</c:v>
                </c:pt>
                <c:pt idx="3">
                  <c:v>травень 2021</c:v>
                </c:pt>
                <c:pt idx="4">
                  <c:v>червень 2021</c:v>
                </c:pt>
              </c:strCache>
            </c:strRef>
          </c:cat>
          <c:val>
            <c:numRef>
              <c:f>Лист1!$D$2:$D$6</c:f>
              <c:numCache>
                <c:formatCode>_-* #\ ##0.0\ _₴_-;\-* #\ ##0.0\ _₴_-;_-* "-"??\ _₴_-;_-@_-</c:formatCode>
                <c:ptCount val="5"/>
                <c:pt idx="0">
                  <c:v>5504.7</c:v>
                </c:pt>
                <c:pt idx="1">
                  <c:v>5706.6</c:v>
                </c:pt>
                <c:pt idx="2">
                  <c:v>5969.3</c:v>
                </c:pt>
                <c:pt idx="3">
                  <c:v>6043</c:v>
                </c:pt>
                <c:pt idx="4">
                  <c:v>6042.8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3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C-4338-AA5A-B42B7B1593E1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квітень 2021</c:v>
                </c:pt>
                <c:pt idx="3">
                  <c:v>травень 2021</c:v>
                </c:pt>
                <c:pt idx="4">
                  <c:v>червень 2021</c:v>
                </c:pt>
              </c:strCache>
            </c:strRef>
          </c:cat>
          <c:val>
            <c:numRef>
              <c:f>Лист1!$E$2:$E$6</c:f>
              <c:numCache>
                <c:formatCode>_-* #\ ##0.0\ _₴_-;\-* #\ ##0.0\ _₴_-;_-* "-"??\ _₴_-;_-@_-</c:formatCode>
                <c:ptCount val="5"/>
                <c:pt idx="0">
                  <c:v>2657.7</c:v>
                </c:pt>
                <c:pt idx="1">
                  <c:v>1350.3</c:v>
                </c:pt>
                <c:pt idx="2">
                  <c:v>1624.6</c:v>
                </c:pt>
                <c:pt idx="3">
                  <c:v>1691.1</c:v>
                </c:pt>
                <c:pt idx="4">
                  <c:v>1901.4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8480512"/>
        <c:axId val="98482048"/>
      </c:barChart>
      <c:catAx>
        <c:axId val="9848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UA"/>
          </a:p>
        </c:txPr>
        <c:crossAx val="98482048"/>
        <c:crosses val="autoZero"/>
        <c:auto val="1"/>
        <c:lblAlgn val="ctr"/>
        <c:lblOffset val="100"/>
        <c:noMultiLvlLbl val="0"/>
      </c:catAx>
      <c:valAx>
        <c:axId val="984820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84805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2.7854587045956369E-17"/>
                  <c:y val="0.16839397045844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1.9231252370259053E-3"/>
                  <c:y val="0.15602878572157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3.8461308395114605E-3"/>
                  <c:y val="0.208796138961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5.769256076537394E-3"/>
                  <c:y val="0.17489746379063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1709839463670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1.4699495979680712E-3"/>
                  <c:y val="0.1658549430599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2.1644281050247705E-3"/>
                  <c:y val="0.14162398095981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-1.5440033784795324E-3"/>
                  <c:y val="0.144536817390275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44715323685085E-5"/>
                  <c:y val="0.33059816350216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-3.3046649096340501E-3"/>
                  <c:y val="0.30809795774856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505696398639E-3"/>
                  <c:y val="0.30154258278339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-2.460045054367917E-3"/>
                  <c:y val="0.38806976250715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1.8446449785197298E-3"/>
                  <c:y val="0.37803141302240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3.0387173263115835E-3"/>
                  <c:y val="0.402922466258742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dLbl>
              <c:idx val="15"/>
              <c:layout>
                <c:manualLayout>
                  <c:x val="3.0385976917711773E-3"/>
                  <c:y val="0.45796757248638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75066606530371E-2"/>
                      <c:h val="7.26090918642694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B0B-4EA0-B2E0-6C911275E343}"/>
                </c:ext>
              </c:extLst>
            </c:dLbl>
            <c:dLbl>
              <c:idx val="16"/>
              <c:layout>
                <c:manualLayout>
                  <c:x val="1.682061638107908E-3"/>
                  <c:y val="0.457833576038598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B0B-4EA0-B2E0-6C911275E343}"/>
                </c:ext>
              </c:extLst>
            </c:dLbl>
            <c:dLbl>
              <c:idx val="17"/>
              <c:layout>
                <c:manualLayout>
                  <c:x val="1.1939527132515592E-3"/>
                  <c:y val="0.41300635214079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B0B-4EA0-B2E0-6C911275E343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B0B-4EA0-B2E0-6C911275E343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B0B-4EA0-B2E0-6C911275E343}"/>
                </c:ext>
              </c:extLst>
            </c:dLbl>
            <c:dLbl>
              <c:idx val="20"/>
              <c:layout>
                <c:manualLayout>
                  <c:x val="0"/>
                  <c:y val="0.25640350921393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B0B-4EA0-B2E0-6C911275E343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3B0B-4EA0-B2E0-6C911275E343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B0B-4EA0-B2E0-6C911275E343}"/>
                </c:ext>
              </c:extLst>
            </c:dLbl>
            <c:dLbl>
              <c:idx val="23"/>
              <c:layout>
                <c:manualLayout>
                  <c:x val="1.0367529271581174E-3"/>
                  <c:y val="0.29465669568865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</c:strCache>
            </c:strRef>
          </c:cat>
          <c:val>
            <c:numRef>
              <c:f>Лист1!$B$2:$B$19</c:f>
              <c:numCache>
                <c:formatCode>0.0</c:formatCode>
                <c:ptCount val="18"/>
                <c:pt idx="0">
                  <c:v>36.6</c:v>
                </c:pt>
                <c:pt idx="1">
                  <c:v>34.200000000000003</c:v>
                </c:pt>
                <c:pt idx="2">
                  <c:v>46.2</c:v>
                </c:pt>
                <c:pt idx="3">
                  <c:v>37.9</c:v>
                </c:pt>
                <c:pt idx="4">
                  <c:v>39.299999999999997</c:v>
                </c:pt>
                <c:pt idx="5">
                  <c:v>36.200000000000003</c:v>
                </c:pt>
                <c:pt idx="6">
                  <c:v>34.299999999999997</c:v>
                </c:pt>
                <c:pt idx="7">
                  <c:v>34.5</c:v>
                </c:pt>
                <c:pt idx="8">
                  <c:v>52.8</c:v>
                </c:pt>
                <c:pt idx="9">
                  <c:v>50.8</c:v>
                </c:pt>
                <c:pt idx="10">
                  <c:v>50.3</c:v>
                </c:pt>
                <c:pt idx="11">
                  <c:v>49.7</c:v>
                </c:pt>
                <c:pt idx="12">
                  <c:v>56.6</c:v>
                </c:pt>
                <c:pt idx="13">
                  <c:v>53.7</c:v>
                </c:pt>
                <c:pt idx="14">
                  <c:v>53.4</c:v>
                </c:pt>
                <c:pt idx="15">
                  <c:v>51.4</c:v>
                </c:pt>
                <c:pt idx="16">
                  <c:v>50.4</c:v>
                </c:pt>
                <c:pt idx="17">
                  <c:v>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75552"/>
        <c:axId val="100381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4"/>
              <c:layout>
                <c:manualLayout>
                  <c:x val="-3.0387173263115835E-2"/>
                  <c:y val="2.133118939016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3B0B-4EA0-B2E0-6C911275E343}"/>
                </c:ext>
              </c:extLst>
            </c:dLbl>
            <c:dLbl>
              <c:idx val="15"/>
              <c:layout>
                <c:manualLayout>
                  <c:x val="-3.0672980180145692E-2"/>
                  <c:y val="-3.1318590364834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3B0B-4EA0-B2E0-6C911275E343}"/>
                </c:ext>
              </c:extLst>
            </c:dLbl>
            <c:dLbl>
              <c:idx val="16"/>
              <c:layout>
                <c:manualLayout>
                  <c:x val="-3.1950916340762241E-2"/>
                  <c:y val="-3.2473236635673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3B0B-4EA0-B2E0-6C911275E343}"/>
                </c:ext>
              </c:extLst>
            </c:dLbl>
            <c:dLbl>
              <c:idx val="17"/>
              <c:layout>
                <c:manualLayout>
                  <c:x val="-2.5873481688139074E-2"/>
                  <c:y val="-4.470871729007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3B0B-4EA0-B2E0-6C911275E343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3B0B-4EA0-B2E0-6C911275E343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3B0B-4EA0-B2E0-6C911275E343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3B0B-4EA0-B2E0-6C911275E343}"/>
                </c:ext>
              </c:extLst>
            </c:dLbl>
            <c:dLbl>
              <c:idx val="21"/>
              <c:layout>
                <c:manualLayout>
                  <c:x val="-3.405145960121022E-2"/>
                  <c:y val="-4.790970207065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3B0B-4EA0-B2E0-6C911275E343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3B0B-4EA0-B2E0-6C911275E343}"/>
                </c:ext>
              </c:extLst>
            </c:dLbl>
            <c:dLbl>
              <c:idx val="23"/>
              <c:layout>
                <c:manualLayout>
                  <c:x val="-2.2307774211339313E-2"/>
                  <c:y val="-4.1376348805817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129.30000000000001</c:v>
                </c:pt>
                <c:pt idx="1">
                  <c:v>93.442622950819683</c:v>
                </c:pt>
                <c:pt idx="2">
                  <c:v>135.08771929824562</c:v>
                </c:pt>
                <c:pt idx="3">
                  <c:v>82.034632034632025</c:v>
                </c:pt>
                <c:pt idx="4">
                  <c:v>103.69393139841688</c:v>
                </c:pt>
                <c:pt idx="5">
                  <c:v>92.111959287531818</c:v>
                </c:pt>
                <c:pt idx="6">
                  <c:v>94.751381215469593</c:v>
                </c:pt>
                <c:pt idx="7">
                  <c:v>100.58309037900874</c:v>
                </c:pt>
                <c:pt idx="8">
                  <c:v>153.04347826086953</c:v>
                </c:pt>
                <c:pt idx="9">
                  <c:v>96.212121212121218</c:v>
                </c:pt>
                <c:pt idx="10">
                  <c:v>99.015748031496059</c:v>
                </c:pt>
                <c:pt idx="11">
                  <c:v>98.807157057654081</c:v>
                </c:pt>
                <c:pt idx="12">
                  <c:v>113.88329979879275</c:v>
                </c:pt>
                <c:pt idx="13">
                  <c:v>94.876325088339229</c:v>
                </c:pt>
                <c:pt idx="14">
                  <c:v>99.441340782122893</c:v>
                </c:pt>
                <c:pt idx="15">
                  <c:v>96.254681647940075</c:v>
                </c:pt>
                <c:pt idx="16">
                  <c:v>98.054474708171199</c:v>
                </c:pt>
                <c:pt idx="17">
                  <c:v>86.904761904761912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827152"/>
        <c:axId val="539826832"/>
      </c:lineChart>
      <c:catAx>
        <c:axId val="1003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381440"/>
        <c:crosses val="autoZero"/>
        <c:auto val="1"/>
        <c:lblAlgn val="ctr"/>
        <c:lblOffset val="100"/>
        <c:noMultiLvlLbl val="1"/>
      </c:catAx>
      <c:valAx>
        <c:axId val="10038144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00375552"/>
        <c:crosses val="autoZero"/>
        <c:crossBetween val="between"/>
      </c:valAx>
      <c:valAx>
        <c:axId val="53982683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539827152"/>
        <c:crosses val="max"/>
        <c:crossBetween val="between"/>
      </c:valAx>
      <c:catAx>
        <c:axId val="539827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82683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червень 2020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червень 2021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червень 2020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 </a:t>
          </a:r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червень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0.1095</cdr:x>
      <cdr:y>0.08144</cdr:y>
    </cdr:from>
    <cdr:to>
      <cdr:x>0.21765</cdr:x>
      <cdr:y>0.14234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0790FF22-4E3A-42F6-8CA8-9543E01F7AED}"/>
            </a:ext>
          </a:extLst>
        </cdr:cNvPr>
        <cdr:cNvSpPr txBox="1"/>
      </cdr:nvSpPr>
      <cdr:spPr>
        <a:xfrm xmlns:a="http://schemas.openxmlformats.org/drawingml/2006/main">
          <a:off x="925822" y="474129"/>
          <a:ext cx="914395" cy="354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Arial Narrow" panose="020B0606020202030204" pitchFamily="34" charset="0"/>
            </a:rPr>
            <a:t> </a:t>
          </a:r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9 948,1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0.26393</cdr:x>
      <cdr:y>0.08</cdr:y>
    </cdr:from>
    <cdr:to>
      <cdr:x>0.38643</cdr:x>
      <cdr:y>0.13289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231458" y="465740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9 476,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6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0.41649</cdr:x>
      <cdr:y>0.0814</cdr:y>
    </cdr:from>
    <cdr:to>
      <cdr:x>0.5</cdr:x>
      <cdr:y>0.18878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3521373" y="473877"/>
          <a:ext cx="706067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773,</a:t>
          </a:r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7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0.57146</cdr:x>
      <cdr:y>0.07568</cdr:y>
    </cdr:from>
    <cdr:to>
      <cdr:x>0.68072</cdr:x>
      <cdr:y>0.14139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4831606" y="440572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732,6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0.71972</cdr:x>
      <cdr:y>0.07689</cdr:y>
    </cdr:from>
    <cdr:to>
      <cdr:x>0.80109</cdr:x>
      <cdr:y>0.12444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6085186" y="447662"/>
          <a:ext cx="687897" cy="276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9 745,</a:t>
          </a:r>
          <a:r>
            <a:rPr lang="en-US" sz="1200" b="1">
              <a:solidFill>
                <a:srgbClr val="4FBA94"/>
              </a:solidFill>
              <a:latin typeface="Arial Narrow" panose="020B0606020202030204" pitchFamily="34" charset="0"/>
            </a:rPr>
            <a:t>3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14.09.2021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357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049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2020 - 2021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74060D0-5126-4DE0-8521-BF2D3C69184E}"/>
              </a:ext>
            </a:extLst>
          </p:cNvPr>
          <p:cNvGraphicFramePr/>
          <p:nvPr/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7288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id="{F581C217-80D8-4414-AEB1-3F54057BC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400064"/>
              </p:ext>
            </p:extLst>
          </p:nvPr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1226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535667-B504-4822-B980-182857A2E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719004"/>
              </p:ext>
            </p:extLst>
          </p:nvPr>
        </p:nvGraphicFramePr>
        <p:xfrm>
          <a:off x="1605260" y="1099719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2830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240</Words>
  <Application>Microsoft Office PowerPoint</Application>
  <PresentationFormat>Широкоэкранный</PresentationFormat>
  <Paragraphs>129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Dubik Tetyana</cp:lastModifiedBy>
  <cp:revision>79</cp:revision>
  <cp:lastPrinted>2021-08-09T13:56:27Z</cp:lastPrinted>
  <dcterms:created xsi:type="dcterms:W3CDTF">2021-02-11T10:45:09Z</dcterms:created>
  <dcterms:modified xsi:type="dcterms:W3CDTF">2021-09-14T07:02:21Z</dcterms:modified>
</cp:coreProperties>
</file>